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  <p:sldMasterId id="2147483725" r:id="rId6"/>
  </p:sldMasterIdLst>
  <p:notesMasterIdLst>
    <p:notesMasterId r:id="rId20"/>
  </p:notesMasterIdLst>
  <p:sldIdLst>
    <p:sldId id="335" r:id="rId7"/>
    <p:sldId id="351" r:id="rId8"/>
    <p:sldId id="332" r:id="rId9"/>
    <p:sldId id="338" r:id="rId10"/>
    <p:sldId id="339" r:id="rId11"/>
    <p:sldId id="349" r:id="rId12"/>
    <p:sldId id="356" r:id="rId13"/>
    <p:sldId id="353" r:id="rId14"/>
    <p:sldId id="354" r:id="rId15"/>
    <p:sldId id="355" r:id="rId16"/>
    <p:sldId id="331" r:id="rId17"/>
    <p:sldId id="350" r:id="rId18"/>
    <p:sldId id="336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Ramón, Maruca (BE - Brussels)" initials="DRM(-B" lastIdx="1" clrIdx="0">
    <p:extLst>
      <p:ext uri="{19B8F6BF-5375-455C-9EA6-DF929625EA0E}">
        <p15:presenceInfo xmlns:p15="http://schemas.microsoft.com/office/powerpoint/2012/main" userId="S-1-5-21-2126658991-3233264-929701000-1007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94"/>
    <a:srgbClr val="86BC25"/>
    <a:srgbClr val="E5F8FF"/>
    <a:srgbClr val="C6EFFF"/>
    <a:srgbClr val="FFCD00"/>
    <a:srgbClr val="0C6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C7EA0F-989B-4215-9DC4-2E6C4BCF0E2C}" v="127" dt="2019-12-05T17:22:13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BB9F7-12E5-4A1B-8692-8A5C5E5366CE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4207E-976D-48F0-9AA0-3DEE5D07A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9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57400" y="560388"/>
            <a:ext cx="4968875" cy="2795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03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Criteria for/elements of the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1: </a:t>
            </a:r>
            <a:r>
              <a:rPr lang="en-US" sz="1200" err="1"/>
              <a:t>Organisation</a:t>
            </a:r>
            <a:r>
              <a:rPr lang="en-US" sz="1200"/>
              <a:t> of the competition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Strategic relevance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Technological 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Market 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Stakeholder assessment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Conceptual design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Resource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2: Selection/awarding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Innovation and development potential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Network performance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Implementation strategy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Future-oriented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3: Set-up and funding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Coordination model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Training for partnership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Implementation of small pilot projects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Identification of policy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4: Results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Move towards concrete achievements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Implementation of long-term projects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Increase own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45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11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8088" y="541338"/>
            <a:ext cx="4797425" cy="2698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524500" y="6840141"/>
            <a:ext cx="4226984" cy="36075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FEB637-BC42-497E-9119-65CA0380A6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6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An initiative of the European Commission (DG GROW)</a:t>
            </a:r>
          </a:p>
          <a:p>
            <a:r>
              <a:rPr lang="en-US" sz="1200"/>
              <a:t>Single access point for statistical information, analysis and mapping of clusters and cluster policy in Europe</a:t>
            </a:r>
          </a:p>
          <a:p>
            <a:r>
              <a:rPr lang="en-US" sz="1200"/>
              <a:t>Target group: European, national, regional and local policy-makers, cluster managers and SME intermediaries</a:t>
            </a:r>
          </a:p>
          <a:p>
            <a:endParaRPr lang="en-GB"/>
          </a:p>
          <a:p>
            <a:r>
              <a:rPr lang="en-US" sz="1800" b="1"/>
              <a:t>EOCIC goals are to:</a:t>
            </a:r>
          </a:p>
          <a:p>
            <a:pPr marL="285750" indent="-285750">
              <a:buFontTx/>
              <a:buChar char="-"/>
            </a:pPr>
            <a:r>
              <a:rPr lang="en-US" sz="1800"/>
              <a:t>Develop world‐class clusters with competitive industrial value chains that cut across sectors </a:t>
            </a:r>
            <a:endParaRPr lang="en-GB" sz="1800"/>
          </a:p>
          <a:p>
            <a:pPr marL="285750" indent="-285750">
              <a:buFontTx/>
              <a:buChar char="-"/>
            </a:pPr>
            <a:r>
              <a:rPr lang="de-DE" sz="1800"/>
              <a:t>Support </a:t>
            </a:r>
            <a:r>
              <a:rPr lang="de-DE" sz="1800" err="1"/>
              <a:t>industrial</a:t>
            </a:r>
            <a:r>
              <a:rPr lang="de-DE" sz="1800"/>
              <a:t> </a:t>
            </a:r>
            <a:r>
              <a:rPr lang="de-DE" sz="1800" err="1"/>
              <a:t>modernisation</a:t>
            </a:r>
            <a:endParaRPr lang="en-GB" sz="1800"/>
          </a:p>
          <a:p>
            <a:pPr marL="285750" indent="-285750">
              <a:buFontTx/>
              <a:buChar char="-"/>
            </a:pPr>
            <a:r>
              <a:rPr lang="en-US" sz="1800"/>
              <a:t>Foster entrepreneurship in emerging industries</a:t>
            </a:r>
          </a:p>
          <a:p>
            <a:pPr marL="285750" indent="-285750">
              <a:buFontTx/>
              <a:buChar char="-"/>
            </a:pPr>
            <a:r>
              <a:rPr lang="en-US" sz="1800"/>
              <a:t>Improve SMEs' access to clusters and </a:t>
            </a:r>
            <a:r>
              <a:rPr lang="en-US" sz="1800" err="1"/>
              <a:t>internationalisation</a:t>
            </a:r>
            <a:r>
              <a:rPr lang="en-US" sz="1800"/>
              <a:t> activities</a:t>
            </a:r>
          </a:p>
          <a:p>
            <a:pPr marL="285750" indent="-285750">
              <a:buFontTx/>
              <a:buChar char="-"/>
            </a:pPr>
            <a:r>
              <a:rPr lang="en-US" sz="1800"/>
              <a:t>Enable more strategic inter‐regional collaboration and investments</a:t>
            </a:r>
          </a:p>
          <a:p>
            <a:pPr marL="0" indent="0">
              <a:buFontTx/>
              <a:buNone/>
            </a:pPr>
            <a:endParaRPr lang="en-US" sz="1800"/>
          </a:p>
          <a:p>
            <a:pPr marL="0" indent="0">
              <a:buFontTx/>
              <a:buNone/>
            </a:pPr>
            <a:r>
              <a:rPr lang="en-GB" sz="1800" b="1"/>
              <a:t>The EOCIC will be merged with the European Cluster Collaboration Platform (ECCP) in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36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950" b="1"/>
              <a:t>12 model demonstrator regions </a:t>
            </a:r>
            <a:r>
              <a:rPr lang="en-US" sz="1950"/>
              <a:t>on modern cluster policy in support of industrial modernization</a:t>
            </a:r>
          </a:p>
          <a:p>
            <a:r>
              <a:rPr lang="en-US" sz="1950"/>
              <a:t>Regions in the middle of </a:t>
            </a:r>
            <a:r>
              <a:rPr lang="en-US" sz="1950" b="1"/>
              <a:t>industrial </a:t>
            </a:r>
            <a:r>
              <a:rPr lang="en-US" sz="1950" b="1" err="1"/>
              <a:t>modernisation</a:t>
            </a:r>
            <a:r>
              <a:rPr lang="en-US" sz="1950" b="1"/>
              <a:t> </a:t>
            </a:r>
            <a:r>
              <a:rPr lang="en-US" sz="1950"/>
              <a:t>process</a:t>
            </a:r>
          </a:p>
          <a:p>
            <a:r>
              <a:rPr lang="en-US" sz="2800"/>
              <a:t>SERVICES</a:t>
            </a:r>
          </a:p>
          <a:p>
            <a:pPr marL="637200" lvl="3" indent="-457200">
              <a:buFontTx/>
              <a:buChar char="-"/>
            </a:pPr>
            <a:r>
              <a:rPr lang="en-US" sz="2800"/>
              <a:t>Regional assessment report based on study visit, interviews and desk research of experts</a:t>
            </a:r>
          </a:p>
          <a:p>
            <a:pPr marL="637200" lvl="3" indent="-457200">
              <a:buFontTx/>
              <a:buChar char="-"/>
            </a:pPr>
            <a:r>
              <a:rPr lang="en-US" sz="2800"/>
              <a:t>Regional survey and benchmarking report</a:t>
            </a:r>
          </a:p>
          <a:p>
            <a:pPr marL="637200" lvl="3" indent="-457200">
              <a:buFontTx/>
              <a:buChar char="-"/>
            </a:pPr>
            <a:r>
              <a:rPr lang="en-US" sz="2800"/>
              <a:t>Policy review meeting and regional policy briefing </a:t>
            </a:r>
          </a:p>
          <a:p>
            <a:pPr marL="637200" lvl="3" indent="-457200">
              <a:buFontTx/>
              <a:buChar char="-"/>
            </a:pPr>
            <a:r>
              <a:rPr lang="en-US" sz="2800"/>
              <a:t>Presentation of results (e.g. at regional event)</a:t>
            </a:r>
          </a:p>
          <a:p>
            <a:pPr marL="637200" lvl="3" indent="-457200">
              <a:buFontTx/>
              <a:buChar char="-"/>
            </a:pPr>
            <a:r>
              <a:rPr lang="en-US" sz="2800"/>
              <a:t>Final joint peer review meeting in Brussels for all regions </a:t>
            </a:r>
          </a:p>
          <a:p>
            <a:pPr marL="637200" lvl="3" indent="-457200">
              <a:buFontTx/>
              <a:buChar char="-"/>
            </a:pPr>
            <a:r>
              <a:rPr lang="en-US" sz="2800"/>
              <a:t>Summary report of lessons learned </a:t>
            </a:r>
            <a:endParaRPr lang="en-GB" sz="2800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Understanding of clusters rather as a set of activities and not as an </a:t>
            </a:r>
            <a:r>
              <a:rPr lang="en-US" sz="1200" b="1" err="1"/>
              <a:t>organisation</a:t>
            </a:r>
            <a:r>
              <a:rPr lang="en-US" sz="1200" b="1"/>
              <a:t> that groups enterprises and other stakeholders</a:t>
            </a:r>
          </a:p>
          <a:p>
            <a:r>
              <a:rPr lang="en-US" sz="1200"/>
              <a:t>Small scale of clusters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Guaranteeing constant and long-term funding and </a:t>
            </a:r>
            <a:r>
              <a:rPr lang="en-US" sz="1200" b="1"/>
              <a:t>independence from government funding</a:t>
            </a:r>
          </a:p>
          <a:p>
            <a:r>
              <a:rPr lang="en-US" sz="1200"/>
              <a:t>Attracting members to a cluster </a:t>
            </a:r>
            <a:r>
              <a:rPr lang="en-US" sz="1200" err="1"/>
              <a:t>organisation</a:t>
            </a:r>
            <a:endParaRPr lang="en-US" sz="1200"/>
          </a:p>
          <a:p>
            <a:r>
              <a:rPr lang="en-US" sz="1200"/>
              <a:t>(Intersectoral) co-operation to create joint products and move up the value chain</a:t>
            </a:r>
          </a:p>
          <a:p>
            <a:r>
              <a:rPr lang="en-US" sz="1200" err="1"/>
              <a:t>Internationalisation</a:t>
            </a:r>
            <a:r>
              <a:rPr lang="en-US" sz="1200"/>
              <a:t> of clusters</a:t>
            </a:r>
          </a:p>
          <a:p>
            <a:r>
              <a:rPr lang="en-US" sz="1200"/>
              <a:t>Improving cluster management excellence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5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/>
              <a:t>Criteria for/elements of the steps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1: </a:t>
            </a:r>
            <a:r>
              <a:rPr lang="en-US" sz="1200" err="1"/>
              <a:t>Organisation</a:t>
            </a:r>
            <a:r>
              <a:rPr lang="en-US" sz="1200"/>
              <a:t> of the competition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Strategic relevance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Technological 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Market analysis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Stakeholder assessment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Conceptual design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Resource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2: Selection/awarding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Innovation and development potential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Network performance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Implementation strategy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Future-oriented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3: Set-up and funding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Coordination model development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Training for partnership management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Implementation of small pilot projects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Identification of policy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Step 4: Results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Move towards concrete achievements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Implementation of long-term projects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Increase own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71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4207E-976D-48F0-9AA0-3DEE5D07AF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5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hyperlink" Target="https://www.clustercollaboration.eu/eu-initiatives/european-cluster-observatory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1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0261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700214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0008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7416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2625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7114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02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1" y="2125013"/>
            <a:ext cx="5339063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52068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289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2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78495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2442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78495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9991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127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44492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6115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98474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rgbClr val="00449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rgbClr val="00449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97995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51005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5931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67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D0C-97CF-4401-B92A-0FEDFB95BAF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4D9C-F2C8-4205-ACD3-93EB354DE0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01831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09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1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8199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8518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6322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87292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2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162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/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5586" y="1700214"/>
            <a:ext cx="2766255" cy="4656835"/>
          </a:xfrm>
        </p:spPr>
        <p:txBody>
          <a:bodyPr/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700212"/>
            <a:ext cx="7886049" cy="4657726"/>
          </a:xfrm>
        </p:spPr>
        <p:txBody>
          <a:bodyPr/>
          <a:lstStyle>
            <a:lvl1pPr>
              <a:spcBef>
                <a:spcPts val="1662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166980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3793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65254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81602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2188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700214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7483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53700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152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1141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2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827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99924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1" y="2125013"/>
            <a:ext cx="5339063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10424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46013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2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78495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4109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78495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8720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7084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5371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348469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rgbClr val="00449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rgbClr val="00449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51857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4608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/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5586" y="1700214"/>
            <a:ext cx="2766255" cy="4656835"/>
          </a:xfrm>
        </p:spPr>
        <p:txBody>
          <a:bodyPr/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700212"/>
            <a:ext cx="7886049" cy="4657726"/>
          </a:xfrm>
        </p:spPr>
        <p:txBody>
          <a:bodyPr/>
          <a:lstStyle>
            <a:lvl1pPr>
              <a:spcBef>
                <a:spcPts val="1662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84319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51148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369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75327" y="5845180"/>
            <a:ext cx="5594348" cy="5056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 algn="l">
              <a:buNone/>
              <a:defRPr sz="1600" b="0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5325" y="6362699"/>
            <a:ext cx="5594349" cy="298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0"/>
              </a:spcAft>
              <a:defRPr sz="105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479352" y="962699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56221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65D0C-97CF-4401-B92A-0FEDFB95BAF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4D9C-F2C8-4205-ACD3-93EB354DE0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01831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949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489813" y="727200"/>
            <a:ext cx="7200000" cy="540000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01651" y="5549440"/>
            <a:ext cx="5594349" cy="32400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55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501651" y="5864230"/>
            <a:ext cx="5594348" cy="5056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1651" y="6381750"/>
            <a:ext cx="5594349" cy="298450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03407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1651" y="1705670"/>
            <a:ext cx="10541000" cy="1592403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01651" y="3429000"/>
            <a:ext cx="10541000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202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01651" y="1628775"/>
            <a:ext cx="9277349" cy="4752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3600"/>
              </a:spcBef>
              <a:defRPr sz="2200">
                <a:solidFill>
                  <a:schemeClr val="tx1"/>
                </a:solidFill>
              </a:defRPr>
            </a:lvl1pPr>
            <a:lvl2pPr marL="457200" indent="-457200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403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862256" y="405929"/>
            <a:ext cx="2804160" cy="1027760"/>
          </a:xfrm>
        </p:spPr>
        <p:txBody>
          <a:bodyPr/>
          <a:lstStyle>
            <a:lvl1pPr>
              <a:spcBef>
                <a:spcPts val="185"/>
              </a:spcBef>
              <a:defRPr sz="923">
                <a:solidFill>
                  <a:schemeClr val="tx1"/>
                </a:solidFill>
              </a:defRPr>
            </a:lvl1pPr>
            <a:lvl2pPr>
              <a:defRPr sz="969">
                <a:solidFill>
                  <a:schemeClr val="tx2"/>
                </a:solidFill>
              </a:defRPr>
            </a:lvl2pPr>
            <a:lvl3pPr>
              <a:defRPr sz="969">
                <a:solidFill>
                  <a:schemeClr val="tx2"/>
                </a:solidFill>
              </a:defRPr>
            </a:lvl3pPr>
            <a:lvl4pPr>
              <a:defRPr sz="923">
                <a:solidFill>
                  <a:schemeClr val="tx2"/>
                </a:solidFill>
              </a:defRPr>
            </a:lvl4pPr>
            <a:lvl5pPr>
              <a:defRPr sz="923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25586" y="1700214"/>
            <a:ext cx="2766255" cy="4656835"/>
          </a:xfrm>
        </p:spPr>
        <p:txBody>
          <a:bodyPr/>
          <a:lstStyle>
            <a:lvl1pPr>
              <a:spcBef>
                <a:spcPts val="0"/>
              </a:spcBef>
              <a:spcAft>
                <a:spcPts val="554"/>
              </a:spcAft>
              <a:defRPr sz="969"/>
            </a:lvl1pPr>
            <a:lvl2pPr>
              <a:spcBef>
                <a:spcPts val="277"/>
              </a:spcBef>
              <a:defRPr/>
            </a:lvl2pPr>
            <a:lvl3pPr>
              <a:spcBef>
                <a:spcPts val="277"/>
              </a:spcBef>
              <a:defRPr/>
            </a:lvl3pPr>
            <a:lvl4pPr>
              <a:spcBef>
                <a:spcPts val="277"/>
              </a:spcBef>
              <a:defRPr/>
            </a:lvl4pPr>
            <a:lvl5pPr>
              <a:spcBef>
                <a:spcPts val="277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780369" y="1700212"/>
            <a:ext cx="7886049" cy="4657726"/>
          </a:xfrm>
        </p:spPr>
        <p:txBody>
          <a:bodyPr/>
          <a:lstStyle>
            <a:lvl1pPr>
              <a:spcBef>
                <a:spcPts val="1662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2900731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354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9277349" cy="4716463"/>
          </a:xfrm>
          <a:prstGeom prst="rect">
            <a:avLst/>
          </a:prstGeom>
        </p:spPr>
        <p:txBody>
          <a:bodyPr/>
          <a:lstStyle>
            <a:lvl1pPr>
              <a:tabLst>
                <a:tab pos="6729413" algn="r"/>
              </a:tabLst>
              <a:defRPr/>
            </a:lvl1pPr>
            <a:lvl2pPr>
              <a:tabLst>
                <a:tab pos="6729413" algn="r"/>
              </a:tabLst>
              <a:defRPr/>
            </a:lvl2pPr>
            <a:lvl3pPr>
              <a:tabLst>
                <a:tab pos="6729413" algn="r"/>
              </a:tabLst>
              <a:defRPr/>
            </a:lvl3pPr>
            <a:lvl4pPr>
              <a:tabLst>
                <a:tab pos="6729413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  <a:lvl6pPr>
              <a:tabLst>
                <a:tab pos="6729413" algn="r"/>
              </a:tabLst>
              <a:defRPr/>
            </a:lvl6pPr>
            <a:lvl7pPr>
              <a:tabLst>
                <a:tab pos="6729413" algn="r"/>
              </a:tabLst>
              <a:defRPr/>
            </a:lvl7pPr>
            <a:lvl8pPr>
              <a:tabLst>
                <a:tab pos="6729413" algn="r"/>
              </a:tabLst>
              <a:defRPr/>
            </a:lvl8pPr>
            <a:lvl9pPr>
              <a:tabLst>
                <a:tab pos="6729413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0232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b="1"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01831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2442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6317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0132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5462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1652" y="2052000"/>
            <a:ext cx="11188699" cy="4069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2" y="1700214"/>
            <a:ext cx="11188699" cy="3571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1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12700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504000" y="2051999"/>
            <a:ext cx="3549549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01650" y="1665289"/>
            <a:ext cx="3562351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03184" y="2051999"/>
            <a:ext cx="3561616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303185" y="1665289"/>
            <a:ext cx="3561615" cy="39211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8126397" y="2051999"/>
            <a:ext cx="3563953" cy="4069014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8126396" y="1659145"/>
            <a:ext cx="3563955" cy="398256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3440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20266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20266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5305579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6381539" y="1665289"/>
            <a:ext cx="5322781" cy="4716461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91666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5305580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6383999" y="1665289"/>
            <a:ext cx="5306351" cy="47164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1600"/>
            </a:lvl1pPr>
            <a:lvl2pPr>
              <a:tabLst>
                <a:tab pos="5029200" algn="r"/>
              </a:tabLst>
              <a:defRPr sz="1600"/>
            </a:lvl2pPr>
            <a:lvl3pPr>
              <a:tabLst>
                <a:tab pos="5029200" algn="r"/>
              </a:tabLst>
              <a:defRPr sz="1600"/>
            </a:lvl3pPr>
            <a:lvl4pPr>
              <a:tabLst>
                <a:tab pos="5029200" algn="r"/>
              </a:tabLst>
              <a:defRPr sz="1600"/>
            </a:lvl4pPr>
            <a:lvl5pPr>
              <a:tabLst>
                <a:tab pos="5029200" algn="r"/>
              </a:tabLst>
              <a:defRPr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13573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501652" y="1665289"/>
            <a:ext cx="5355165" cy="4455725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3" y="2125013"/>
            <a:ext cx="5349128" cy="3996000"/>
          </a:xfrm>
        </p:spPr>
        <p:txBody>
          <a:bodyPr/>
          <a:lstStyle/>
          <a:p>
            <a:r>
              <a:rPr lang="en-US" noProof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3" y="1665288"/>
            <a:ext cx="5349128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50" y="6121014"/>
            <a:ext cx="11188700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02665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341221" y="2125013"/>
            <a:ext cx="5349129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41222" y="1665288"/>
            <a:ext cx="5349129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01649" y="6121014"/>
            <a:ext cx="11165419" cy="260737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9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501651" y="2125013"/>
            <a:ext cx="5339063" cy="3996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01649" y="1665288"/>
            <a:ext cx="5339064" cy="42068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16703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2" y="317500"/>
            <a:ext cx="1118869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0" y="1665289"/>
            <a:ext cx="4431857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450349" y="1700214"/>
            <a:ext cx="6240000" cy="4681537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0839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1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50351" y="1701801"/>
            <a:ext cx="6240000" cy="4679950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501651" y="1665289"/>
            <a:ext cx="4456429" cy="4716463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01831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5693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1" y="317500"/>
            <a:ext cx="11188700" cy="6985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577882" y="1658680"/>
            <a:ext cx="4112468" cy="47230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tabLst>
                <a:tab pos="5029200" algn="r"/>
              </a:tabLst>
              <a:defRPr sz="2200">
                <a:solidFill>
                  <a:schemeClr val="accent3"/>
                </a:solidFill>
              </a:defRPr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501651" y="1665288"/>
            <a:ext cx="6506348" cy="4716462"/>
          </a:xfrm>
          <a:prstGeom prst="rect">
            <a:avLst/>
          </a:prstGeom>
        </p:spPr>
        <p:txBody>
          <a:bodyPr/>
          <a:lstStyle>
            <a:lvl1pPr>
              <a:tabLst>
                <a:tab pos="5029200" algn="r"/>
              </a:tabLst>
              <a:defRPr/>
            </a:lvl1pPr>
            <a:lvl2pPr>
              <a:tabLst>
                <a:tab pos="5029200" algn="r"/>
              </a:tabLst>
              <a:defRPr/>
            </a:lvl2pPr>
            <a:lvl3pPr>
              <a:tabLst>
                <a:tab pos="5029200" algn="r"/>
              </a:tabLst>
              <a:defRPr/>
            </a:lvl3pPr>
            <a:lvl4pPr>
              <a:tabLst>
                <a:tab pos="5029200" algn="r"/>
              </a:tabLst>
              <a:defRPr/>
            </a:lvl4pPr>
            <a:lvl5pPr>
              <a:tabLst>
                <a:tab pos="5029200" algn="r"/>
              </a:tabLst>
              <a:defRPr baseline="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784950"/>
            <a:ext cx="1118869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2958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01649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327216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52783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978351" y="1700213"/>
            <a:ext cx="2712000" cy="1260000"/>
          </a:xfrm>
        </p:spPr>
        <p:txBody>
          <a:bodyPr lIns="0" tIns="0" rIns="0" bIns="0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1650" y="3124200"/>
            <a:ext cx="2720468" cy="3257548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149963" y="3120551"/>
            <a:ext cx="2712000" cy="3261199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330040" y="3124200"/>
            <a:ext cx="2712000" cy="3257549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8993169" y="3108508"/>
            <a:ext cx="2697183" cy="3273240"/>
          </a:xfrm>
        </p:spPr>
        <p:txBody>
          <a:bodyPr/>
          <a:lstStyle>
            <a:lvl1pPr>
              <a:defRPr b="1">
                <a:solidFill>
                  <a:srgbClr val="004494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76400" indent="-176400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0"/>
              </a:spcAft>
              <a:defRPr baseline="0"/>
            </a:lvl5pPr>
            <a:lvl6pPr marL="356400" indent="-176400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0"/>
              </a:spcAft>
              <a:defRPr/>
            </a:lvl7pPr>
            <a:lvl8pPr marL="356400" indent="-176400">
              <a:spcAft>
                <a:spcPts val="0"/>
              </a:spcAft>
              <a:defRPr/>
            </a:lvl8pPr>
            <a:lvl9pPr marL="356400" indent="-176400">
              <a:spcAft>
                <a:spcPts val="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501650" y="784950"/>
            <a:ext cx="111887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7911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00" y="1707173"/>
            <a:ext cx="5496000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24085" y="1700213"/>
            <a:ext cx="5475067" cy="6096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00" y="4065173"/>
            <a:ext cx="5496000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4085" y="4065173"/>
            <a:ext cx="5475067" cy="54000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504000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6224085" y="1880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504000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6224085" y="4256213"/>
            <a:ext cx="1968000" cy="1476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683483" y="1880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8396560" y="1880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683483" y="4256213"/>
            <a:ext cx="3288000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396560" y="4256213"/>
            <a:ext cx="3302592" cy="19440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3661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1651" y="1700214"/>
            <a:ext cx="36957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006398" y="1700214"/>
            <a:ext cx="3683953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273075" y="1700214"/>
            <a:ext cx="3657600" cy="1971675"/>
          </a:xfrm>
        </p:spPr>
        <p:txBody>
          <a:bodyPr/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501651" y="3832225"/>
            <a:ext cx="3683949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4267200" y="3832225"/>
            <a:ext cx="3657600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8006398" y="3832225"/>
            <a:ext cx="3683953" cy="20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7965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297719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04000" y="1857892"/>
            <a:ext cx="5466824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rgbClr val="00449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246195" y="1857892"/>
            <a:ext cx="5444156" cy="1695450"/>
          </a:xfrm>
        </p:spPr>
        <p:txBody>
          <a:bodyPr/>
          <a:lstStyle>
            <a:lvl1pPr>
              <a:spcAft>
                <a:spcPts val="1000"/>
              </a:spcAft>
              <a:defRPr b="1">
                <a:solidFill>
                  <a:srgbClr val="004494"/>
                </a:solidFill>
              </a:defRPr>
            </a:lvl1pPr>
            <a:lvl2pPr>
              <a:spcAft>
                <a:spcPts val="1000"/>
              </a:spcAft>
              <a:defRPr/>
            </a:lvl2pPr>
            <a:lvl3pPr marL="0" indent="0">
              <a:spcAft>
                <a:spcPts val="1000"/>
              </a:spcAft>
              <a:buNone/>
              <a:defRPr/>
            </a:lvl3pPr>
            <a:lvl4pPr marL="176400" indent="-176400">
              <a:spcAft>
                <a:spcPts val="1000"/>
              </a:spcAft>
              <a:buFont typeface="Arial" panose="020B0604020202020204" pitchFamily="34" charset="0"/>
              <a:buChar char="•"/>
              <a:defRPr/>
            </a:lvl4pPr>
            <a:lvl5pPr marL="356400" indent="-176400">
              <a:spcAft>
                <a:spcPts val="1000"/>
              </a:spcAft>
              <a:defRPr baseline="0"/>
            </a:lvl5pPr>
            <a:lvl6pPr marL="356400" indent="-176400">
              <a:spcAft>
                <a:spcPts val="1000"/>
              </a:spcAft>
              <a:buFont typeface="Verdana" panose="020B0604030504040204" pitchFamily="34" charset="0"/>
              <a:buChar char="−"/>
              <a:defRPr/>
            </a:lvl6pPr>
            <a:lvl7pPr marL="356400" indent="-176400">
              <a:spcAft>
                <a:spcPts val="1000"/>
              </a:spcAft>
              <a:defRPr/>
            </a:lvl7pPr>
            <a:lvl8pPr marL="356400" indent="-176400">
              <a:spcAft>
                <a:spcPts val="1000"/>
              </a:spcAft>
              <a:defRPr/>
            </a:lvl8pPr>
            <a:lvl9pPr marL="356400" indent="-176400">
              <a:spcAft>
                <a:spcPts val="1000"/>
              </a:spcAft>
              <a:defRPr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2"/>
            <a:ext cx="11188700" cy="698499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504000" y="1705378"/>
            <a:ext cx="5466824" cy="5304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6195" y="1705378"/>
            <a:ext cx="5452957" cy="5304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00"/>
              </a:spcAft>
            </a:pPr>
            <a:endParaRPr lang="en-US" sz="1100" noProof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769491" y="1863917"/>
            <a:ext cx="1210207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10424617" y="1857893"/>
            <a:ext cx="1244161" cy="5492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pPr>
              <a:spcBef>
                <a:spcPct val="0"/>
              </a:spcBef>
            </a:pPr>
            <a:r>
              <a:rPr lang="en-US" sz="1200" noProof="0">
                <a:solidFill>
                  <a:schemeClr val="bg1"/>
                </a:solidFill>
              </a:rPr>
              <a:t>Co-brand</a:t>
            </a:r>
            <a:br>
              <a:rPr lang="en-US" sz="1200" noProof="0">
                <a:solidFill>
                  <a:schemeClr val="bg1"/>
                </a:solidFill>
              </a:rPr>
            </a:br>
            <a:r>
              <a:rPr lang="en-US" sz="1200" noProof="0">
                <a:solidFill>
                  <a:schemeClr val="bg1"/>
                </a:solidFill>
              </a:rPr>
              <a:t>Logo</a:t>
            </a:r>
          </a:p>
          <a:p>
            <a:endParaRPr lang="en-US" noProof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32809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784950"/>
            <a:ext cx="111887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501650" y="1665289"/>
            <a:ext cx="5594351" cy="47164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95145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15091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35306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85" y="1269615"/>
            <a:ext cx="4552517" cy="4555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35" y="1881763"/>
            <a:ext cx="3984783" cy="154723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63848" y="5929097"/>
            <a:ext cx="6668643" cy="1015663"/>
            <a:chOff x="363848" y="5929097"/>
            <a:chExt cx="6668643" cy="1015663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38106" y="5929097"/>
              <a:ext cx="6394385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en-US" sz="14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latin typeface="PF Square Sans Pro Light" charset="0"/>
                </a:rPr>
                <a:t>EUclusterobservatory@EOCIC.eu </a:t>
              </a:r>
              <a:endParaRPr lang="nl-BE" altLang="en-US" sz="1400" b="1">
                <a:solidFill>
                  <a:schemeClr val="accent4"/>
                </a:solidFill>
                <a:latin typeface="PF Square Sans Pro Light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en-US" sz="14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latin typeface="PF Square Sans Pro Light" charset="0"/>
                </a:rPr>
                <a:t>#EOCIC, @</a:t>
              </a:r>
              <a:r>
                <a:rPr kumimoji="0" lang="nl-BE" altLang="en-US" sz="1400" b="1" i="0" u="none" strike="noStrike" cap="none" normalizeH="0" baseline="0" err="1">
                  <a:ln>
                    <a:noFill/>
                  </a:ln>
                  <a:solidFill>
                    <a:schemeClr val="accent4"/>
                  </a:solidFill>
                  <a:effectLst/>
                  <a:latin typeface="PF Square Sans Pro Light" charset="0"/>
                </a:rPr>
                <a:t>Clusters_EU</a:t>
              </a:r>
              <a:endParaRPr kumimoji="0" lang="nl-BE" altLang="en-US" sz="1400" b="1" i="0" u="none" strike="noStrike" cap="none" normalizeH="0" baseline="0">
                <a:ln>
                  <a:noFill/>
                </a:ln>
                <a:solidFill>
                  <a:schemeClr val="accent4"/>
                </a:solidFill>
                <a:effectLst/>
                <a:latin typeface="PF Square Sans Pro Light" charset="0"/>
              </a:endParaRPr>
            </a:p>
            <a:p>
              <a:r>
                <a:rPr kumimoji="0" lang="en-GB" sz="1400" b="1" i="0" u="none" strike="noStrike" kern="1200" cap="none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latin typeface="PF Square Sans Pro Light" charset="0"/>
                  <a:ea typeface="+mn-ea"/>
                  <a:cs typeface="+mn-cs"/>
                  <a:hlinkClick r:id="rId4"/>
                </a:rPr>
                <a:t>https://www.clustercollaboration.eu/eu-initiatives/european-cluster-observatory</a:t>
              </a:r>
              <a:endParaRPr kumimoji="0" lang="en-GB" sz="1400" b="1" i="0" u="none" strike="noStrike" kern="1200" cap="none" normalizeH="0" baseline="0">
                <a:ln>
                  <a:noFill/>
                </a:ln>
                <a:solidFill>
                  <a:schemeClr val="accent4"/>
                </a:solidFill>
                <a:effectLst/>
                <a:latin typeface="PF Square Sans Pro Light" charset="0"/>
                <a:ea typeface="+mn-ea"/>
                <a:cs typeface="+mn-cs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BE" altLang="en-US" sz="1400" b="1" i="0" u="none" strike="noStrike" cap="none" normalizeH="0" baseline="0">
                  <a:ln>
                    <a:noFill/>
                  </a:ln>
                  <a:solidFill>
                    <a:schemeClr val="accent4"/>
                  </a:solidFill>
                  <a:effectLst/>
                  <a:latin typeface="PF Square Sans Pro Light" charset="0"/>
                </a:rPr>
                <a:t> </a:t>
              </a:r>
              <a:endParaRPr kumimoji="0" lang="en-US" altLang="en-US" sz="1400" b="0" i="0" u="none" strike="noStrike" cap="none" normalizeH="0" baseline="0">
                <a:ln>
                  <a:noFill/>
                </a:ln>
                <a:solidFill>
                  <a:schemeClr val="accent4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3848" y="5995175"/>
              <a:ext cx="195989" cy="598282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461842" y="63151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SzPct val="100000"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presentation is part of a service contract implemented by EASME for the Clusters, Social Economy and Entrepreneurship of the European </a:t>
            </a:r>
            <a:r>
              <a:rPr lang="en-US" sz="1200" i="1">
                <a:solidFill>
                  <a:schemeClr val="accent4"/>
                </a:solidFill>
                <a:latin typeface="+mn-lt"/>
              </a:rPr>
              <a:t>Commission's </a:t>
            </a:r>
            <a:r>
              <a:rPr lang="en-GB" sz="1200" i="1">
                <a:solidFill>
                  <a:schemeClr val="accent4"/>
                </a:solidFill>
                <a:latin typeface="+mn-lt"/>
              </a:rPr>
              <a:t>Directorate-General for Internal Market, Industry, Entrepreneurship and SMEs, Unit F.2: Advanced Technologies, Clusters and Social Economy </a:t>
            </a:r>
            <a:r>
              <a:rPr lang="en-US" sz="1200" i="1">
                <a:solidFill>
                  <a:schemeClr val="accent4"/>
                </a:solidFill>
                <a:latin typeface="+mn-lt"/>
              </a:rPr>
              <a:t>by a consortium of the following </a:t>
            </a:r>
            <a:r>
              <a:rPr lang="en-GB" sz="1200" i="1" noProof="0">
                <a:solidFill>
                  <a:schemeClr val="accent4"/>
                </a:solidFill>
                <a:latin typeface="+mn-lt"/>
              </a:rPr>
              <a:t>organisations:</a:t>
            </a:r>
          </a:p>
        </p:txBody>
      </p:sp>
    </p:spTree>
    <p:extLst>
      <p:ext uri="{BB962C8B-B14F-4D97-AF65-F5344CB8AC3E}">
        <p14:creationId xmlns:p14="http://schemas.microsoft.com/office/powerpoint/2010/main" val="107424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3106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69900" y="1606925"/>
            <a:ext cx="9348787" cy="463391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8972326" algn="r"/>
              </a:tabLst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8972326" algn="r"/>
              </a:tabLst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8972326" algn="r"/>
              </a:tabLst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8972326" algn="r"/>
              </a:tabLst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  <a:lvl6pPr>
              <a:tabLst>
                <a:tab pos="8972326" algn="r"/>
              </a:tabLst>
              <a:defRPr/>
            </a:lvl6pPr>
            <a:lvl7pPr>
              <a:tabLst>
                <a:tab pos="8972326" algn="r"/>
              </a:tabLst>
              <a:defRPr/>
            </a:lvl7pPr>
            <a:lvl8pPr>
              <a:tabLst>
                <a:tab pos="8972326" algn="r"/>
              </a:tabLst>
              <a:defRPr/>
            </a:lvl8pPr>
            <a:lvl9pPr>
              <a:tabLst>
                <a:tab pos="8972326" algn="r"/>
              </a:tabLs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0" y="736688"/>
            <a:ext cx="112522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11362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9900" y="1700213"/>
            <a:ext cx="10418233" cy="1592403"/>
          </a:xfrm>
        </p:spPr>
        <p:txBody>
          <a:bodyPr anchor="b"/>
          <a:lstStyle>
            <a:lvl1pPr marL="0" indent="0">
              <a:lnSpc>
                <a:spcPct val="95000"/>
              </a:lnSpc>
              <a:buClr>
                <a:srgbClr val="FFFF00"/>
              </a:buClr>
              <a:buFont typeface="Arial" panose="020B0604020202020204" pitchFamily="34" charset="0"/>
              <a:buNone/>
              <a:defRPr sz="385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899" y="3423545"/>
            <a:ext cx="10418235" cy="1566532"/>
          </a:xfrm>
        </p:spPr>
        <p:txBody>
          <a:bodyPr lIns="0" tIns="0" rIns="0" bIns="0">
            <a:noAutofit/>
          </a:bodyPr>
          <a:lstStyle>
            <a:lvl1pPr marL="571500" indent="-571500">
              <a:lnSpc>
                <a:spcPct val="95000"/>
              </a:lnSpc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Char char="•"/>
              <a:defRPr sz="3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9899" y="6476999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</a:t>
            </a:r>
            <a:r>
              <a:rPr lang="en-US" sz="650" baseline="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OBSERVATORY FOR CLUSTERS AND INDUSTRIAL CHANGE</a:t>
            </a:r>
            <a:endParaRPr lang="en-US" sz="65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94" y="122097"/>
            <a:ext cx="1628017" cy="16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7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1pPr>
            <a:lvl2pPr marL="171450" indent="-171450">
              <a:buClr>
                <a:srgbClr val="004494"/>
              </a:buClr>
              <a:buFont typeface="Arial" panose="020B0604020202020204" pitchFamily="34" charset="0"/>
              <a:buChar char="•"/>
              <a:defRPr/>
            </a:lvl2pPr>
            <a:lvl3pPr marL="17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3pPr>
            <a:lvl4pPr marL="3564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4pPr>
            <a:lvl5pPr marL="532800" indent="-176400">
              <a:buClr>
                <a:srgbClr val="00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74D9C-F2C8-4205-ACD3-93EB354DE0D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242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black">
    <p:bg bwMode="gray"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 bwMode="gray">
          <a:xfrm>
            <a:off x="469900" y="1705668"/>
            <a:ext cx="10418233" cy="1592403"/>
          </a:xfrm>
        </p:spPr>
        <p:txBody>
          <a:bodyPr anchor="b"/>
          <a:lstStyle>
            <a:lvl1pPr marL="0" indent="0">
              <a:lnSpc>
                <a:spcPct val="95000"/>
              </a:lnSpc>
              <a:buClr>
                <a:srgbClr val="FFFF00"/>
              </a:buClr>
              <a:buFont typeface="Arial" panose="020B0604020202020204" pitchFamily="34" charset="0"/>
              <a:buNone/>
              <a:defRPr sz="3850" b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9900" y="3429000"/>
            <a:ext cx="10418233" cy="1566532"/>
          </a:xfrm>
        </p:spPr>
        <p:txBody>
          <a:bodyPr lIns="0" tIns="0" rIns="0" bIns="0">
            <a:noAutofit/>
          </a:bodyPr>
          <a:lstStyle>
            <a:lvl1pPr marL="571500" indent="-571500">
              <a:lnSpc>
                <a:spcPct val="95000"/>
              </a:lnSpc>
              <a:spcAft>
                <a:spcPts val="0"/>
              </a:spcAft>
              <a:buClr>
                <a:srgbClr val="FFFF00"/>
              </a:buClr>
              <a:buFont typeface="Arial" panose="020B0604020202020204" pitchFamily="34" charset="0"/>
              <a:buChar char="•"/>
              <a:defRPr sz="385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65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EUROPEAN</a:t>
            </a:r>
            <a:r>
              <a:rPr lang="en-US" sz="650" baseline="0" noProof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OBSERVATORY FOR CLUSTERS AND INDUSTRIAL CHANGE</a:t>
            </a:r>
            <a:endParaRPr lang="en-US" sz="65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414125" y="6477000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94" y="122097"/>
            <a:ext cx="1628017" cy="16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1" y="784950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1" y="317500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8120" y="738528"/>
            <a:ext cx="8188339" cy="0"/>
          </a:xfrm>
          <a:prstGeom prst="line">
            <a:avLst/>
          </a:prstGeom>
          <a:ln w="28575">
            <a:solidFill>
              <a:srgbClr val="FFC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622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vmlDrawing" Target="../drawings/vmlDrawing2.v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oleObject" Target="../embeddings/oleObject2.bin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tags" Target="../tags/tag3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vmlDrawing" Target="../drawings/vmlDrawing3.v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6547449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30" imgW="270" imgH="270" progId="TCLayout.ActiveDocument.1">
                  <p:embed/>
                </p:oleObj>
              </mc:Choice>
              <mc:Fallback>
                <p:oleObj name="think-cell Slide" r:id="rId3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7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7" r:id="rId23"/>
    <p:sldLayoutId id="2147483688" r:id="rId24"/>
    <p:sldLayoutId id="2147483689" r:id="rId25"/>
    <p:sldLayoutId id="2147483695" r:id="rId26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lang="en-US" sz="1100" b="1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Verdana" panose="020B0604030504040204" pitchFamily="34" charset="0"/>
        <a:buChar char="−"/>
        <a:defRPr lang="en-US" sz="11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1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0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31" imgW="270" imgH="270" progId="TCLayout.ActiveDocument.1">
                  <p:embed/>
                </p:oleObj>
              </mc:Choice>
              <mc:Fallback>
                <p:oleObj name="think-cell Slide" r:id="rId31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endParaRPr lang="en-US" sz="650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56" r:id="rId27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lang="en-US" sz="1100" b="1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Verdana" panose="020B0604030504040204" pitchFamily="34" charset="0"/>
        <a:buChar char="−"/>
        <a:defRPr lang="en-US" sz="11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1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01651" y="317501"/>
            <a:ext cx="11188700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501650" y="1665289"/>
            <a:ext cx="11188700" cy="47164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82377" y="6477001"/>
            <a:ext cx="307975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6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50" noProof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marL="0" indent="0" algn="r">
                <a:spcBef>
                  <a:spcPts val="600"/>
                </a:spcBef>
                <a:buSzPct val="100000"/>
                <a:buFont typeface="Arial"/>
                <a:buNone/>
              </a:pPr>
              <a:t>‹#›</a:t>
            </a:fld>
            <a:endParaRPr lang="en-US" sz="650" noProof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69900" y="6477000"/>
            <a:ext cx="5355167" cy="1000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endParaRPr lang="en-US" sz="650" noProof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0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71450" indent="-17145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lang="en-US" sz="1100" b="1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76400" indent="-17640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Arial" panose="020B0604020202020204" pitchFamily="34" charset="0"/>
        <a:buChar char="•"/>
        <a:defRPr lang="en-US" sz="1100" kern="120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356400" indent="-176400" algn="l" defTabSz="914400" rtl="0" eaLnBrk="1" latinLnBrk="0" hangingPunct="1">
        <a:spcBef>
          <a:spcPts val="0"/>
        </a:spcBef>
        <a:spcAft>
          <a:spcPts val="1000"/>
        </a:spcAft>
        <a:buClr>
          <a:srgbClr val="004494"/>
        </a:buClr>
        <a:buSzPct val="100000"/>
        <a:buFont typeface="Verdana" panose="020B0604030504040204" pitchFamily="34" charset="0"/>
        <a:buChar char="−"/>
        <a:defRPr lang="en-US" sz="11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532800" indent="-176400" algn="l" defTabSz="798513" rtl="0" eaLnBrk="1" latinLnBrk="0" hangingPunct="1">
        <a:spcBef>
          <a:spcPts val="0"/>
        </a:spcBef>
        <a:spcAft>
          <a:spcPts val="1000"/>
        </a:spcAft>
        <a:buClrTx/>
        <a:buSzPct val="100000"/>
        <a:buFont typeface="Verdana" panose="020B0604030504040204" pitchFamily="34" charset="0"/>
        <a:buChar char="−"/>
        <a:tabLst/>
        <a:defRPr lang="en-US" sz="1100" kern="1200" baseline="0" dirty="0" smtClean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32800" indent="-176400" algn="l" defTabSz="914400" rtl="0" eaLnBrk="1" latinLnBrk="0" hangingPunct="1">
        <a:spcBef>
          <a:spcPts val="0"/>
        </a:spcBef>
        <a:spcAft>
          <a:spcPts val="1000"/>
        </a:spcAft>
        <a:buFont typeface="Verdana" panose="020B0604030504040204" pitchFamily="34" charset="0"/>
        <a:buChar char="−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4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4020">
          <p15:clr>
            <a:srgbClr val="F26B43"/>
          </p15:clr>
        </p15:guide>
        <p15:guide id="4" pos="237">
          <p15:clr>
            <a:srgbClr val="F26B43"/>
          </p15:clr>
        </p15:guide>
        <p15:guide id="5" pos="5523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200">
          <p15:clr>
            <a:srgbClr val="F26B43"/>
          </p15:clr>
        </p15:guide>
        <p15:guide id="8" orient="horz" pos="4080">
          <p15:clr>
            <a:srgbClr val="F26B43"/>
          </p15:clr>
        </p15:guide>
        <p15:guide id="10" pos="3721">
          <p15:clr>
            <a:srgbClr val="F26B43"/>
          </p15:clr>
        </p15:guide>
        <p15:guide id="11" orient="horz" pos="236">
          <p15:clr>
            <a:srgbClr val="F26B43"/>
          </p15:clr>
        </p15:guide>
        <p15:guide id="12" pos="1022">
          <p15:clr>
            <a:srgbClr val="F26B43"/>
          </p15:clr>
        </p15:guide>
        <p15:guide id="13" pos="1137">
          <p15:clr>
            <a:srgbClr val="F26B43"/>
          </p15:clr>
        </p15:guide>
        <p15:guide id="14" pos="1920">
          <p15:clr>
            <a:srgbClr val="F26B43"/>
          </p15:clr>
        </p15:guide>
        <p15:guide id="15" pos="2033">
          <p15:clr>
            <a:srgbClr val="F26B43"/>
          </p15:clr>
        </p15:guide>
        <p15:guide id="16" pos="4620">
          <p15:clr>
            <a:srgbClr val="F26B43"/>
          </p15:clr>
        </p15:guide>
        <p15:guide id="17" pos="2823">
          <p15:clr>
            <a:srgbClr val="F26B43"/>
          </p15:clr>
        </p15:guide>
        <p15:guide id="18" pos="2937">
          <p15:clr>
            <a:srgbClr val="F26B43"/>
          </p15:clr>
        </p15:guide>
        <p15:guide id="19" pos="2880">
          <p15:clr>
            <a:srgbClr val="F26B43"/>
          </p15:clr>
        </p15:guide>
        <p15:guide id="20" pos="4734">
          <p15:clr>
            <a:srgbClr val="F26B43"/>
          </p15:clr>
        </p15:guide>
        <p15:guide id="21" orient="horz" pos="1049">
          <p15:clr>
            <a:srgbClr val="F26B43"/>
          </p15:clr>
        </p15:guide>
        <p15:guide id="22" orient="horz" pos="6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10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1.sv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ustercollaboration.eu/" TargetMode="External"/><Relationship Id="rId3" Type="http://schemas.openxmlformats.org/officeDocument/2006/relationships/hyperlink" Target="mailto:f.michaelsen@vva.it" TargetMode="External"/><Relationship Id="rId7" Type="http://schemas.openxmlformats.org/officeDocument/2006/relationships/hyperlink" Target="mailto:l.porsch@vva.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lustercollaboration.eu/eu-initiatives/european-cluster-observatory" TargetMode="External"/><Relationship Id="rId5" Type="http://schemas.openxmlformats.org/officeDocument/2006/relationships/image" Target="../media/image109.png"/><Relationship Id="rId4" Type="http://schemas.openxmlformats.org/officeDocument/2006/relationships/hyperlink" Target="mailto:euclusterobservatory@eocic.e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svg"/><Relationship Id="rId11" Type="http://schemas.openxmlformats.org/officeDocument/2006/relationships/image" Target="../media/image11.png"/><Relationship Id="rId5" Type="http://schemas.openxmlformats.org/officeDocument/2006/relationships/image" Target="../media/image35.png"/><Relationship Id="rId15" Type="http://schemas.openxmlformats.org/officeDocument/2006/relationships/image" Target="../media/image44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18" Type="http://schemas.openxmlformats.org/officeDocument/2006/relationships/image" Target="../media/image61.sv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9.svg"/><Relationship Id="rId20" Type="http://schemas.openxmlformats.org/officeDocument/2006/relationships/image" Target="../media/image63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24" Type="http://schemas.openxmlformats.org/officeDocument/2006/relationships/image" Target="../media/image67.sv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svg"/><Relationship Id="rId19" Type="http://schemas.openxmlformats.org/officeDocument/2006/relationships/image" Target="../media/image62.png"/><Relationship Id="rId4" Type="http://schemas.openxmlformats.org/officeDocument/2006/relationships/image" Target="../media/image47.svg"/><Relationship Id="rId9" Type="http://schemas.openxmlformats.org/officeDocument/2006/relationships/image" Target="../media/image52.png"/><Relationship Id="rId14" Type="http://schemas.openxmlformats.org/officeDocument/2006/relationships/image" Target="../media/image57.svg"/><Relationship Id="rId22" Type="http://schemas.openxmlformats.org/officeDocument/2006/relationships/image" Target="../media/image6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50.png"/><Relationship Id="rId18" Type="http://schemas.openxmlformats.org/officeDocument/2006/relationships/image" Target="../media/image81.svg"/><Relationship Id="rId3" Type="http://schemas.openxmlformats.org/officeDocument/2006/relationships/image" Target="../media/image68.png"/><Relationship Id="rId21" Type="http://schemas.openxmlformats.org/officeDocument/2006/relationships/image" Target="../media/image84.png"/><Relationship Id="rId7" Type="http://schemas.openxmlformats.org/officeDocument/2006/relationships/image" Target="../media/image72.png"/><Relationship Id="rId12" Type="http://schemas.openxmlformats.org/officeDocument/2006/relationships/image" Target="../media/image76.sv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9.svg"/><Relationship Id="rId20" Type="http://schemas.openxmlformats.org/officeDocument/2006/relationships/image" Target="../media/image83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1.svg"/><Relationship Id="rId11" Type="http://schemas.openxmlformats.org/officeDocument/2006/relationships/image" Target="../media/image64.png"/><Relationship Id="rId5" Type="http://schemas.openxmlformats.org/officeDocument/2006/relationships/image" Target="../media/image70.png"/><Relationship Id="rId15" Type="http://schemas.openxmlformats.org/officeDocument/2006/relationships/image" Target="../media/image78.png"/><Relationship Id="rId10" Type="http://schemas.openxmlformats.org/officeDocument/2006/relationships/image" Target="../media/image75.svg"/><Relationship Id="rId19" Type="http://schemas.openxmlformats.org/officeDocument/2006/relationships/image" Target="../media/image82.pn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7.svg"/><Relationship Id="rId22" Type="http://schemas.openxmlformats.org/officeDocument/2006/relationships/image" Target="../media/image8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9.sv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Relationship Id="rId14" Type="http://schemas.openxmlformats.org/officeDocument/2006/relationships/image" Target="../media/image9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4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55" y="254104"/>
            <a:ext cx="1714331" cy="94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7E2F8695-2A1A-45BD-8E7B-55E8B140B022}"/>
              </a:ext>
            </a:extLst>
          </p:cNvPr>
          <p:cNvSpPr txBox="1">
            <a:spLocks/>
          </p:cNvSpPr>
          <p:nvPr/>
        </p:nvSpPr>
        <p:spPr>
          <a:xfrm>
            <a:off x="360248" y="2137312"/>
            <a:ext cx="7203109" cy="2583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European Observatory for Clusters and Industrial Change (EOCIC)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>
              <a:solidFill>
                <a:schemeClr val="bg1"/>
              </a:solidFill>
              <a:latin typeface="Verdana"/>
            </a:endParaRPr>
          </a:p>
          <a:p>
            <a:pPr lvl="0" algn="ctr">
              <a:defRPr/>
            </a:pPr>
            <a:r>
              <a:rPr lang="nl-BE" sz="3200" b="1">
                <a:solidFill>
                  <a:schemeClr val="bg1"/>
                </a:solidFill>
              </a:rPr>
              <a:t>Lithuania pilot region 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b="1">
              <a:solidFill>
                <a:schemeClr val="bg1"/>
              </a:solidFill>
              <a:latin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10 December 2019, Vilnius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94" y="1557196"/>
            <a:ext cx="3936662" cy="388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9567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2150"/>
          </a:xfrm>
        </p:spPr>
        <p:txBody>
          <a:bodyPr/>
          <a:lstStyle/>
          <a:p>
            <a:pPr algn="ctr"/>
            <a:r>
              <a:rPr lang="en-US" b="1"/>
              <a:t>Selection of Innovation Partnerships</a:t>
            </a:r>
            <a:endParaRPr lang="en-GB" b="1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DCE15F2-1487-4864-ADDF-B3322EDE5B03}"/>
              </a:ext>
            </a:extLst>
          </p:cNvPr>
          <p:cNvSpPr>
            <a:spLocks noChangeAspect="1"/>
          </p:cNvSpPr>
          <p:nvPr/>
        </p:nvSpPr>
        <p:spPr>
          <a:xfrm>
            <a:off x="6599120" y="3366336"/>
            <a:ext cx="3508945" cy="925599"/>
          </a:xfrm>
          <a:prstGeom prst="rect">
            <a:avLst/>
          </a:prstGeom>
          <a:solidFill>
            <a:srgbClr val="86BC25"/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F08BAC-7D7D-4DA5-B022-16F76C4D3F29}"/>
              </a:ext>
            </a:extLst>
          </p:cNvPr>
          <p:cNvSpPr txBox="1">
            <a:spLocks noChangeAspect="1"/>
          </p:cNvSpPr>
          <p:nvPr/>
        </p:nvSpPr>
        <p:spPr>
          <a:xfrm>
            <a:off x="6805530" y="3580349"/>
            <a:ext cx="2384018" cy="497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Selection of the Innovation Partnerships 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Graphic 36" descr="Direction">
            <a:extLst>
              <a:ext uri="{FF2B5EF4-FFF2-40B4-BE49-F238E27FC236}">
                <a16:creationId xmlns:a16="http://schemas.microsoft.com/office/drawing/2014/main" id="{248A8D6B-B46F-48F3-B2C3-E86BB69BF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429284">
            <a:off x="9044682" y="3333755"/>
            <a:ext cx="869576" cy="9907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25EDBEA-9781-4CDE-BE9A-7C91706E1B4A}"/>
              </a:ext>
            </a:extLst>
          </p:cNvPr>
          <p:cNvSpPr>
            <a:spLocks noChangeAspect="1"/>
          </p:cNvSpPr>
          <p:nvPr/>
        </p:nvSpPr>
        <p:spPr>
          <a:xfrm>
            <a:off x="2083935" y="1009651"/>
            <a:ext cx="3426381" cy="1304364"/>
          </a:xfrm>
          <a:prstGeom prst="ellipse">
            <a:avLst/>
          </a:prstGeom>
          <a:noFill/>
          <a:ln w="1905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398973-1CE1-4336-820F-9916E54B6ED0}"/>
              </a:ext>
            </a:extLst>
          </p:cNvPr>
          <p:cNvSpPr txBox="1">
            <a:spLocks noChangeAspect="1"/>
          </p:cNvSpPr>
          <p:nvPr/>
        </p:nvSpPr>
        <p:spPr>
          <a:xfrm>
            <a:off x="2174239" y="1284998"/>
            <a:ext cx="2384018" cy="702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Potential for development and innovation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2F111DC-1A88-40DF-8F2A-ECE1EF34D2AC}"/>
              </a:ext>
            </a:extLst>
          </p:cNvPr>
          <p:cNvSpPr>
            <a:spLocks noChangeAspect="1"/>
          </p:cNvSpPr>
          <p:nvPr/>
        </p:nvSpPr>
        <p:spPr>
          <a:xfrm>
            <a:off x="2083935" y="2449095"/>
            <a:ext cx="3426381" cy="1304364"/>
          </a:xfrm>
          <a:prstGeom prst="ellipse">
            <a:avLst/>
          </a:prstGeom>
          <a:noFill/>
          <a:ln w="1905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39F988-1406-4F95-9E92-44FDC13ED1D6}"/>
              </a:ext>
            </a:extLst>
          </p:cNvPr>
          <p:cNvSpPr txBox="1">
            <a:spLocks noChangeAspect="1"/>
          </p:cNvSpPr>
          <p:nvPr/>
        </p:nvSpPr>
        <p:spPr>
          <a:xfrm>
            <a:off x="2083934" y="2843387"/>
            <a:ext cx="2384018" cy="4975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Performance of the network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A926772-1E87-49C1-8CAB-F2DFEC5F8BC8}"/>
              </a:ext>
            </a:extLst>
          </p:cNvPr>
          <p:cNvSpPr>
            <a:spLocks noChangeAspect="1"/>
          </p:cNvSpPr>
          <p:nvPr/>
        </p:nvSpPr>
        <p:spPr>
          <a:xfrm>
            <a:off x="2083935" y="3888538"/>
            <a:ext cx="3426381" cy="1304364"/>
          </a:xfrm>
          <a:prstGeom prst="ellipse">
            <a:avLst/>
          </a:prstGeom>
          <a:noFill/>
          <a:ln w="1905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A94AE0-76AF-4B51-BF7C-90240EF64F88}"/>
              </a:ext>
            </a:extLst>
          </p:cNvPr>
          <p:cNvSpPr txBox="1">
            <a:spLocks noChangeAspect="1"/>
          </p:cNvSpPr>
          <p:nvPr/>
        </p:nvSpPr>
        <p:spPr>
          <a:xfrm>
            <a:off x="2174239" y="4282831"/>
            <a:ext cx="238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Implementation</a:t>
            </a:r>
          </a:p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strategy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C491DA-D5D3-4546-B7F6-5E2FD47E29C8}"/>
              </a:ext>
            </a:extLst>
          </p:cNvPr>
          <p:cNvSpPr>
            <a:spLocks noChangeAspect="1"/>
          </p:cNvSpPr>
          <p:nvPr/>
        </p:nvSpPr>
        <p:spPr>
          <a:xfrm>
            <a:off x="2083935" y="5327982"/>
            <a:ext cx="3426381" cy="1304364"/>
          </a:xfrm>
          <a:prstGeom prst="ellipse">
            <a:avLst/>
          </a:prstGeom>
          <a:noFill/>
          <a:ln w="1905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5FEC117-226D-4A8A-8116-1D829A078917}"/>
              </a:ext>
            </a:extLst>
          </p:cNvPr>
          <p:cNvSpPr txBox="1">
            <a:spLocks noChangeAspect="1"/>
          </p:cNvSpPr>
          <p:nvPr/>
        </p:nvSpPr>
        <p:spPr>
          <a:xfrm>
            <a:off x="2174239" y="5731378"/>
            <a:ext cx="2384018" cy="4975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Segoe UI" panose="020B0502040204020203" pitchFamily="34" charset="0"/>
                <a:cs typeface="Segoe UI" panose="020B0502040204020203" pitchFamily="34" charset="0"/>
              </a:rPr>
              <a:t>Future-orientation and sustainability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7" name="Graphic 76" descr="Lightbulb and pencil">
            <a:extLst>
              <a:ext uri="{FF2B5EF4-FFF2-40B4-BE49-F238E27FC236}">
                <a16:creationId xmlns:a16="http://schemas.microsoft.com/office/drawing/2014/main" id="{75980223-2ED6-4EA7-B68B-03791BE1A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5103" y="1227045"/>
            <a:ext cx="990761" cy="869576"/>
          </a:xfrm>
          <a:prstGeom prst="rect">
            <a:avLst/>
          </a:prstGeom>
        </p:spPr>
      </p:pic>
      <p:pic>
        <p:nvPicPr>
          <p:cNvPr id="78" name="Graphic 77" descr="User network">
            <a:extLst>
              <a:ext uri="{FF2B5EF4-FFF2-40B4-BE49-F238E27FC236}">
                <a16:creationId xmlns:a16="http://schemas.microsoft.com/office/drawing/2014/main" id="{5D0C1F27-7488-444F-A2E7-8270D1C2F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5103" y="2666489"/>
            <a:ext cx="990761" cy="869576"/>
          </a:xfrm>
          <a:prstGeom prst="rect">
            <a:avLst/>
          </a:prstGeom>
        </p:spPr>
      </p:pic>
      <p:pic>
        <p:nvPicPr>
          <p:cNvPr id="79" name="Graphic 78" descr="Bullseye">
            <a:extLst>
              <a:ext uri="{FF2B5EF4-FFF2-40B4-BE49-F238E27FC236}">
                <a16:creationId xmlns:a16="http://schemas.microsoft.com/office/drawing/2014/main" id="{97288D5D-9F0A-4CA0-9F0E-2BB4D70C24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15103" y="4090236"/>
            <a:ext cx="990761" cy="869576"/>
          </a:xfrm>
          <a:prstGeom prst="rect">
            <a:avLst/>
          </a:prstGeom>
        </p:spPr>
      </p:pic>
      <p:pic>
        <p:nvPicPr>
          <p:cNvPr id="80" name="Graphic 79" descr="Statistics">
            <a:extLst>
              <a:ext uri="{FF2B5EF4-FFF2-40B4-BE49-F238E27FC236}">
                <a16:creationId xmlns:a16="http://schemas.microsoft.com/office/drawing/2014/main" id="{EA14B516-A53F-4FFA-B958-F649CF3B81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38948" y="5545376"/>
            <a:ext cx="990761" cy="869576"/>
          </a:xfrm>
          <a:prstGeom prst="rect">
            <a:avLst/>
          </a:prstGeom>
        </p:spPr>
      </p:pic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672FCF0C-12A1-4EA3-8A3B-7901DFD09515}"/>
              </a:ext>
            </a:extLst>
          </p:cNvPr>
          <p:cNvCxnSpPr>
            <a:cxnSpLocks noChangeAspect="1"/>
            <a:stCxn id="38" idx="6"/>
            <a:endCxn id="35" idx="1"/>
          </p:cNvCxnSpPr>
          <p:nvPr/>
        </p:nvCxnSpPr>
        <p:spPr>
          <a:xfrm>
            <a:off x="5510316" y="1661833"/>
            <a:ext cx="1088804" cy="2167302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5F3C8825-BD88-418F-AB23-129DB4408048}"/>
              </a:ext>
            </a:extLst>
          </p:cNvPr>
          <p:cNvCxnSpPr>
            <a:cxnSpLocks noChangeAspect="1"/>
            <a:stCxn id="40" idx="6"/>
            <a:endCxn id="35" idx="1"/>
          </p:cNvCxnSpPr>
          <p:nvPr/>
        </p:nvCxnSpPr>
        <p:spPr>
          <a:xfrm>
            <a:off x="5510316" y="3101277"/>
            <a:ext cx="1088804" cy="727858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or: Curved 82">
            <a:extLst>
              <a:ext uri="{FF2B5EF4-FFF2-40B4-BE49-F238E27FC236}">
                <a16:creationId xmlns:a16="http://schemas.microsoft.com/office/drawing/2014/main" id="{229EF7BA-6773-4AC6-AA3C-DF8F404B9CC9}"/>
              </a:ext>
            </a:extLst>
          </p:cNvPr>
          <p:cNvCxnSpPr>
            <a:cxnSpLocks noChangeAspect="1"/>
            <a:stCxn id="73" idx="6"/>
            <a:endCxn id="35" idx="1"/>
          </p:cNvCxnSpPr>
          <p:nvPr/>
        </p:nvCxnSpPr>
        <p:spPr>
          <a:xfrm flipV="1">
            <a:off x="5510316" y="3829135"/>
            <a:ext cx="1088804" cy="711585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D7ED193A-7FCF-4A4F-8B3A-928BD5540F84}"/>
              </a:ext>
            </a:extLst>
          </p:cNvPr>
          <p:cNvCxnSpPr>
            <a:cxnSpLocks noChangeAspect="1"/>
            <a:stCxn id="75" idx="6"/>
            <a:endCxn id="35" idx="1"/>
          </p:cNvCxnSpPr>
          <p:nvPr/>
        </p:nvCxnSpPr>
        <p:spPr>
          <a:xfrm flipV="1">
            <a:off x="5510316" y="3829135"/>
            <a:ext cx="1088804" cy="2151029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05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135117"/>
            <a:ext cx="4572000" cy="4572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1652" y="317500"/>
            <a:ext cx="11180232" cy="698501"/>
          </a:xfrm>
        </p:spPr>
        <p:txBody>
          <a:bodyPr/>
          <a:lstStyle/>
          <a:p>
            <a:r>
              <a:rPr lang="en-GB" b="1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900249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5890F6-E606-474E-AE04-F6FA9DB5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Contacts and </a:t>
            </a:r>
            <a:r>
              <a:rPr lang="fr-BE" err="1"/>
              <a:t>useful</a:t>
            </a:r>
            <a:r>
              <a:rPr lang="fr-BE"/>
              <a:t> links</a:t>
            </a:r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4B5558-A720-41BC-B792-C4A93E674706}"/>
              </a:ext>
            </a:extLst>
          </p:cNvPr>
          <p:cNvSpPr/>
          <p:nvPr/>
        </p:nvSpPr>
        <p:spPr>
          <a:xfrm>
            <a:off x="1754760" y="3213099"/>
            <a:ext cx="3166705" cy="1135696"/>
          </a:xfrm>
          <a:prstGeom prst="rect">
            <a:avLst/>
          </a:prstGeom>
          <a:ln>
            <a:solidFill>
              <a:srgbClr val="004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Frithjof Michaelsen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Senior Research Manager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T: +32 483 736 952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e: 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f.michaelsen@vva.it</a:t>
            </a:r>
            <a:endParaRPr lang="nl-BE" sz="16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F579F-99D2-4D22-8703-AF722D0C9FFD}"/>
              </a:ext>
            </a:extLst>
          </p:cNvPr>
          <p:cNvSpPr/>
          <p:nvPr/>
        </p:nvSpPr>
        <p:spPr>
          <a:xfrm>
            <a:off x="7561414" y="1745230"/>
            <a:ext cx="3471506" cy="6232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euclusterobservatory@eocic.eu</a:t>
            </a:r>
            <a:endParaRPr lang="nl-BE" sz="16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also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subscribe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newsletter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F6AF449-1EED-4549-9DB2-0BFADC1B045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85389" y="1822363"/>
            <a:ext cx="513970" cy="513970"/>
          </a:xfrm>
          <a:custGeom>
            <a:avLst/>
            <a:gdLst>
              <a:gd name="T0" fmla="*/ 259 w 512"/>
              <a:gd name="T1" fmla="*/ 192 h 512"/>
              <a:gd name="T2" fmla="*/ 300 w 512"/>
              <a:gd name="T3" fmla="*/ 205 h 512"/>
              <a:gd name="T4" fmla="*/ 290 w 512"/>
              <a:gd name="T5" fmla="*/ 265 h 512"/>
              <a:gd name="T6" fmla="*/ 222 w 512"/>
              <a:gd name="T7" fmla="*/ 317 h 512"/>
              <a:gd name="T8" fmla="*/ 199 w 512"/>
              <a:gd name="T9" fmla="*/ 291 h 512"/>
              <a:gd name="T10" fmla="*/ 218 w 512"/>
              <a:gd name="T11" fmla="*/ 211 h 512"/>
              <a:gd name="T12" fmla="*/ 259 w 512"/>
              <a:gd name="T13" fmla="*/ 192 h 512"/>
              <a:gd name="T14" fmla="*/ 512 w 512"/>
              <a:gd name="T15" fmla="*/ 256 h 512"/>
              <a:gd name="T16" fmla="*/ 256 w 512"/>
              <a:gd name="T17" fmla="*/ 512 h 512"/>
              <a:gd name="T18" fmla="*/ 0 w 512"/>
              <a:gd name="T19" fmla="*/ 256 h 512"/>
              <a:gd name="T20" fmla="*/ 256 w 512"/>
              <a:gd name="T21" fmla="*/ 0 h 512"/>
              <a:gd name="T22" fmla="*/ 512 w 512"/>
              <a:gd name="T23" fmla="*/ 256 h 512"/>
              <a:gd name="T24" fmla="*/ 416 w 512"/>
              <a:gd name="T25" fmla="*/ 256 h 512"/>
              <a:gd name="T26" fmla="*/ 256 w 512"/>
              <a:gd name="T27" fmla="*/ 96 h 512"/>
              <a:gd name="T28" fmla="*/ 96 w 512"/>
              <a:gd name="T29" fmla="*/ 256 h 512"/>
              <a:gd name="T30" fmla="*/ 256 w 512"/>
              <a:gd name="T31" fmla="*/ 416 h 512"/>
              <a:gd name="T32" fmla="*/ 328 w 512"/>
              <a:gd name="T33" fmla="*/ 398 h 512"/>
              <a:gd name="T34" fmla="*/ 333 w 512"/>
              <a:gd name="T35" fmla="*/ 384 h 512"/>
              <a:gd name="T36" fmla="*/ 319 w 512"/>
              <a:gd name="T37" fmla="*/ 379 h 512"/>
              <a:gd name="T38" fmla="*/ 256 w 512"/>
              <a:gd name="T39" fmla="*/ 394 h 512"/>
              <a:gd name="T40" fmla="*/ 117 w 512"/>
              <a:gd name="T41" fmla="*/ 256 h 512"/>
              <a:gd name="T42" fmla="*/ 256 w 512"/>
              <a:gd name="T43" fmla="*/ 117 h 512"/>
              <a:gd name="T44" fmla="*/ 394 w 512"/>
              <a:gd name="T45" fmla="*/ 256 h 512"/>
              <a:gd name="T46" fmla="*/ 384 w 512"/>
              <a:gd name="T47" fmla="*/ 307 h 512"/>
              <a:gd name="T48" fmla="*/ 338 w 512"/>
              <a:gd name="T49" fmla="*/ 338 h 512"/>
              <a:gd name="T50" fmla="*/ 309 w 512"/>
              <a:gd name="T51" fmla="*/ 286 h 512"/>
              <a:gd name="T52" fmla="*/ 323 w 512"/>
              <a:gd name="T53" fmla="*/ 201 h 512"/>
              <a:gd name="T54" fmla="*/ 318 w 512"/>
              <a:gd name="T55" fmla="*/ 190 h 512"/>
              <a:gd name="T56" fmla="*/ 202 w 512"/>
              <a:gd name="T57" fmla="*/ 197 h 512"/>
              <a:gd name="T58" fmla="*/ 179 w 512"/>
              <a:gd name="T59" fmla="*/ 297 h 512"/>
              <a:gd name="T60" fmla="*/ 216 w 512"/>
              <a:gd name="T61" fmla="*/ 337 h 512"/>
              <a:gd name="T62" fmla="*/ 288 w 512"/>
              <a:gd name="T63" fmla="*/ 305 h 512"/>
              <a:gd name="T64" fmla="*/ 332 w 512"/>
              <a:gd name="T65" fmla="*/ 359 h 512"/>
              <a:gd name="T66" fmla="*/ 404 w 512"/>
              <a:gd name="T67" fmla="*/ 316 h 512"/>
              <a:gd name="T68" fmla="*/ 416 w 512"/>
              <a:gd name="T69" fmla="*/ 256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59" y="192"/>
                </a:moveTo>
                <a:cubicBezTo>
                  <a:pt x="275" y="192"/>
                  <a:pt x="291" y="199"/>
                  <a:pt x="300" y="205"/>
                </a:cubicBezTo>
                <a:cubicBezTo>
                  <a:pt x="290" y="265"/>
                  <a:pt x="290" y="265"/>
                  <a:pt x="290" y="265"/>
                </a:cubicBezTo>
                <a:cubicBezTo>
                  <a:pt x="280" y="283"/>
                  <a:pt x="249" y="325"/>
                  <a:pt x="222" y="317"/>
                </a:cubicBezTo>
                <a:cubicBezTo>
                  <a:pt x="208" y="313"/>
                  <a:pt x="202" y="300"/>
                  <a:pt x="199" y="291"/>
                </a:cubicBezTo>
                <a:cubicBezTo>
                  <a:pt x="192" y="265"/>
                  <a:pt x="200" y="232"/>
                  <a:pt x="218" y="211"/>
                </a:cubicBezTo>
                <a:cubicBezTo>
                  <a:pt x="231" y="197"/>
                  <a:pt x="245" y="192"/>
                  <a:pt x="259" y="192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6" y="256"/>
                </a:moveTo>
                <a:cubicBezTo>
                  <a:pt x="416" y="168"/>
                  <a:pt x="344" y="96"/>
                  <a:pt x="256" y="96"/>
                </a:cubicBezTo>
                <a:cubicBezTo>
                  <a:pt x="168" y="96"/>
                  <a:pt x="96" y="168"/>
                  <a:pt x="96" y="256"/>
                </a:cubicBezTo>
                <a:cubicBezTo>
                  <a:pt x="96" y="344"/>
                  <a:pt x="168" y="416"/>
                  <a:pt x="256" y="416"/>
                </a:cubicBezTo>
                <a:cubicBezTo>
                  <a:pt x="281" y="416"/>
                  <a:pt x="306" y="410"/>
                  <a:pt x="328" y="398"/>
                </a:cubicBezTo>
                <a:cubicBezTo>
                  <a:pt x="333" y="395"/>
                  <a:pt x="336" y="389"/>
                  <a:pt x="333" y="384"/>
                </a:cubicBezTo>
                <a:cubicBezTo>
                  <a:pt x="330" y="379"/>
                  <a:pt x="324" y="376"/>
                  <a:pt x="319" y="379"/>
                </a:cubicBezTo>
                <a:cubicBezTo>
                  <a:pt x="299" y="389"/>
                  <a:pt x="278" y="394"/>
                  <a:pt x="256" y="394"/>
                </a:cubicBezTo>
                <a:cubicBezTo>
                  <a:pt x="179" y="394"/>
                  <a:pt x="117" y="332"/>
                  <a:pt x="117" y="256"/>
                </a:cubicBezTo>
                <a:cubicBezTo>
                  <a:pt x="117" y="179"/>
                  <a:pt x="179" y="117"/>
                  <a:pt x="256" y="117"/>
                </a:cubicBezTo>
                <a:cubicBezTo>
                  <a:pt x="332" y="117"/>
                  <a:pt x="394" y="179"/>
                  <a:pt x="394" y="256"/>
                </a:cubicBezTo>
                <a:cubicBezTo>
                  <a:pt x="394" y="274"/>
                  <a:pt x="391" y="291"/>
                  <a:pt x="384" y="307"/>
                </a:cubicBezTo>
                <a:cubicBezTo>
                  <a:pt x="384" y="308"/>
                  <a:pt x="365" y="346"/>
                  <a:pt x="338" y="338"/>
                </a:cubicBezTo>
                <a:cubicBezTo>
                  <a:pt x="303" y="329"/>
                  <a:pt x="308" y="287"/>
                  <a:pt x="309" y="286"/>
                </a:cubicBezTo>
                <a:cubicBezTo>
                  <a:pt x="323" y="201"/>
                  <a:pt x="323" y="201"/>
                  <a:pt x="323" y="201"/>
                </a:cubicBezTo>
                <a:cubicBezTo>
                  <a:pt x="323" y="197"/>
                  <a:pt x="322" y="193"/>
                  <a:pt x="318" y="190"/>
                </a:cubicBezTo>
                <a:cubicBezTo>
                  <a:pt x="284" y="168"/>
                  <a:pt x="236" y="158"/>
                  <a:pt x="202" y="197"/>
                </a:cubicBezTo>
                <a:cubicBezTo>
                  <a:pt x="179" y="223"/>
                  <a:pt x="169" y="264"/>
                  <a:pt x="179" y="297"/>
                </a:cubicBezTo>
                <a:cubicBezTo>
                  <a:pt x="185" y="318"/>
                  <a:pt x="198" y="332"/>
                  <a:pt x="216" y="337"/>
                </a:cubicBezTo>
                <a:cubicBezTo>
                  <a:pt x="245" y="345"/>
                  <a:pt x="270" y="325"/>
                  <a:pt x="288" y="305"/>
                </a:cubicBezTo>
                <a:cubicBezTo>
                  <a:pt x="291" y="326"/>
                  <a:pt x="302" y="350"/>
                  <a:pt x="332" y="359"/>
                </a:cubicBezTo>
                <a:cubicBezTo>
                  <a:pt x="376" y="371"/>
                  <a:pt x="402" y="319"/>
                  <a:pt x="404" y="316"/>
                </a:cubicBezTo>
                <a:cubicBezTo>
                  <a:pt x="412" y="297"/>
                  <a:pt x="416" y="276"/>
                  <a:pt x="416" y="256"/>
                </a:cubicBezTo>
                <a:close/>
              </a:path>
            </a:pathLst>
          </a:custGeom>
          <a:solidFill>
            <a:srgbClr val="0044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66FD3D-7015-4C2B-AB0F-5E4E1F0D769F}"/>
              </a:ext>
            </a:extLst>
          </p:cNvPr>
          <p:cNvSpPr/>
          <p:nvPr/>
        </p:nvSpPr>
        <p:spPr bwMode="gray">
          <a:xfrm>
            <a:off x="925211" y="1028701"/>
            <a:ext cx="4771921" cy="3630385"/>
          </a:xfrm>
          <a:prstGeom prst="rect">
            <a:avLst/>
          </a:prstGeom>
          <a:noFill/>
          <a:ln w="3810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7C3C2B-B0B5-4B65-ABDE-8CACB4B03593}"/>
              </a:ext>
            </a:extLst>
          </p:cNvPr>
          <p:cNvSpPr/>
          <p:nvPr/>
        </p:nvSpPr>
        <p:spPr bwMode="gray">
          <a:xfrm>
            <a:off x="6530208" y="1028701"/>
            <a:ext cx="4771921" cy="3630385"/>
          </a:xfrm>
          <a:prstGeom prst="rect">
            <a:avLst/>
          </a:prstGeom>
          <a:noFill/>
          <a:ln w="3810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285529-D0F0-42C7-B98F-8851939BF05D}"/>
              </a:ext>
            </a:extLst>
          </p:cNvPr>
          <p:cNvSpPr/>
          <p:nvPr/>
        </p:nvSpPr>
        <p:spPr>
          <a:xfrm>
            <a:off x="7013725" y="1238589"/>
            <a:ext cx="3804886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b="1">
                <a:solidFill>
                  <a:srgbClr val="004494"/>
                </a:solidFill>
              </a:rPr>
              <a:t>General EOCIC information</a:t>
            </a:r>
          </a:p>
        </p:txBody>
      </p:sp>
      <p:sp>
        <p:nvSpPr>
          <p:cNvPr id="10" name="Freeform 594">
            <a:extLst>
              <a:ext uri="{FF2B5EF4-FFF2-40B4-BE49-F238E27FC236}">
                <a16:creationId xmlns:a16="http://schemas.microsoft.com/office/drawing/2014/main" id="{E170EA91-75E3-4DD3-A5D7-4038996E2DA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98089" y="2761797"/>
            <a:ext cx="513970" cy="51397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56 w 512"/>
              <a:gd name="T11" fmla="*/ 331 h 512"/>
              <a:gd name="T12" fmla="*/ 210 w 512"/>
              <a:gd name="T13" fmla="*/ 376 h 512"/>
              <a:gd name="T14" fmla="*/ 174 w 512"/>
              <a:gd name="T15" fmla="*/ 392 h 512"/>
              <a:gd name="T16" fmla="*/ 172 w 512"/>
              <a:gd name="T17" fmla="*/ 392 h 512"/>
              <a:gd name="T18" fmla="*/ 135 w 512"/>
              <a:gd name="T19" fmla="*/ 376 h 512"/>
              <a:gd name="T20" fmla="*/ 119 w 512"/>
              <a:gd name="T21" fmla="*/ 338 h 512"/>
              <a:gd name="T22" fmla="*/ 135 w 512"/>
              <a:gd name="T23" fmla="*/ 301 h 512"/>
              <a:gd name="T24" fmla="*/ 203 w 512"/>
              <a:gd name="T25" fmla="*/ 233 h 512"/>
              <a:gd name="T26" fmla="*/ 239 w 512"/>
              <a:gd name="T27" fmla="*/ 217 h 512"/>
              <a:gd name="T28" fmla="*/ 278 w 512"/>
              <a:gd name="T29" fmla="*/ 233 h 512"/>
              <a:gd name="T30" fmla="*/ 278 w 512"/>
              <a:gd name="T31" fmla="*/ 248 h 512"/>
              <a:gd name="T32" fmla="*/ 263 w 512"/>
              <a:gd name="T33" fmla="*/ 248 h 512"/>
              <a:gd name="T34" fmla="*/ 240 w 512"/>
              <a:gd name="T35" fmla="*/ 238 h 512"/>
              <a:gd name="T36" fmla="*/ 218 w 512"/>
              <a:gd name="T37" fmla="*/ 248 h 512"/>
              <a:gd name="T38" fmla="*/ 150 w 512"/>
              <a:gd name="T39" fmla="*/ 316 h 512"/>
              <a:gd name="T40" fmla="*/ 140 w 512"/>
              <a:gd name="T41" fmla="*/ 338 h 512"/>
              <a:gd name="T42" fmla="*/ 150 w 512"/>
              <a:gd name="T43" fmla="*/ 361 h 512"/>
              <a:gd name="T44" fmla="*/ 173 w 512"/>
              <a:gd name="T45" fmla="*/ 371 h 512"/>
              <a:gd name="T46" fmla="*/ 195 w 512"/>
              <a:gd name="T47" fmla="*/ 361 h 512"/>
              <a:gd name="T48" fmla="*/ 241 w 512"/>
              <a:gd name="T49" fmla="*/ 316 h 512"/>
              <a:gd name="T50" fmla="*/ 256 w 512"/>
              <a:gd name="T51" fmla="*/ 316 h 512"/>
              <a:gd name="T52" fmla="*/ 256 w 512"/>
              <a:gd name="T53" fmla="*/ 331 h 512"/>
              <a:gd name="T54" fmla="*/ 376 w 512"/>
              <a:gd name="T55" fmla="*/ 210 h 512"/>
              <a:gd name="T56" fmla="*/ 308 w 512"/>
              <a:gd name="T57" fmla="*/ 278 h 512"/>
              <a:gd name="T58" fmla="*/ 272 w 512"/>
              <a:gd name="T59" fmla="*/ 294 h 512"/>
              <a:gd name="T60" fmla="*/ 271 w 512"/>
              <a:gd name="T61" fmla="*/ 294 h 512"/>
              <a:gd name="T62" fmla="*/ 233 w 512"/>
              <a:gd name="T63" fmla="*/ 278 h 512"/>
              <a:gd name="T64" fmla="*/ 233 w 512"/>
              <a:gd name="T65" fmla="*/ 263 h 512"/>
              <a:gd name="T66" fmla="*/ 248 w 512"/>
              <a:gd name="T67" fmla="*/ 263 h 512"/>
              <a:gd name="T68" fmla="*/ 271 w 512"/>
              <a:gd name="T69" fmla="*/ 273 h 512"/>
              <a:gd name="T70" fmla="*/ 293 w 512"/>
              <a:gd name="T71" fmla="*/ 263 h 512"/>
              <a:gd name="T72" fmla="*/ 361 w 512"/>
              <a:gd name="T73" fmla="*/ 195 h 512"/>
              <a:gd name="T74" fmla="*/ 371 w 512"/>
              <a:gd name="T75" fmla="*/ 173 h 512"/>
              <a:gd name="T76" fmla="*/ 361 w 512"/>
              <a:gd name="T77" fmla="*/ 150 h 512"/>
              <a:gd name="T78" fmla="*/ 338 w 512"/>
              <a:gd name="T79" fmla="*/ 140 h 512"/>
              <a:gd name="T80" fmla="*/ 316 w 512"/>
              <a:gd name="T81" fmla="*/ 150 h 512"/>
              <a:gd name="T82" fmla="*/ 271 w 512"/>
              <a:gd name="T83" fmla="*/ 195 h 512"/>
              <a:gd name="T84" fmla="*/ 256 w 512"/>
              <a:gd name="T85" fmla="*/ 195 h 512"/>
              <a:gd name="T86" fmla="*/ 256 w 512"/>
              <a:gd name="T87" fmla="*/ 180 h 512"/>
              <a:gd name="T88" fmla="*/ 301 w 512"/>
              <a:gd name="T89" fmla="*/ 135 h 512"/>
              <a:gd name="T90" fmla="*/ 338 w 512"/>
              <a:gd name="T91" fmla="*/ 119 h 512"/>
              <a:gd name="T92" fmla="*/ 376 w 512"/>
              <a:gd name="T93" fmla="*/ 135 h 512"/>
              <a:gd name="T94" fmla="*/ 392 w 512"/>
              <a:gd name="T95" fmla="*/ 174 h 512"/>
              <a:gd name="T96" fmla="*/ 376 w 512"/>
              <a:gd name="T97" fmla="*/ 21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56" y="331"/>
                </a:moveTo>
                <a:cubicBezTo>
                  <a:pt x="210" y="376"/>
                  <a:pt x="210" y="376"/>
                  <a:pt x="210" y="376"/>
                </a:cubicBezTo>
                <a:cubicBezTo>
                  <a:pt x="200" y="386"/>
                  <a:pt x="187" y="392"/>
                  <a:pt x="174" y="392"/>
                </a:cubicBezTo>
                <a:cubicBezTo>
                  <a:pt x="173" y="392"/>
                  <a:pt x="173" y="392"/>
                  <a:pt x="172" y="392"/>
                </a:cubicBezTo>
                <a:cubicBezTo>
                  <a:pt x="159" y="392"/>
                  <a:pt x="145" y="387"/>
                  <a:pt x="135" y="376"/>
                </a:cubicBezTo>
                <a:cubicBezTo>
                  <a:pt x="124" y="366"/>
                  <a:pt x="119" y="352"/>
                  <a:pt x="119" y="338"/>
                </a:cubicBezTo>
                <a:cubicBezTo>
                  <a:pt x="119" y="324"/>
                  <a:pt x="125" y="311"/>
                  <a:pt x="135" y="301"/>
                </a:cubicBezTo>
                <a:cubicBezTo>
                  <a:pt x="203" y="233"/>
                  <a:pt x="203" y="233"/>
                  <a:pt x="203" y="233"/>
                </a:cubicBezTo>
                <a:cubicBezTo>
                  <a:pt x="213" y="223"/>
                  <a:pt x="226" y="217"/>
                  <a:pt x="239" y="217"/>
                </a:cubicBezTo>
                <a:cubicBezTo>
                  <a:pt x="254" y="217"/>
                  <a:pt x="268" y="222"/>
                  <a:pt x="278" y="233"/>
                </a:cubicBezTo>
                <a:cubicBezTo>
                  <a:pt x="282" y="237"/>
                  <a:pt x="282" y="244"/>
                  <a:pt x="278" y="248"/>
                </a:cubicBezTo>
                <a:cubicBezTo>
                  <a:pt x="274" y="252"/>
                  <a:pt x="267" y="252"/>
                  <a:pt x="263" y="248"/>
                </a:cubicBezTo>
                <a:cubicBezTo>
                  <a:pt x="257" y="242"/>
                  <a:pt x="249" y="238"/>
                  <a:pt x="240" y="238"/>
                </a:cubicBezTo>
                <a:cubicBezTo>
                  <a:pt x="232" y="239"/>
                  <a:pt x="224" y="242"/>
                  <a:pt x="218" y="248"/>
                </a:cubicBezTo>
                <a:cubicBezTo>
                  <a:pt x="150" y="316"/>
                  <a:pt x="150" y="316"/>
                  <a:pt x="150" y="316"/>
                </a:cubicBezTo>
                <a:cubicBezTo>
                  <a:pt x="144" y="322"/>
                  <a:pt x="141" y="330"/>
                  <a:pt x="140" y="338"/>
                </a:cubicBezTo>
                <a:cubicBezTo>
                  <a:pt x="140" y="347"/>
                  <a:pt x="143" y="355"/>
                  <a:pt x="150" y="361"/>
                </a:cubicBezTo>
                <a:cubicBezTo>
                  <a:pt x="157" y="368"/>
                  <a:pt x="165" y="371"/>
                  <a:pt x="173" y="371"/>
                </a:cubicBezTo>
                <a:cubicBezTo>
                  <a:pt x="181" y="371"/>
                  <a:pt x="189" y="367"/>
                  <a:pt x="195" y="361"/>
                </a:cubicBezTo>
                <a:cubicBezTo>
                  <a:pt x="241" y="316"/>
                  <a:pt x="241" y="316"/>
                  <a:pt x="241" y="316"/>
                </a:cubicBezTo>
                <a:cubicBezTo>
                  <a:pt x="245" y="312"/>
                  <a:pt x="252" y="312"/>
                  <a:pt x="256" y="316"/>
                </a:cubicBezTo>
                <a:cubicBezTo>
                  <a:pt x="260" y="320"/>
                  <a:pt x="260" y="327"/>
                  <a:pt x="256" y="331"/>
                </a:cubicBezTo>
                <a:close/>
                <a:moveTo>
                  <a:pt x="376" y="210"/>
                </a:moveTo>
                <a:cubicBezTo>
                  <a:pt x="308" y="278"/>
                  <a:pt x="308" y="278"/>
                  <a:pt x="308" y="278"/>
                </a:cubicBezTo>
                <a:cubicBezTo>
                  <a:pt x="299" y="288"/>
                  <a:pt x="286" y="294"/>
                  <a:pt x="272" y="294"/>
                </a:cubicBezTo>
                <a:cubicBezTo>
                  <a:pt x="271" y="294"/>
                  <a:pt x="271" y="294"/>
                  <a:pt x="271" y="294"/>
                </a:cubicBezTo>
                <a:cubicBezTo>
                  <a:pt x="257" y="294"/>
                  <a:pt x="243" y="289"/>
                  <a:pt x="233" y="278"/>
                </a:cubicBezTo>
                <a:cubicBezTo>
                  <a:pt x="229" y="274"/>
                  <a:pt x="229" y="267"/>
                  <a:pt x="233" y="263"/>
                </a:cubicBezTo>
                <a:cubicBezTo>
                  <a:pt x="237" y="259"/>
                  <a:pt x="244" y="259"/>
                  <a:pt x="248" y="263"/>
                </a:cubicBezTo>
                <a:cubicBezTo>
                  <a:pt x="255" y="270"/>
                  <a:pt x="263" y="273"/>
                  <a:pt x="271" y="273"/>
                </a:cubicBezTo>
                <a:cubicBezTo>
                  <a:pt x="279" y="273"/>
                  <a:pt x="287" y="269"/>
                  <a:pt x="293" y="263"/>
                </a:cubicBezTo>
                <a:cubicBezTo>
                  <a:pt x="361" y="195"/>
                  <a:pt x="361" y="195"/>
                  <a:pt x="361" y="195"/>
                </a:cubicBezTo>
                <a:cubicBezTo>
                  <a:pt x="367" y="189"/>
                  <a:pt x="371" y="181"/>
                  <a:pt x="371" y="173"/>
                </a:cubicBezTo>
                <a:cubicBezTo>
                  <a:pt x="371" y="165"/>
                  <a:pt x="368" y="157"/>
                  <a:pt x="361" y="150"/>
                </a:cubicBezTo>
                <a:cubicBezTo>
                  <a:pt x="355" y="143"/>
                  <a:pt x="347" y="140"/>
                  <a:pt x="338" y="140"/>
                </a:cubicBezTo>
                <a:cubicBezTo>
                  <a:pt x="330" y="141"/>
                  <a:pt x="322" y="144"/>
                  <a:pt x="316" y="150"/>
                </a:cubicBezTo>
                <a:cubicBezTo>
                  <a:pt x="271" y="195"/>
                  <a:pt x="271" y="195"/>
                  <a:pt x="271" y="195"/>
                </a:cubicBezTo>
                <a:cubicBezTo>
                  <a:pt x="267" y="199"/>
                  <a:pt x="260" y="199"/>
                  <a:pt x="256" y="195"/>
                </a:cubicBezTo>
                <a:cubicBezTo>
                  <a:pt x="252" y="191"/>
                  <a:pt x="252" y="184"/>
                  <a:pt x="256" y="180"/>
                </a:cubicBezTo>
                <a:cubicBezTo>
                  <a:pt x="301" y="135"/>
                  <a:pt x="301" y="135"/>
                  <a:pt x="301" y="135"/>
                </a:cubicBezTo>
                <a:cubicBezTo>
                  <a:pt x="311" y="125"/>
                  <a:pt x="324" y="119"/>
                  <a:pt x="338" y="119"/>
                </a:cubicBezTo>
                <a:cubicBezTo>
                  <a:pt x="352" y="119"/>
                  <a:pt x="366" y="124"/>
                  <a:pt x="376" y="135"/>
                </a:cubicBezTo>
                <a:cubicBezTo>
                  <a:pt x="387" y="146"/>
                  <a:pt x="393" y="159"/>
                  <a:pt x="392" y="174"/>
                </a:cubicBezTo>
                <a:cubicBezTo>
                  <a:pt x="392" y="187"/>
                  <a:pt x="386" y="200"/>
                  <a:pt x="376" y="210"/>
                </a:cubicBezTo>
                <a:close/>
              </a:path>
            </a:pathLst>
          </a:custGeom>
          <a:solidFill>
            <a:srgbClr val="0044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 descr="Image result for twitter logo circle">
            <a:extLst>
              <a:ext uri="{FF2B5EF4-FFF2-40B4-BE49-F238E27FC236}">
                <a16:creationId xmlns:a16="http://schemas.microsoft.com/office/drawing/2014/main" id="{5A91BB03-8F20-4A40-A739-F8152AF4B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89" y="3704745"/>
            <a:ext cx="518973" cy="51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510621-413D-4298-8685-003A89FE2CBD}"/>
              </a:ext>
            </a:extLst>
          </p:cNvPr>
          <p:cNvSpPr/>
          <p:nvPr/>
        </p:nvSpPr>
        <p:spPr>
          <a:xfrm>
            <a:off x="7574114" y="2579832"/>
            <a:ext cx="3458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https://www.clustercollaboration.eu/eu-initiatives/european-cluster-observatory</a:t>
            </a:r>
            <a:r>
              <a:rPr lang="en-GB" sz="160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CF1B9-15BB-46C2-B789-5DF823ECE4A0}"/>
              </a:ext>
            </a:extLst>
          </p:cNvPr>
          <p:cNvSpPr txBox="1"/>
          <p:nvPr/>
        </p:nvSpPr>
        <p:spPr>
          <a:xfrm>
            <a:off x="7678171" y="3861055"/>
            <a:ext cx="30099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fr-BE" b="1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#EOCIC</a:t>
            </a:r>
            <a:endParaRPr lang="en-GB" b="1">
              <a:solidFill>
                <a:srgbClr val="3131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5805F4-52E6-4E5B-8521-8078066AEA7E}"/>
              </a:ext>
            </a:extLst>
          </p:cNvPr>
          <p:cNvSpPr/>
          <p:nvPr/>
        </p:nvSpPr>
        <p:spPr>
          <a:xfrm>
            <a:off x="1754759" y="1745230"/>
            <a:ext cx="3166706" cy="1168012"/>
          </a:xfrm>
          <a:prstGeom prst="rect">
            <a:avLst/>
          </a:prstGeom>
          <a:ln>
            <a:solidFill>
              <a:srgbClr val="00449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Lucas Porsch</a:t>
            </a:r>
          </a:p>
          <a:p>
            <a:pPr>
              <a:spcBef>
                <a:spcPts val="300"/>
              </a:spcBef>
            </a:pPr>
            <a:r>
              <a:rPr lang="nl-BE" sz="160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Associate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Director</a:t>
            </a:r>
          </a:p>
          <a:p>
            <a:pPr>
              <a:spcBef>
                <a:spcPts val="3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T: +32 483 73 67 86</a:t>
            </a:r>
          </a:p>
          <a:p>
            <a:pPr>
              <a:spcBef>
                <a:spcPts val="300"/>
              </a:spcBef>
            </a:pP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e: </a:t>
            </a:r>
            <a:r>
              <a:rPr lang="nl-BE" sz="160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7"/>
              </a:rPr>
              <a:t>l.porsch@vva.it</a:t>
            </a:r>
            <a:endParaRPr lang="nl-BE" sz="160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46624C-6889-4E52-A7C2-93092E3A0C19}"/>
              </a:ext>
            </a:extLst>
          </p:cNvPr>
          <p:cNvSpPr/>
          <p:nvPr/>
        </p:nvSpPr>
        <p:spPr>
          <a:xfrm>
            <a:off x="1207117" y="1238589"/>
            <a:ext cx="4208107" cy="3139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en-US" b="1">
                <a:solidFill>
                  <a:srgbClr val="004494"/>
                </a:solidFill>
              </a:rPr>
              <a:t>Contacts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CA8FDF-B20C-4042-847A-AB3C45A089CB}"/>
              </a:ext>
            </a:extLst>
          </p:cNvPr>
          <p:cNvSpPr/>
          <p:nvPr/>
        </p:nvSpPr>
        <p:spPr bwMode="gray">
          <a:xfrm>
            <a:off x="925211" y="5109311"/>
            <a:ext cx="10376918" cy="1391707"/>
          </a:xfrm>
          <a:prstGeom prst="rect">
            <a:avLst/>
          </a:prstGeom>
          <a:noFill/>
          <a:ln w="38100" cap="flat" cmpd="sng" algn="ctr">
            <a:solidFill>
              <a:srgbClr val="FFCD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49F2E-4BDA-4CC5-BEC0-B7920C416ECF}"/>
              </a:ext>
            </a:extLst>
          </p:cNvPr>
          <p:cNvSpPr txBox="1"/>
          <p:nvPr/>
        </p:nvSpPr>
        <p:spPr>
          <a:xfrm>
            <a:off x="1436914" y="5219614"/>
            <a:ext cx="9381697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 sz="2200" b="1">
                <a:solidFill>
                  <a:srgbClr val="313131"/>
                </a:solidFill>
              </a:rPr>
              <a:t>The EOCIC will be merged with the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sz="2200" b="1">
                <a:solidFill>
                  <a:srgbClr val="313131"/>
                </a:solidFill>
              </a:rPr>
              <a:t>European Cluster Collaboration Platform (ECCP) in 2020! 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GB" sz="2200" b="1">
                <a:solidFill>
                  <a:srgbClr val="313131"/>
                </a:solidFill>
              </a:rPr>
              <a:t>Keep following us on </a:t>
            </a:r>
            <a:r>
              <a:rPr lang="en-GB" sz="2200" b="1">
                <a:solidFill>
                  <a:srgbClr val="313131"/>
                </a:solidFill>
                <a:hlinkClick r:id="rId8"/>
              </a:rPr>
              <a:t>www.clustercollaboration.eu</a:t>
            </a:r>
            <a:r>
              <a:rPr lang="en-GB" sz="2200" b="1">
                <a:solidFill>
                  <a:srgbClr val="313131"/>
                </a:solidFill>
              </a:rPr>
              <a:t> </a:t>
            </a:r>
            <a:endParaRPr lang="en-BE" sz="2200" b="1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8235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Key messages 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649" y="1009651"/>
            <a:ext cx="6909802" cy="3018652"/>
          </a:xfrm>
        </p:spPr>
        <p:txBody>
          <a:bodyPr>
            <a:noAutofit/>
          </a:bodyPr>
          <a:lstStyle/>
          <a:p>
            <a:r>
              <a:rPr lang="en-GB" sz="2200"/>
              <a:t>Cluster management can make an important contribution to industrial modernisation in Lithuania</a:t>
            </a:r>
          </a:p>
          <a:p>
            <a:r>
              <a:rPr lang="en-GB" sz="2200"/>
              <a:t>The next steps of industrial development require even better coordination and bundling of efforts </a:t>
            </a:r>
          </a:p>
          <a:p>
            <a:pPr lvl="3"/>
            <a:r>
              <a:rPr lang="en-GB" sz="2200"/>
              <a:t>of companies in the same sector and across sectors</a:t>
            </a:r>
          </a:p>
          <a:p>
            <a:pPr lvl="3"/>
            <a:r>
              <a:rPr lang="en-GB" sz="2200"/>
              <a:t>of companies and researchers </a:t>
            </a:r>
          </a:p>
          <a:p>
            <a:pPr lvl="3"/>
            <a:r>
              <a:rPr lang="en-GB" sz="2200"/>
              <a:t>of companies with policy makers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E25A5-C9E7-4512-9703-39D0ED70D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9" y="4183551"/>
            <a:ext cx="3203361" cy="2279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36018-C657-40D2-BE71-BEE655DC23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27" y="1009651"/>
            <a:ext cx="3971922" cy="264794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734D76C-2D5F-48B2-861F-752C3AE1C9E8}"/>
              </a:ext>
            </a:extLst>
          </p:cNvPr>
          <p:cNvSpPr txBox="1">
            <a:spLocks/>
          </p:cNvSpPr>
          <p:nvPr/>
        </p:nvSpPr>
        <p:spPr>
          <a:xfrm>
            <a:off x="6083912" y="4349749"/>
            <a:ext cx="5606437" cy="17047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1450" indent="-1714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4494"/>
              </a:buClr>
              <a:buSzPct val="100000"/>
              <a:buFont typeface="Arial" panose="020B0604020202020204" pitchFamily="34" charset="0"/>
              <a:buChar char="•"/>
              <a:defRPr sz="11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171450" indent="-1714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4494"/>
              </a:buClr>
              <a:buSzPct val="100000"/>
              <a:buFont typeface="Arial" panose="020B0604020202020204" pitchFamily="34" charset="0"/>
              <a:buChar char="•"/>
              <a:defRPr lang="en-US" sz="11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7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4494"/>
              </a:buClr>
              <a:buSzPct val="100000"/>
              <a:buFont typeface="Arial" panose="020B0604020202020204" pitchFamily="34" charset="0"/>
              <a:buChar char="•"/>
              <a:defRPr lang="en-US" sz="11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3564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4494"/>
              </a:buClr>
              <a:buSzPct val="100000"/>
              <a:buFont typeface="Arial" panose="020B0604020202020204" pitchFamily="34" charset="0"/>
              <a:buChar char="•"/>
              <a:defRPr lang="en-US" sz="11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532800" indent="-176400" algn="l" defTabSz="798513" rtl="0" eaLnBrk="1" latinLnBrk="0" hangingPunct="1">
              <a:spcBef>
                <a:spcPts val="0"/>
              </a:spcBef>
              <a:spcAft>
                <a:spcPts val="1000"/>
              </a:spcAft>
              <a:buClr>
                <a:srgbClr val="004494"/>
              </a:buClr>
              <a:buSzPct val="100000"/>
              <a:buFont typeface="Arial" panose="020B0604020202020204" pitchFamily="34" charset="0"/>
              <a:buChar char="•"/>
              <a:tabLst/>
              <a:defRPr lang="en-US" sz="11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32800" indent="-17640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Verdana" panose="020B0604030504040204" pitchFamily="34" charset="0"/>
              <a:buChar char="−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/>
              <a:t>Cluster management can enable that bundling and coordination </a:t>
            </a:r>
          </a:p>
          <a:p>
            <a:r>
              <a:rPr lang="en-GB" sz="2200"/>
              <a:t>Identification of policies supporting cluster managers to be those coordinators</a:t>
            </a:r>
          </a:p>
        </p:txBody>
      </p:sp>
    </p:spTree>
    <p:extLst>
      <p:ext uri="{BB962C8B-B14F-4D97-AF65-F5344CB8AC3E}">
        <p14:creationId xmlns:p14="http://schemas.microsoft.com/office/powerpoint/2010/main" val="372441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465D092-93AD-4BDD-AE18-65CF6B7218F9}"/>
              </a:ext>
            </a:extLst>
          </p:cNvPr>
          <p:cNvGrpSpPr>
            <a:grpSpLocks noChangeAspect="1"/>
          </p:cNvGrpSpPr>
          <p:nvPr/>
        </p:nvGrpSpPr>
        <p:grpSpPr>
          <a:xfrm>
            <a:off x="3980498" y="1210947"/>
            <a:ext cx="4752000" cy="4752000"/>
            <a:chOff x="7645736" y="1570553"/>
            <a:chExt cx="4140000" cy="414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0DA6E96-DB43-48BB-9B03-6ABC0BC6707E}"/>
                </a:ext>
              </a:extLst>
            </p:cNvPr>
            <p:cNvSpPr/>
            <p:nvPr/>
          </p:nvSpPr>
          <p:spPr>
            <a:xfrm>
              <a:off x="7645736" y="1570553"/>
              <a:ext cx="4140000" cy="4140000"/>
            </a:xfrm>
            <a:prstGeom prst="ellipse">
              <a:avLst/>
            </a:prstGeom>
            <a:solidFill>
              <a:srgbClr val="0044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F7B358-FF3F-4842-8080-63250F172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405" y="1708198"/>
              <a:ext cx="3936662" cy="388125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European Observatory for Clusters and Industrial Change (EOCIC)</a:t>
            </a:r>
            <a:endParaRPr lang="en-GB" b="1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7BED41F-58B5-4826-9BB9-5E5936C07578}"/>
              </a:ext>
            </a:extLst>
          </p:cNvPr>
          <p:cNvSpPr>
            <a:spLocks noChangeAspect="1"/>
          </p:cNvSpPr>
          <p:nvPr/>
        </p:nvSpPr>
        <p:spPr bwMode="gray">
          <a:xfrm>
            <a:off x="2289962" y="838210"/>
            <a:ext cx="1836000" cy="1836000"/>
          </a:xfrm>
          <a:prstGeom prst="flowChartConnector">
            <a:avLst/>
          </a:prstGeom>
          <a:gradFill flip="none" rotWithShape="1">
            <a:gsLst>
              <a:gs pos="0">
                <a:srgbClr val="004494">
                  <a:shade val="30000"/>
                  <a:satMod val="115000"/>
                </a:srgbClr>
              </a:gs>
              <a:gs pos="50000">
                <a:srgbClr val="004494">
                  <a:shade val="67500"/>
                  <a:satMod val="115000"/>
                </a:srgbClr>
              </a:gs>
              <a:gs pos="100000">
                <a:srgbClr val="004494">
                  <a:shade val="100000"/>
                  <a:satMod val="115000"/>
                </a:srgbClr>
              </a:gs>
            </a:gsLst>
            <a:lin ang="13500000" scaled="1"/>
            <a:tileRect/>
          </a:gradFill>
          <a:ln w="190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World-class clusters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842EBFB-9BBB-4554-A2F5-A0AFD57F815B}"/>
              </a:ext>
            </a:extLst>
          </p:cNvPr>
          <p:cNvSpPr>
            <a:spLocks noChangeAspect="1"/>
          </p:cNvSpPr>
          <p:nvPr/>
        </p:nvSpPr>
        <p:spPr bwMode="gray">
          <a:xfrm>
            <a:off x="8892756" y="4368943"/>
            <a:ext cx="2232000" cy="2232000"/>
          </a:xfrm>
          <a:prstGeom prst="flowChartConnector">
            <a:avLst/>
          </a:prstGeom>
          <a:gradFill flip="none" rotWithShape="1">
            <a:gsLst>
              <a:gs pos="0">
                <a:srgbClr val="004494">
                  <a:shade val="30000"/>
                  <a:satMod val="115000"/>
                </a:srgbClr>
              </a:gs>
              <a:gs pos="50000">
                <a:srgbClr val="004494">
                  <a:shade val="67500"/>
                  <a:satMod val="115000"/>
                </a:srgbClr>
              </a:gs>
              <a:gs pos="100000">
                <a:srgbClr val="004494">
                  <a:shade val="100000"/>
                  <a:satMod val="115000"/>
                </a:srgbClr>
              </a:gs>
            </a:gsLst>
            <a:lin ang="2700000" scaled="1"/>
            <a:tileRect/>
          </a:gradFill>
          <a:ln w="190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Industrial modernisation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E4DA844-C3C3-42B1-8BCA-7797092E6F5B}"/>
              </a:ext>
            </a:extLst>
          </p:cNvPr>
          <p:cNvSpPr>
            <a:spLocks noChangeAspect="1"/>
          </p:cNvSpPr>
          <p:nvPr/>
        </p:nvSpPr>
        <p:spPr bwMode="gray">
          <a:xfrm>
            <a:off x="176442" y="2271545"/>
            <a:ext cx="2592000" cy="2592000"/>
          </a:xfrm>
          <a:prstGeom prst="flowChartConnector">
            <a:avLst/>
          </a:prstGeom>
          <a:gradFill flip="none" rotWithShape="1">
            <a:gsLst>
              <a:gs pos="0">
                <a:srgbClr val="004494">
                  <a:shade val="30000"/>
                  <a:satMod val="115000"/>
                </a:srgbClr>
              </a:gs>
              <a:gs pos="50000">
                <a:srgbClr val="004494">
                  <a:shade val="67500"/>
                  <a:satMod val="115000"/>
                </a:srgbClr>
              </a:gs>
              <a:gs pos="100000">
                <a:srgbClr val="004494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Entrepreneurship in emerging industries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0F0EF51-BF4B-471D-9799-50F14B89AD02}"/>
              </a:ext>
            </a:extLst>
          </p:cNvPr>
          <p:cNvSpPr>
            <a:spLocks noChangeAspect="1"/>
          </p:cNvSpPr>
          <p:nvPr/>
        </p:nvSpPr>
        <p:spPr bwMode="gray">
          <a:xfrm>
            <a:off x="8965034" y="1102089"/>
            <a:ext cx="2916000" cy="2916000"/>
          </a:xfrm>
          <a:prstGeom prst="flowChartConnector">
            <a:avLst/>
          </a:prstGeom>
          <a:gradFill flip="none" rotWithShape="1">
            <a:gsLst>
              <a:gs pos="0">
                <a:srgbClr val="004494">
                  <a:shade val="30000"/>
                  <a:satMod val="115000"/>
                </a:srgbClr>
              </a:gs>
              <a:gs pos="50000">
                <a:srgbClr val="004494">
                  <a:shade val="67500"/>
                  <a:satMod val="115000"/>
                </a:srgbClr>
              </a:gs>
              <a:gs pos="100000">
                <a:srgbClr val="004494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SME access to clusters and internationalisation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5A1F8CD-342B-42C4-9749-AA7E0EB642FD}"/>
              </a:ext>
            </a:extLst>
          </p:cNvPr>
          <p:cNvSpPr>
            <a:spLocks noChangeAspect="1"/>
          </p:cNvSpPr>
          <p:nvPr/>
        </p:nvSpPr>
        <p:spPr bwMode="gray">
          <a:xfrm>
            <a:off x="2091962" y="4531053"/>
            <a:ext cx="2232000" cy="2232000"/>
          </a:xfrm>
          <a:prstGeom prst="flowChartConnector">
            <a:avLst/>
          </a:prstGeom>
          <a:gradFill flip="none" rotWithShape="1">
            <a:gsLst>
              <a:gs pos="0">
                <a:srgbClr val="004494">
                  <a:shade val="30000"/>
                  <a:satMod val="115000"/>
                </a:srgbClr>
              </a:gs>
              <a:gs pos="50000">
                <a:srgbClr val="004494">
                  <a:shade val="67500"/>
                  <a:satMod val="115000"/>
                </a:srgbClr>
              </a:gs>
              <a:gs pos="100000">
                <a:srgbClr val="004494">
                  <a:shade val="100000"/>
                  <a:satMod val="115000"/>
                </a:srgbClr>
              </a:gs>
            </a:gsLst>
            <a:lin ang="8100000" scaled="1"/>
            <a:tileRect/>
          </a:gradFill>
          <a:ln w="19050" algn="ctr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88900" tIns="88900" rIns="88900" bIns="889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6000"/>
              </a:lnSpc>
            </a:pPr>
            <a:r>
              <a:rPr lang="en-GB" sz="1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Inter-regional collaboration + investments</a:t>
            </a:r>
          </a:p>
        </p:txBody>
      </p:sp>
    </p:spTree>
    <p:extLst>
      <p:ext uri="{BB962C8B-B14F-4D97-AF65-F5344CB8AC3E}">
        <p14:creationId xmlns:p14="http://schemas.microsoft.com/office/powerpoint/2010/main" val="53818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Services provided to the 10 pilot regions</a:t>
            </a:r>
            <a:endParaRPr lang="en-GB" b="1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98FB188-1263-4863-B008-05CC36D49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14" y="845651"/>
            <a:ext cx="6209756" cy="5853459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4B145FC-3F4E-4C41-A648-ABBE4E531C55}"/>
              </a:ext>
            </a:extLst>
          </p:cNvPr>
          <p:cNvGrpSpPr/>
          <p:nvPr/>
        </p:nvGrpSpPr>
        <p:grpSpPr>
          <a:xfrm>
            <a:off x="7033757" y="1105081"/>
            <a:ext cx="4341815" cy="5365958"/>
            <a:chOff x="6554785" y="1112811"/>
            <a:chExt cx="4942936" cy="53659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66387F-156E-4E89-AC5F-FFCA768DD832}"/>
                </a:ext>
              </a:extLst>
            </p:cNvPr>
            <p:cNvGrpSpPr/>
            <p:nvPr/>
          </p:nvGrpSpPr>
          <p:grpSpPr>
            <a:xfrm>
              <a:off x="6554788" y="1112811"/>
              <a:ext cx="4942933" cy="692151"/>
              <a:chOff x="6887117" y="1227187"/>
              <a:chExt cx="4942933" cy="6921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A0A6DEE-95EF-4263-944B-B0B1364AC276}"/>
                  </a:ext>
                </a:extLst>
              </p:cNvPr>
              <p:cNvSpPr/>
              <p:nvPr/>
            </p:nvSpPr>
            <p:spPr bwMode="gray">
              <a:xfrm>
                <a:off x="6887117" y="1227187"/>
                <a:ext cx="4942933" cy="692151"/>
              </a:xfrm>
              <a:prstGeom prst="rect">
                <a:avLst/>
              </a:prstGeom>
              <a:noFill/>
              <a:ln w="38100" cap="flat" cmpd="sng" algn="ctr">
                <a:solidFill>
                  <a:srgbClr val="0C61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E37174-DA61-48AB-996F-5FB3EFA61FA3}"/>
                  </a:ext>
                </a:extLst>
              </p:cNvPr>
              <p:cNvSpPr txBox="1"/>
              <p:nvPr/>
            </p:nvSpPr>
            <p:spPr>
              <a:xfrm>
                <a:off x="7059440" y="1376868"/>
                <a:ext cx="4694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GB" sz="2400">
                    <a:solidFill>
                      <a:srgbClr val="31313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Regional assessment report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2962D80-68D7-47B2-93D0-B60AC842BAAB}"/>
                </a:ext>
              </a:extLst>
            </p:cNvPr>
            <p:cNvGrpSpPr/>
            <p:nvPr/>
          </p:nvGrpSpPr>
          <p:grpSpPr>
            <a:xfrm>
              <a:off x="6554788" y="1920138"/>
              <a:ext cx="4942933" cy="915485"/>
              <a:chOff x="6887117" y="1227187"/>
              <a:chExt cx="4942933" cy="69215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EBA7134-1424-4E42-88B9-15509456F5B9}"/>
                  </a:ext>
                </a:extLst>
              </p:cNvPr>
              <p:cNvSpPr/>
              <p:nvPr/>
            </p:nvSpPr>
            <p:spPr bwMode="gray">
              <a:xfrm>
                <a:off x="6887117" y="1227187"/>
                <a:ext cx="4942933" cy="692151"/>
              </a:xfrm>
              <a:prstGeom prst="rect">
                <a:avLst/>
              </a:prstGeom>
              <a:noFill/>
              <a:ln w="38100" cap="flat" cmpd="sng" algn="ctr">
                <a:solidFill>
                  <a:srgbClr val="0C61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2C5840-83D5-4143-98BE-827F51522964}"/>
                  </a:ext>
                </a:extLst>
              </p:cNvPr>
              <p:cNvSpPr txBox="1"/>
              <p:nvPr/>
            </p:nvSpPr>
            <p:spPr>
              <a:xfrm>
                <a:off x="7059440" y="1294386"/>
                <a:ext cx="4694410" cy="558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GB" sz="2400">
                    <a:solidFill>
                      <a:srgbClr val="31313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Regional survey and benchmarking report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708DD3E-EF87-4F38-B17E-0F9BF5F5D8CD}"/>
                </a:ext>
              </a:extLst>
            </p:cNvPr>
            <p:cNvGrpSpPr/>
            <p:nvPr/>
          </p:nvGrpSpPr>
          <p:grpSpPr>
            <a:xfrm>
              <a:off x="6554788" y="2948916"/>
              <a:ext cx="4942933" cy="915485"/>
              <a:chOff x="6887117" y="1227187"/>
              <a:chExt cx="4942933" cy="91548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1D51E25-D8D4-439F-B21E-71D6B169429C}"/>
                  </a:ext>
                </a:extLst>
              </p:cNvPr>
              <p:cNvSpPr/>
              <p:nvPr/>
            </p:nvSpPr>
            <p:spPr bwMode="gray">
              <a:xfrm>
                <a:off x="6887117" y="1227187"/>
                <a:ext cx="4942933" cy="915485"/>
              </a:xfrm>
              <a:prstGeom prst="rect">
                <a:avLst/>
              </a:prstGeom>
              <a:noFill/>
              <a:ln w="38100" cap="flat" cmpd="sng" algn="ctr">
                <a:solidFill>
                  <a:srgbClr val="0C61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9DB635-59FA-412D-915B-43BC97FB00BB}"/>
                  </a:ext>
                </a:extLst>
              </p:cNvPr>
              <p:cNvSpPr txBox="1"/>
              <p:nvPr/>
            </p:nvSpPr>
            <p:spPr>
              <a:xfrm>
                <a:off x="7040390" y="1319718"/>
                <a:ext cx="469441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GB" sz="2400">
                    <a:solidFill>
                      <a:srgbClr val="31313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Regional policy review meeting and briefing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BD61188-4BD1-4E33-8839-1C7725F579EF}"/>
                </a:ext>
              </a:extLst>
            </p:cNvPr>
            <p:cNvGrpSpPr/>
            <p:nvPr/>
          </p:nvGrpSpPr>
          <p:grpSpPr>
            <a:xfrm>
              <a:off x="6554786" y="3977694"/>
              <a:ext cx="4942933" cy="692150"/>
              <a:chOff x="6887116" y="178529"/>
              <a:chExt cx="4942933" cy="91548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FEE99A0-3FE5-422F-8C4B-829B2CA9F4D6}"/>
                  </a:ext>
                </a:extLst>
              </p:cNvPr>
              <p:cNvSpPr/>
              <p:nvPr/>
            </p:nvSpPr>
            <p:spPr bwMode="gray">
              <a:xfrm>
                <a:off x="6887116" y="178529"/>
                <a:ext cx="4942933" cy="915485"/>
              </a:xfrm>
              <a:prstGeom prst="rect">
                <a:avLst/>
              </a:prstGeom>
              <a:noFill/>
              <a:ln w="38100" cap="flat" cmpd="sng" algn="ctr">
                <a:solidFill>
                  <a:srgbClr val="0C61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8F4746-9098-4A8C-A003-7370C8325320}"/>
                  </a:ext>
                </a:extLst>
              </p:cNvPr>
              <p:cNvSpPr txBox="1"/>
              <p:nvPr/>
            </p:nvSpPr>
            <p:spPr>
              <a:xfrm>
                <a:off x="7040389" y="397045"/>
                <a:ext cx="4694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GB" sz="2400">
                    <a:solidFill>
                      <a:srgbClr val="31313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Joint peer review meeting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5D31D39-4587-452F-8309-574F890FEF58}"/>
                </a:ext>
              </a:extLst>
            </p:cNvPr>
            <p:cNvGrpSpPr/>
            <p:nvPr/>
          </p:nvGrpSpPr>
          <p:grpSpPr>
            <a:xfrm>
              <a:off x="6554786" y="4783137"/>
              <a:ext cx="4942933" cy="971626"/>
              <a:chOff x="6887117" y="409492"/>
              <a:chExt cx="4942933" cy="1010125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7F9AF34-2AC4-4D6A-ACC7-2C4F1E2CD0BE}"/>
                  </a:ext>
                </a:extLst>
              </p:cNvPr>
              <p:cNvSpPr/>
              <p:nvPr/>
            </p:nvSpPr>
            <p:spPr bwMode="gray">
              <a:xfrm>
                <a:off x="6887117" y="409492"/>
                <a:ext cx="4942933" cy="915485"/>
              </a:xfrm>
              <a:prstGeom prst="rect">
                <a:avLst/>
              </a:prstGeom>
              <a:noFill/>
              <a:ln w="38100" cap="flat" cmpd="sng" algn="ctr">
                <a:solidFill>
                  <a:srgbClr val="0C61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38F6627-9FC3-40EA-A820-058FB81F81B8}"/>
                  </a:ext>
                </a:extLst>
              </p:cNvPr>
              <p:cNvSpPr txBox="1"/>
              <p:nvPr/>
            </p:nvSpPr>
            <p:spPr>
              <a:xfrm>
                <a:off x="7040390" y="442609"/>
                <a:ext cx="4694410" cy="977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GB" sz="2400">
                    <a:solidFill>
                      <a:srgbClr val="31313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Summary report of lessons learned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6FC37D6-1FB5-4235-B0AC-772236724545}"/>
                </a:ext>
              </a:extLst>
            </p:cNvPr>
            <p:cNvGrpSpPr/>
            <p:nvPr/>
          </p:nvGrpSpPr>
          <p:grpSpPr>
            <a:xfrm>
              <a:off x="6554785" y="5786618"/>
              <a:ext cx="4942933" cy="692151"/>
              <a:chOff x="6887117" y="1227187"/>
              <a:chExt cx="4942933" cy="69215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EF0648-C921-4839-A14D-4708A03AA4C2}"/>
                  </a:ext>
                </a:extLst>
              </p:cNvPr>
              <p:cNvSpPr/>
              <p:nvPr/>
            </p:nvSpPr>
            <p:spPr bwMode="gray">
              <a:xfrm>
                <a:off x="6887117" y="1227187"/>
                <a:ext cx="4942933" cy="692151"/>
              </a:xfrm>
              <a:prstGeom prst="rect">
                <a:avLst/>
              </a:prstGeom>
              <a:noFill/>
              <a:ln w="38100" cap="flat" cmpd="sng" algn="ctr">
                <a:solidFill>
                  <a:srgbClr val="0C61B3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4"/>
              </a:fontRef>
            </p:style>
            <p:txBody>
              <a:bodyPr wrap="square" lIns="88900" tIns="88900" rIns="88900" bIns="88900" rtlCol="0" anchor="ctr"/>
              <a:lstStyle/>
              <a:p>
                <a:pPr algn="ctr">
                  <a:lnSpc>
                    <a:spcPct val="106000"/>
                  </a:lnSpc>
                  <a:buFont typeface="Wingdings 2" pitchFamily="18" charset="2"/>
                  <a:buNone/>
                </a:pPr>
                <a:endParaRPr lang="en-GB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94270E-B513-44D9-8D96-F48D907CCABC}"/>
                  </a:ext>
                </a:extLst>
              </p:cNvPr>
              <p:cNvSpPr txBox="1"/>
              <p:nvPr/>
            </p:nvSpPr>
            <p:spPr>
              <a:xfrm>
                <a:off x="7059440" y="1376868"/>
                <a:ext cx="469441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buSzPct val="100000"/>
                </a:pPr>
                <a:r>
                  <a:rPr lang="en-GB" sz="2400">
                    <a:solidFill>
                      <a:srgbClr val="31313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Final workshop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65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Megatrends – challenges and needs</a:t>
            </a:r>
            <a:endParaRPr lang="en-GB" b="1"/>
          </a:p>
        </p:txBody>
      </p:sp>
      <p:pic>
        <p:nvPicPr>
          <p:cNvPr id="13" name="Graphic 12" descr="Earth Globe Europe-Africa">
            <a:extLst>
              <a:ext uri="{FF2B5EF4-FFF2-40B4-BE49-F238E27FC236}">
                <a16:creationId xmlns:a16="http://schemas.microsoft.com/office/drawing/2014/main" id="{DD7152A8-D04E-4588-A2A8-AC1DF603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0292" y="3811805"/>
            <a:ext cx="1186337" cy="11863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81979C-CC52-4734-8A86-0CF737CED6D6}"/>
              </a:ext>
            </a:extLst>
          </p:cNvPr>
          <p:cNvGrpSpPr/>
          <p:nvPr/>
        </p:nvGrpSpPr>
        <p:grpSpPr>
          <a:xfrm>
            <a:off x="391122" y="1074967"/>
            <a:ext cx="914400" cy="914403"/>
            <a:chOff x="13932170" y="4630442"/>
            <a:chExt cx="914400" cy="9144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EE24A57-3200-463F-AE8A-4ADF13BBA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80458" y="5184689"/>
              <a:ext cx="484693" cy="2548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690682-4703-4398-87ED-B11BB506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073071" y="4758733"/>
              <a:ext cx="635622" cy="435651"/>
            </a:xfrm>
            <a:prstGeom prst="rect">
              <a:avLst/>
            </a:prstGeom>
          </p:spPr>
        </p:pic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BB3F7CC5-EC95-416B-AFFC-A0D211C7947D}"/>
                </a:ext>
              </a:extLst>
            </p:cNvPr>
            <p:cNvSpPr/>
            <p:nvPr/>
          </p:nvSpPr>
          <p:spPr bwMode="gray">
            <a:xfrm>
              <a:off x="13932170" y="4630442"/>
              <a:ext cx="914400" cy="914403"/>
            </a:xfrm>
            <a:prstGeom prst="flowChartConnector">
              <a:avLst/>
            </a:pr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859027-9BC3-4963-8BB6-9A734B098CB2}"/>
              </a:ext>
            </a:extLst>
          </p:cNvPr>
          <p:cNvGrpSpPr/>
          <p:nvPr/>
        </p:nvGrpSpPr>
        <p:grpSpPr>
          <a:xfrm>
            <a:off x="6286019" y="1711605"/>
            <a:ext cx="914400" cy="914403"/>
            <a:chOff x="13593683" y="3774677"/>
            <a:chExt cx="914400" cy="914403"/>
          </a:xfrm>
        </p:grpSpPr>
        <p:pic>
          <p:nvPicPr>
            <p:cNvPr id="18" name="Graphic 17" descr="Upward trend">
              <a:extLst>
                <a:ext uri="{FF2B5EF4-FFF2-40B4-BE49-F238E27FC236}">
                  <a16:creationId xmlns:a16="http://schemas.microsoft.com/office/drawing/2014/main" id="{EE677417-6491-4F14-8E81-94F09C72B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659397" y="3823170"/>
              <a:ext cx="800738" cy="800738"/>
            </a:xfrm>
            <a:prstGeom prst="rect">
              <a:avLst/>
            </a:prstGeom>
          </p:spPr>
        </p:pic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46817EFE-4E42-4CA1-99C0-9980F0551392}"/>
                </a:ext>
              </a:extLst>
            </p:cNvPr>
            <p:cNvSpPr/>
            <p:nvPr/>
          </p:nvSpPr>
          <p:spPr bwMode="gray">
            <a:xfrm>
              <a:off x="13593683" y="3774677"/>
              <a:ext cx="914400" cy="914403"/>
            </a:xfrm>
            <a:prstGeom prst="flowChartConnector">
              <a:avLst/>
            </a:pr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415B8C-2329-4071-8CEE-A9A44DF55376}"/>
              </a:ext>
            </a:extLst>
          </p:cNvPr>
          <p:cNvGrpSpPr/>
          <p:nvPr/>
        </p:nvGrpSpPr>
        <p:grpSpPr>
          <a:xfrm>
            <a:off x="9257493" y="5047772"/>
            <a:ext cx="916259" cy="914982"/>
            <a:chOff x="13349478" y="4928779"/>
            <a:chExt cx="916259" cy="914982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761211FC-2CA4-4856-8174-E0F25FB0E1FD}"/>
                </a:ext>
              </a:extLst>
            </p:cNvPr>
            <p:cNvSpPr/>
            <p:nvPr/>
          </p:nvSpPr>
          <p:spPr bwMode="gray">
            <a:xfrm>
              <a:off x="13351337" y="4928779"/>
              <a:ext cx="914400" cy="914403"/>
            </a:xfrm>
            <a:prstGeom prst="flowChartConnector">
              <a:avLst/>
            </a:pr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  <p:pic>
          <p:nvPicPr>
            <p:cNvPr id="25" name="Graphic 24" descr="Microscope">
              <a:extLst>
                <a:ext uri="{FF2B5EF4-FFF2-40B4-BE49-F238E27FC236}">
                  <a16:creationId xmlns:a16="http://schemas.microsoft.com/office/drawing/2014/main" id="{84686E36-BFA2-4CC1-BCA3-3A130223D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3349478" y="4968066"/>
              <a:ext cx="514417" cy="521756"/>
            </a:xfrm>
            <a:prstGeom prst="rect">
              <a:avLst/>
            </a:prstGeom>
          </p:spPr>
        </p:pic>
        <p:pic>
          <p:nvPicPr>
            <p:cNvPr id="27" name="Graphic 26" descr="Briefcase">
              <a:extLst>
                <a:ext uri="{FF2B5EF4-FFF2-40B4-BE49-F238E27FC236}">
                  <a16:creationId xmlns:a16="http://schemas.microsoft.com/office/drawing/2014/main" id="{C6999AC3-A34E-4383-BEA7-E8B5FA8D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585254" y="5419316"/>
              <a:ext cx="424445" cy="424445"/>
            </a:xfrm>
            <a:prstGeom prst="rect">
              <a:avLst/>
            </a:prstGeom>
          </p:spPr>
        </p:pic>
        <p:pic>
          <p:nvPicPr>
            <p:cNvPr id="33" name="Graphic 32" descr="Atom">
              <a:extLst>
                <a:ext uri="{FF2B5EF4-FFF2-40B4-BE49-F238E27FC236}">
                  <a16:creationId xmlns:a16="http://schemas.microsoft.com/office/drawing/2014/main" id="{01AA1E00-229D-45DD-BE48-9DBA8748D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713128" y="5007353"/>
              <a:ext cx="521756" cy="521756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E123B27-491A-4347-96FD-9052A494B055}"/>
              </a:ext>
            </a:extLst>
          </p:cNvPr>
          <p:cNvGrpSpPr/>
          <p:nvPr/>
        </p:nvGrpSpPr>
        <p:grpSpPr>
          <a:xfrm>
            <a:off x="535617" y="4679593"/>
            <a:ext cx="914400" cy="914403"/>
            <a:chOff x="13974006" y="3808394"/>
            <a:chExt cx="914400" cy="914403"/>
          </a:xfrm>
        </p:grpSpPr>
        <p:pic>
          <p:nvPicPr>
            <p:cNvPr id="38" name="Graphic 37" descr="Hierarchy">
              <a:extLst>
                <a:ext uri="{FF2B5EF4-FFF2-40B4-BE49-F238E27FC236}">
                  <a16:creationId xmlns:a16="http://schemas.microsoft.com/office/drawing/2014/main" id="{402F9910-F5C1-4323-B658-E15ED59C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4050758" y="3814820"/>
              <a:ext cx="521756" cy="521756"/>
            </a:xfrm>
            <a:prstGeom prst="rect">
              <a:avLst/>
            </a:prstGeom>
          </p:spPr>
        </p:pic>
        <p:pic>
          <p:nvPicPr>
            <p:cNvPr id="40" name="Graphic 39" descr="Daily Calendar">
              <a:extLst>
                <a:ext uri="{FF2B5EF4-FFF2-40B4-BE49-F238E27FC236}">
                  <a16:creationId xmlns:a16="http://schemas.microsoft.com/office/drawing/2014/main" id="{0AFE0B1A-EE8D-455E-BD0C-0B49F4B88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4277751" y="4267257"/>
              <a:ext cx="428200" cy="428200"/>
            </a:xfrm>
            <a:prstGeom prst="rect">
              <a:avLst/>
            </a:prstGeom>
          </p:spPr>
        </p:pic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BCC1CF16-6747-49EB-B46F-A301E1481BE8}"/>
                </a:ext>
              </a:extLst>
            </p:cNvPr>
            <p:cNvSpPr/>
            <p:nvPr/>
          </p:nvSpPr>
          <p:spPr bwMode="gray">
            <a:xfrm>
              <a:off x="13974006" y="3808394"/>
              <a:ext cx="914400" cy="914403"/>
            </a:xfrm>
            <a:prstGeom prst="flowChartConnector">
              <a:avLst/>
            </a:pr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25EC315-F3ED-4160-BF2C-730B1644DA7B}"/>
              </a:ext>
            </a:extLst>
          </p:cNvPr>
          <p:cNvSpPr txBox="1"/>
          <p:nvPr/>
        </p:nvSpPr>
        <p:spPr>
          <a:xfrm>
            <a:off x="1587630" y="1213803"/>
            <a:ext cx="3248799" cy="662859"/>
          </a:xfrm>
          <a:prstGeom prst="rect">
            <a:avLst/>
          </a:prstGeom>
          <a:noFill/>
          <a:ln w="38100">
            <a:solidFill>
              <a:srgbClr val="86BC2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Demographic trends</a:t>
            </a:r>
            <a:endParaRPr lang="en-US" sz="2000" b="1">
              <a:solidFill>
                <a:srgbClr val="3131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370507-80C2-425E-96F6-DBF2DE5D96C4}"/>
              </a:ext>
            </a:extLst>
          </p:cNvPr>
          <p:cNvSpPr txBox="1"/>
          <p:nvPr/>
        </p:nvSpPr>
        <p:spPr>
          <a:xfrm>
            <a:off x="7408323" y="1828960"/>
            <a:ext cx="3248799" cy="662859"/>
          </a:xfrm>
          <a:prstGeom prst="rect">
            <a:avLst/>
          </a:prstGeom>
          <a:noFill/>
          <a:ln w="38100">
            <a:solidFill>
              <a:srgbClr val="86BC2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Productivity growth</a:t>
            </a:r>
            <a:endParaRPr lang="en-US" sz="2000" b="1">
              <a:solidFill>
                <a:srgbClr val="3131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E488425-CEB9-41FB-9F4B-86B877CB8CE9}"/>
              </a:ext>
            </a:extLst>
          </p:cNvPr>
          <p:cNvSpPr txBox="1"/>
          <p:nvPr/>
        </p:nvSpPr>
        <p:spPr>
          <a:xfrm>
            <a:off x="6351733" y="4107904"/>
            <a:ext cx="2683332" cy="662859"/>
          </a:xfrm>
          <a:prstGeom prst="rect">
            <a:avLst/>
          </a:prstGeom>
          <a:noFill/>
          <a:ln w="38100">
            <a:solidFill>
              <a:srgbClr val="86BC2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in global value chains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9B4D582-03AD-45BD-AFE2-5A3EE79929D6}"/>
              </a:ext>
            </a:extLst>
          </p:cNvPr>
          <p:cNvSpPr txBox="1"/>
          <p:nvPr/>
        </p:nvSpPr>
        <p:spPr>
          <a:xfrm>
            <a:off x="6317517" y="5168015"/>
            <a:ext cx="2683332" cy="662859"/>
          </a:xfrm>
          <a:prstGeom prst="rect">
            <a:avLst/>
          </a:prstGeom>
          <a:noFill/>
          <a:ln w="38100">
            <a:solidFill>
              <a:srgbClr val="86BC2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Integration of business and research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AE89FF3-42DD-4739-9A04-2A25A02A9EFC}"/>
              </a:ext>
            </a:extLst>
          </p:cNvPr>
          <p:cNvGrpSpPr/>
          <p:nvPr/>
        </p:nvGrpSpPr>
        <p:grpSpPr>
          <a:xfrm rot="21265309" flipH="1">
            <a:off x="10289955" y="1886592"/>
            <a:ext cx="1481770" cy="4823032"/>
            <a:chOff x="268046" y="1884902"/>
            <a:chExt cx="1488071" cy="1319204"/>
          </a:xfrm>
        </p:grpSpPr>
        <p:pic>
          <p:nvPicPr>
            <p:cNvPr id="86" name="Graphic 85" descr="Arrow: Rotate left">
              <a:extLst>
                <a:ext uri="{FF2B5EF4-FFF2-40B4-BE49-F238E27FC236}">
                  <a16:creationId xmlns:a16="http://schemas.microsoft.com/office/drawing/2014/main" id="{E243C86F-2B2B-434F-A439-065C931C1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5914906">
              <a:off x="352480" y="1800468"/>
              <a:ext cx="1319204" cy="1488071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1E8716-DA7C-42E8-9426-6F2D3195F8A1}"/>
                </a:ext>
              </a:extLst>
            </p:cNvPr>
            <p:cNvSpPr txBox="1"/>
            <p:nvPr/>
          </p:nvSpPr>
          <p:spPr>
            <a:xfrm rot="21265309">
              <a:off x="689447" y="2573481"/>
              <a:ext cx="746366" cy="40033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b="1">
                  <a:solidFill>
                    <a:srgbClr val="3131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E9C48-40DB-4C49-B68D-5E7A9E7FBD14}"/>
              </a:ext>
            </a:extLst>
          </p:cNvPr>
          <p:cNvGrpSpPr/>
          <p:nvPr/>
        </p:nvGrpSpPr>
        <p:grpSpPr>
          <a:xfrm>
            <a:off x="4668462" y="3573505"/>
            <a:ext cx="1310614" cy="2980830"/>
            <a:chOff x="5936582" y="3658355"/>
            <a:chExt cx="1310614" cy="2980830"/>
          </a:xfrm>
        </p:grpSpPr>
        <p:sp>
          <p:nvSpPr>
            <p:cNvPr id="105" name="Arrow: Right 104">
              <a:extLst>
                <a:ext uri="{FF2B5EF4-FFF2-40B4-BE49-F238E27FC236}">
                  <a16:creationId xmlns:a16="http://schemas.microsoft.com/office/drawing/2014/main" id="{DDECA51D-D6A2-47CC-9F56-04AAC69AF145}"/>
                </a:ext>
              </a:extLst>
            </p:cNvPr>
            <p:cNvSpPr/>
            <p:nvPr/>
          </p:nvSpPr>
          <p:spPr bwMode="gray">
            <a:xfrm flipH="1">
              <a:off x="5936582" y="3658355"/>
              <a:ext cx="1310614" cy="2980830"/>
            </a:xfrm>
            <a:prstGeom prst="rightArrow">
              <a:avLst/>
            </a:prstGeom>
            <a:solidFill>
              <a:srgbClr val="86BC25"/>
            </a:solidFill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A9112168-BB7D-43EC-8B0D-3A5DACD41CBD}"/>
                </a:ext>
              </a:extLst>
            </p:cNvPr>
            <p:cNvSpPr txBox="1"/>
            <p:nvPr/>
          </p:nvSpPr>
          <p:spPr>
            <a:xfrm>
              <a:off x="6204706" y="4970089"/>
              <a:ext cx="961281" cy="40033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b="1">
                  <a:solidFill>
                    <a:srgbClr val="3131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</a:t>
              </a: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677EC47D-3141-4286-82CD-AB2B90E3798D}"/>
              </a:ext>
            </a:extLst>
          </p:cNvPr>
          <p:cNvSpPr txBox="1"/>
          <p:nvPr/>
        </p:nvSpPr>
        <p:spPr>
          <a:xfrm>
            <a:off x="1708520" y="4474209"/>
            <a:ext cx="2777487" cy="1303445"/>
          </a:xfrm>
          <a:prstGeom prst="rect">
            <a:avLst/>
          </a:prstGeom>
          <a:noFill/>
          <a:ln w="38100">
            <a:solidFill>
              <a:srgbClr val="86BC2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Coordination and bundling</a:t>
            </a:r>
          </a:p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 cluster managers?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7252F06-2090-459E-8AFA-4B44DA2BF0B5}"/>
              </a:ext>
            </a:extLst>
          </p:cNvPr>
          <p:cNvGrpSpPr/>
          <p:nvPr/>
        </p:nvGrpSpPr>
        <p:grpSpPr>
          <a:xfrm>
            <a:off x="391122" y="2239536"/>
            <a:ext cx="914400" cy="914403"/>
            <a:chOff x="8497482" y="1667253"/>
            <a:chExt cx="914400" cy="914403"/>
          </a:xfrm>
        </p:grpSpPr>
        <p:pic>
          <p:nvPicPr>
            <p:cNvPr id="4" name="Graphic 3" descr="Leaf">
              <a:extLst>
                <a:ext uri="{FF2B5EF4-FFF2-40B4-BE49-F238E27FC236}">
                  <a16:creationId xmlns:a16="http://schemas.microsoft.com/office/drawing/2014/main" id="{29E5B29B-BAE5-49B4-9786-835C48CEF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568379" y="1745076"/>
              <a:ext cx="496744" cy="476189"/>
            </a:xfrm>
            <a:prstGeom prst="rect">
              <a:avLst/>
            </a:prstGeom>
          </p:spPr>
        </p:pic>
        <p:pic>
          <p:nvPicPr>
            <p:cNvPr id="6" name="Graphic 5" descr="Signal">
              <a:extLst>
                <a:ext uri="{FF2B5EF4-FFF2-40B4-BE49-F238E27FC236}">
                  <a16:creationId xmlns:a16="http://schemas.microsoft.com/office/drawing/2014/main" id="{1C09213F-3F29-4E8C-A3C7-48214D776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695031" y="1862586"/>
              <a:ext cx="607506" cy="662859"/>
            </a:xfrm>
            <a:prstGeom prst="rect">
              <a:avLst/>
            </a:prstGeom>
          </p:spPr>
        </p:pic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F8138849-E12C-4C29-ADD5-8A5E3AD773EE}"/>
                </a:ext>
              </a:extLst>
            </p:cNvPr>
            <p:cNvSpPr/>
            <p:nvPr/>
          </p:nvSpPr>
          <p:spPr bwMode="gray">
            <a:xfrm>
              <a:off x="8497482" y="1667253"/>
              <a:ext cx="914400" cy="914403"/>
            </a:xfrm>
            <a:prstGeom prst="flowChartConnector">
              <a:avLst/>
            </a:prstGeom>
            <a:noFill/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AC5E2A1-EDC0-4B34-BC66-743C906A48A1}"/>
              </a:ext>
            </a:extLst>
          </p:cNvPr>
          <p:cNvSpPr txBox="1"/>
          <p:nvPr/>
        </p:nvSpPr>
        <p:spPr>
          <a:xfrm>
            <a:off x="1591291" y="2393654"/>
            <a:ext cx="3248799" cy="662859"/>
          </a:xfrm>
          <a:prstGeom prst="rect">
            <a:avLst/>
          </a:prstGeom>
          <a:noFill/>
          <a:ln w="38100">
            <a:solidFill>
              <a:srgbClr val="86BC25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US" sz="2000">
                <a:solidFill>
                  <a:srgbClr val="3131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Sustained economic growth</a:t>
            </a:r>
            <a:endParaRPr lang="en-US" sz="2000" b="1">
              <a:solidFill>
                <a:srgbClr val="3131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E6E2DB-EEA9-46CF-A554-D2282ED2EE9C}"/>
              </a:ext>
            </a:extLst>
          </p:cNvPr>
          <p:cNvGrpSpPr/>
          <p:nvPr/>
        </p:nvGrpSpPr>
        <p:grpSpPr>
          <a:xfrm>
            <a:off x="5064269" y="1102324"/>
            <a:ext cx="947415" cy="2084699"/>
            <a:chOff x="5094168" y="787376"/>
            <a:chExt cx="947415" cy="2084699"/>
          </a:xfrm>
        </p:grpSpPr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78AD002B-4680-4E91-A661-3FA0AFBD2F18}"/>
                </a:ext>
              </a:extLst>
            </p:cNvPr>
            <p:cNvSpPr/>
            <p:nvPr/>
          </p:nvSpPr>
          <p:spPr bwMode="gray">
            <a:xfrm>
              <a:off x="5127183" y="787376"/>
              <a:ext cx="914400" cy="2084699"/>
            </a:xfrm>
            <a:prstGeom prst="rightArrow">
              <a:avLst/>
            </a:prstGeom>
            <a:solidFill>
              <a:srgbClr val="86BC25"/>
            </a:solidFill>
            <a:ln w="381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1600" b="1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3225ED-8E59-40B4-ACE7-E3D3DDF8D7AD}"/>
                </a:ext>
              </a:extLst>
            </p:cNvPr>
            <p:cNvSpPr txBox="1"/>
            <p:nvPr/>
          </p:nvSpPr>
          <p:spPr>
            <a:xfrm>
              <a:off x="5094168" y="1654196"/>
              <a:ext cx="874607" cy="27998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US" b="1">
                  <a:solidFill>
                    <a:srgbClr val="3131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need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53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2150"/>
          </a:xfrm>
        </p:spPr>
        <p:txBody>
          <a:bodyPr/>
          <a:lstStyle/>
          <a:p>
            <a:pPr algn="ctr"/>
            <a:r>
              <a:rPr lang="en-US" b="1"/>
              <a:t>Challenges for cluster </a:t>
            </a:r>
            <a:r>
              <a:rPr lang="en-US" b="1" err="1"/>
              <a:t>organisations</a:t>
            </a:r>
            <a:r>
              <a:rPr lang="en-US" b="1"/>
              <a:t> in Lithuania</a:t>
            </a:r>
            <a:endParaRPr lang="en-GB" b="1"/>
          </a:p>
        </p:txBody>
      </p:sp>
      <p:pic>
        <p:nvPicPr>
          <p:cNvPr id="5" name="Graphic 4" descr="Team">
            <a:extLst>
              <a:ext uri="{FF2B5EF4-FFF2-40B4-BE49-F238E27FC236}">
                <a16:creationId xmlns:a16="http://schemas.microsoft.com/office/drawing/2014/main" id="{33B4D12B-7DC7-4E9A-AE65-75380991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3013" y="1482212"/>
            <a:ext cx="1186337" cy="1186337"/>
          </a:xfrm>
          <a:prstGeom prst="rect">
            <a:avLst/>
          </a:prstGeom>
        </p:spPr>
      </p:pic>
      <p:pic>
        <p:nvPicPr>
          <p:cNvPr id="7" name="Graphic 6" descr="Handshake">
            <a:extLst>
              <a:ext uri="{FF2B5EF4-FFF2-40B4-BE49-F238E27FC236}">
                <a16:creationId xmlns:a16="http://schemas.microsoft.com/office/drawing/2014/main" id="{93982790-4989-4F51-9817-C7153A52D3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4306" y="4219176"/>
            <a:ext cx="1310753" cy="1310753"/>
          </a:xfrm>
          <a:prstGeom prst="rect">
            <a:avLst/>
          </a:prstGeom>
        </p:spPr>
      </p:pic>
      <p:pic>
        <p:nvPicPr>
          <p:cNvPr id="9" name="Graphic 8" descr="Ribbon">
            <a:extLst>
              <a:ext uri="{FF2B5EF4-FFF2-40B4-BE49-F238E27FC236}">
                <a16:creationId xmlns:a16="http://schemas.microsoft.com/office/drawing/2014/main" id="{36861BCD-1898-4D66-8384-06FD12F4F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93012" y="4245419"/>
            <a:ext cx="1186337" cy="1186337"/>
          </a:xfrm>
          <a:prstGeom prst="rect">
            <a:avLst/>
          </a:prstGeom>
        </p:spPr>
      </p:pic>
      <p:pic>
        <p:nvPicPr>
          <p:cNvPr id="11" name="Graphic 10" descr="Coins">
            <a:extLst>
              <a:ext uri="{FF2B5EF4-FFF2-40B4-BE49-F238E27FC236}">
                <a16:creationId xmlns:a16="http://schemas.microsoft.com/office/drawing/2014/main" id="{6118C442-71EC-458E-AB70-B16B534B1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4873" y="1482212"/>
            <a:ext cx="1186337" cy="1186337"/>
          </a:xfrm>
          <a:prstGeom prst="rect">
            <a:avLst/>
          </a:prstGeom>
        </p:spPr>
      </p:pic>
      <p:pic>
        <p:nvPicPr>
          <p:cNvPr id="13" name="Graphic 12" descr="Earth Globe Europe-Africa">
            <a:extLst>
              <a:ext uri="{FF2B5EF4-FFF2-40B4-BE49-F238E27FC236}">
                <a16:creationId xmlns:a16="http://schemas.microsoft.com/office/drawing/2014/main" id="{E2C0DFE1-5B84-41E0-901A-54CFA270F06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4873" y="4245419"/>
            <a:ext cx="1186337" cy="11863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024E3B-84EE-4EC7-945D-5643607B9722}"/>
              </a:ext>
            </a:extLst>
          </p:cNvPr>
          <p:cNvSpPr txBox="1"/>
          <p:nvPr/>
        </p:nvSpPr>
        <p:spPr>
          <a:xfrm>
            <a:off x="1215545" y="2892104"/>
            <a:ext cx="24282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rgbClr val="313131"/>
                </a:solidFill>
              </a:rPr>
              <a:t>Small scale of cluster organisations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56A8DF-6D56-425E-83A2-B090ADC5D3AB}"/>
              </a:ext>
            </a:extLst>
          </p:cNvPr>
          <p:cNvSpPr txBox="1"/>
          <p:nvPr/>
        </p:nvSpPr>
        <p:spPr>
          <a:xfrm>
            <a:off x="4503606" y="2901816"/>
            <a:ext cx="290090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rgbClr val="313131"/>
                </a:solidFill>
              </a:rPr>
              <a:t>Obtaining constant and long-term funding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CB91AD-3B92-4F42-AD39-44A980377BD9}"/>
              </a:ext>
            </a:extLst>
          </p:cNvPr>
          <p:cNvSpPr txBox="1"/>
          <p:nvPr/>
        </p:nvSpPr>
        <p:spPr>
          <a:xfrm>
            <a:off x="8134358" y="2901817"/>
            <a:ext cx="23036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>
                <a:solidFill>
                  <a:srgbClr val="313131"/>
                </a:solidFill>
              </a:rPr>
              <a:t>Attracting members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A38BA5-AE9B-47CC-BB3A-CF5F43961687}"/>
              </a:ext>
            </a:extLst>
          </p:cNvPr>
          <p:cNvSpPr txBox="1"/>
          <p:nvPr/>
        </p:nvSpPr>
        <p:spPr>
          <a:xfrm>
            <a:off x="1355996" y="5666788"/>
            <a:ext cx="21473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rgbClr val="313131"/>
                </a:solidFill>
              </a:rPr>
              <a:t>(Intersectoral) collaboration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2ECB1B-640C-47D8-95A5-949C6408AB1A}"/>
              </a:ext>
            </a:extLst>
          </p:cNvPr>
          <p:cNvSpPr txBox="1"/>
          <p:nvPr/>
        </p:nvSpPr>
        <p:spPr>
          <a:xfrm>
            <a:off x="4867590" y="5666788"/>
            <a:ext cx="22602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>
                <a:solidFill>
                  <a:srgbClr val="313131"/>
                </a:solidFill>
              </a:rPr>
              <a:t>Internationalisation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7E3E98-090F-4A08-AAED-41F3838441C9}"/>
              </a:ext>
            </a:extLst>
          </p:cNvPr>
          <p:cNvSpPr txBox="1"/>
          <p:nvPr/>
        </p:nvSpPr>
        <p:spPr>
          <a:xfrm>
            <a:off x="7939835" y="5666788"/>
            <a:ext cx="26926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rgbClr val="313131"/>
                </a:solidFill>
              </a:rPr>
              <a:t>Cluster management excellence</a:t>
            </a:r>
          </a:p>
        </p:txBody>
      </p:sp>
      <p:pic>
        <p:nvPicPr>
          <p:cNvPr id="25" name="Graphic 24" descr="House">
            <a:extLst>
              <a:ext uri="{FF2B5EF4-FFF2-40B4-BE49-F238E27FC236}">
                <a16:creationId xmlns:a16="http://schemas.microsoft.com/office/drawing/2014/main" id="{B4005158-EA54-4EDC-A74B-A074D41A7A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67127" y="1956981"/>
            <a:ext cx="573304" cy="630943"/>
          </a:xfrm>
          <a:prstGeom prst="rect">
            <a:avLst/>
          </a:prstGeom>
        </p:spPr>
      </p:pic>
      <p:pic>
        <p:nvPicPr>
          <p:cNvPr id="27" name="Graphic 26" descr="City">
            <a:extLst>
              <a:ext uri="{FF2B5EF4-FFF2-40B4-BE49-F238E27FC236}">
                <a16:creationId xmlns:a16="http://schemas.microsoft.com/office/drawing/2014/main" id="{5A23F3D8-DA20-4127-B88E-E4CF43D5B82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13024" y="1278972"/>
            <a:ext cx="1234112" cy="14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1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FB29BEEC-E980-4F3E-A5B5-1091B8BAF9C4}"/>
              </a:ext>
            </a:extLst>
          </p:cNvPr>
          <p:cNvSpPr/>
          <p:nvPr/>
        </p:nvSpPr>
        <p:spPr bwMode="gray">
          <a:xfrm>
            <a:off x="3906982" y="814277"/>
            <a:ext cx="4538020" cy="5170887"/>
          </a:xfrm>
          <a:prstGeom prst="chevron">
            <a:avLst>
              <a:gd name="adj" fmla="val 17485"/>
            </a:avLst>
          </a:prstGeom>
          <a:solidFill>
            <a:srgbClr val="E5F8FF"/>
          </a:solidFill>
          <a:ln w="19050" algn="ctr">
            <a:noFill/>
            <a:miter lim="800000"/>
            <a:headEnd/>
            <a:tailEnd/>
          </a:ln>
        </p:spPr>
        <p:txBody>
          <a:bodyPr vert="horz"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BE" sz="1600" b="1" dirty="0">
              <a:solidFill>
                <a:schemeClr val="bg1"/>
              </a:solidFill>
            </a:endParaRPr>
          </a:p>
        </p:txBody>
      </p:sp>
      <p:sp>
        <p:nvSpPr>
          <p:cNvPr id="60" name="Arrow: Chevron 59">
            <a:extLst>
              <a:ext uri="{FF2B5EF4-FFF2-40B4-BE49-F238E27FC236}">
                <a16:creationId xmlns:a16="http://schemas.microsoft.com/office/drawing/2014/main" id="{C8F8305D-756A-4697-AA1B-BB9078B9862D}"/>
              </a:ext>
            </a:extLst>
          </p:cNvPr>
          <p:cNvSpPr/>
          <p:nvPr/>
        </p:nvSpPr>
        <p:spPr bwMode="gray">
          <a:xfrm>
            <a:off x="7737108" y="814277"/>
            <a:ext cx="4367124" cy="5170887"/>
          </a:xfrm>
          <a:prstGeom prst="chevron">
            <a:avLst>
              <a:gd name="adj" fmla="val 18528"/>
            </a:avLst>
          </a:prstGeom>
          <a:solidFill>
            <a:srgbClr val="E5F8FF"/>
          </a:solidFill>
          <a:ln w="19050" algn="ctr">
            <a:noFill/>
            <a:miter lim="800000"/>
            <a:headEnd/>
            <a:tailEnd/>
          </a:ln>
        </p:spPr>
        <p:txBody>
          <a:bodyPr vert="horz"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BE" sz="1600" b="1" dirty="0">
              <a:solidFill>
                <a:schemeClr val="bg1"/>
              </a:solidFill>
            </a:endParaRPr>
          </a:p>
        </p:txBody>
      </p:sp>
      <p:sp>
        <p:nvSpPr>
          <p:cNvPr id="61" name="Arrow: Pentagon 60">
            <a:extLst>
              <a:ext uri="{FF2B5EF4-FFF2-40B4-BE49-F238E27FC236}">
                <a16:creationId xmlns:a16="http://schemas.microsoft.com/office/drawing/2014/main" id="{1F4E4D1A-9D44-46B4-9777-E2A3608DFF81}"/>
              </a:ext>
            </a:extLst>
          </p:cNvPr>
          <p:cNvSpPr/>
          <p:nvPr/>
        </p:nvSpPr>
        <p:spPr bwMode="gray">
          <a:xfrm>
            <a:off x="180219" y="814286"/>
            <a:ext cx="4412008" cy="5170879"/>
          </a:xfrm>
          <a:prstGeom prst="homePlate">
            <a:avLst>
              <a:gd name="adj" fmla="val 17157"/>
            </a:avLst>
          </a:prstGeom>
          <a:solidFill>
            <a:srgbClr val="E5F8FF"/>
          </a:solidFill>
          <a:ln w="19050" algn="ctr">
            <a:noFill/>
            <a:miter lim="800000"/>
            <a:headEnd/>
            <a:tailEnd/>
          </a:ln>
        </p:spPr>
        <p:txBody>
          <a:bodyPr vert="horz"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BE" sz="1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2150"/>
          </a:xfrm>
        </p:spPr>
        <p:txBody>
          <a:bodyPr/>
          <a:lstStyle/>
          <a:p>
            <a:pPr algn="ctr"/>
            <a:r>
              <a:rPr lang="en-US" b="1"/>
              <a:t>Strategic background to address these challenges</a:t>
            </a:r>
            <a:endParaRPr lang="en-GB" b="1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F09CFF2-7D03-4065-82C3-B4736C9AF20A}"/>
              </a:ext>
            </a:extLst>
          </p:cNvPr>
          <p:cNvSpPr/>
          <p:nvPr/>
        </p:nvSpPr>
        <p:spPr bwMode="gray">
          <a:xfrm>
            <a:off x="3934690" y="6076809"/>
            <a:ext cx="4239492" cy="692151"/>
          </a:xfrm>
          <a:prstGeom prst="chevron">
            <a:avLst>
              <a:gd name="adj" fmla="val 75354"/>
            </a:avLst>
          </a:prstGeom>
          <a:solidFill>
            <a:srgbClr val="004494"/>
          </a:solidFill>
          <a:ln w="19050" algn="ctr">
            <a:noFill/>
            <a:miter lim="800000"/>
            <a:headEnd/>
            <a:tailEnd/>
          </a:ln>
        </p:spPr>
        <p:txBody>
          <a:bodyPr vert="horz"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Input</a:t>
            </a:r>
            <a:endParaRPr lang="en-BE" sz="1600" b="1" dirty="0">
              <a:solidFill>
                <a:schemeClr val="bg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BFA69CBE-F49C-4EBB-B9D2-D0CC706B7C14}"/>
              </a:ext>
            </a:extLst>
          </p:cNvPr>
          <p:cNvSpPr/>
          <p:nvPr/>
        </p:nvSpPr>
        <p:spPr bwMode="gray">
          <a:xfrm>
            <a:off x="7772289" y="6076809"/>
            <a:ext cx="4136240" cy="692151"/>
          </a:xfrm>
          <a:prstGeom prst="chevron">
            <a:avLst>
              <a:gd name="adj" fmla="val 80692"/>
            </a:avLst>
          </a:prstGeom>
          <a:solidFill>
            <a:srgbClr val="004494"/>
          </a:solidFill>
          <a:ln w="19050" algn="ctr">
            <a:noFill/>
            <a:miter lim="800000"/>
            <a:headEnd/>
            <a:tailEnd/>
          </a:ln>
        </p:spPr>
        <p:txBody>
          <a:bodyPr vert="horz"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Results</a:t>
            </a:r>
            <a:endParaRPr lang="en-BE" sz="1600" b="1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EC8BFEF6-C63A-46E1-9EC5-5DF407A99A30}"/>
              </a:ext>
            </a:extLst>
          </p:cNvPr>
          <p:cNvSpPr/>
          <p:nvPr/>
        </p:nvSpPr>
        <p:spPr bwMode="gray">
          <a:xfrm>
            <a:off x="180220" y="6076811"/>
            <a:ext cx="4170108" cy="692150"/>
          </a:xfrm>
          <a:prstGeom prst="homePlate">
            <a:avLst>
              <a:gd name="adj" fmla="val 72686"/>
            </a:avLst>
          </a:prstGeom>
          <a:solidFill>
            <a:srgbClr val="004494"/>
          </a:solidFill>
          <a:ln w="19050" algn="ctr">
            <a:noFill/>
            <a:miter lim="800000"/>
            <a:headEnd/>
            <a:tailEnd/>
          </a:ln>
        </p:spPr>
        <p:txBody>
          <a:bodyPr vert="horz"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Objectives</a:t>
            </a:r>
            <a:endParaRPr lang="en-BE" sz="1600" b="1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CA4CAC-14BA-4AFD-A3A8-1E2138C9D0AA}"/>
              </a:ext>
            </a:extLst>
          </p:cNvPr>
          <p:cNvGrpSpPr/>
          <p:nvPr/>
        </p:nvGrpSpPr>
        <p:grpSpPr>
          <a:xfrm>
            <a:off x="4893092" y="1898142"/>
            <a:ext cx="3060199" cy="3060199"/>
            <a:chOff x="5064466" y="2726528"/>
            <a:chExt cx="3060199" cy="306019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77A86E-EF98-4E09-B657-44504EF1FD3E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5064466" y="2726528"/>
              <a:ext cx="3060199" cy="3060199"/>
            </a:xfrm>
            <a:prstGeom prst="ellipse">
              <a:avLst/>
            </a:prstGeom>
            <a:solidFill>
              <a:srgbClr val="00ABAB">
                <a:alpha val="69804"/>
              </a:srgbClr>
            </a:solidFill>
            <a:ln w="19050" algn="ctr">
              <a:solidFill>
                <a:srgbClr val="004494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BE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9" name="Graphic 18" descr="Head with gears">
              <a:extLst>
                <a:ext uri="{FF2B5EF4-FFF2-40B4-BE49-F238E27FC236}">
                  <a16:creationId xmlns:a16="http://schemas.microsoft.com/office/drawing/2014/main" id="{62981525-41AA-43A1-82D9-0ABF5E23D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78637" y="3773389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Trophy">
              <a:extLst>
                <a:ext uri="{FF2B5EF4-FFF2-40B4-BE49-F238E27FC236}">
                  <a16:creationId xmlns:a16="http://schemas.microsoft.com/office/drawing/2014/main" id="{1EC6A82F-24DC-40F5-AC0B-3C61C2A1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80166" y="2974201"/>
              <a:ext cx="1828800" cy="1828800"/>
            </a:xfrm>
            <a:prstGeom prst="rect">
              <a:avLst/>
            </a:prstGeom>
          </p:spPr>
        </p:pic>
        <p:pic>
          <p:nvPicPr>
            <p:cNvPr id="23" name="Graphic 22" descr="Handshake">
              <a:extLst>
                <a:ext uri="{FF2B5EF4-FFF2-40B4-BE49-F238E27FC236}">
                  <a16:creationId xmlns:a16="http://schemas.microsoft.com/office/drawing/2014/main" id="{7A6E4ABC-1296-4B25-AA65-D7C7AB9B2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09469" y="384441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82A06E-3803-44E5-9378-3ABACE14D8C3}"/>
                </a:ext>
              </a:extLst>
            </p:cNvPr>
            <p:cNvSpPr txBox="1"/>
            <p:nvPr/>
          </p:nvSpPr>
          <p:spPr>
            <a:xfrm>
              <a:off x="5504674" y="4802381"/>
              <a:ext cx="2179782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n-GB" sz="1600" b="1" dirty="0">
                  <a:solidFill>
                    <a:srgbClr val="313131"/>
                  </a:solidFill>
                </a:rPr>
                <a:t>Innovation Partnerships Competition</a:t>
              </a:r>
              <a:endParaRPr lang="en-BE" sz="1600" b="1" dirty="0">
                <a:solidFill>
                  <a:srgbClr val="313131"/>
                </a:solidFill>
              </a:endParaRPr>
            </a:p>
          </p:txBody>
        </p:sp>
      </p:grpSp>
      <p:pic>
        <p:nvPicPr>
          <p:cNvPr id="28" name="Graphic 27" descr="Social network">
            <a:extLst>
              <a:ext uri="{FF2B5EF4-FFF2-40B4-BE49-F238E27FC236}">
                <a16:creationId xmlns:a16="http://schemas.microsoft.com/office/drawing/2014/main" id="{A8AFED81-6EFC-42B2-B893-DEC4281C2F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89331" y="1304907"/>
            <a:ext cx="914400" cy="914400"/>
          </a:xfrm>
          <a:prstGeom prst="rect">
            <a:avLst/>
          </a:prstGeom>
        </p:spPr>
      </p:pic>
      <p:pic>
        <p:nvPicPr>
          <p:cNvPr id="30" name="Graphic 29" descr="Connections">
            <a:extLst>
              <a:ext uri="{FF2B5EF4-FFF2-40B4-BE49-F238E27FC236}">
                <a16:creationId xmlns:a16="http://schemas.microsoft.com/office/drawing/2014/main" id="{8E361576-C62D-4761-B926-405A24832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47429" y="4342089"/>
            <a:ext cx="914400" cy="914400"/>
          </a:xfrm>
          <a:prstGeom prst="rect">
            <a:avLst/>
          </a:prstGeom>
        </p:spPr>
      </p:pic>
      <p:pic>
        <p:nvPicPr>
          <p:cNvPr id="32" name="Graphic 31" descr="Upward trend">
            <a:extLst>
              <a:ext uri="{FF2B5EF4-FFF2-40B4-BE49-F238E27FC236}">
                <a16:creationId xmlns:a16="http://schemas.microsoft.com/office/drawing/2014/main" id="{0E64BB03-04E7-41FB-B277-F210873B35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47429" y="2823498"/>
            <a:ext cx="914400" cy="914400"/>
          </a:xfrm>
          <a:prstGeom prst="rect">
            <a:avLst/>
          </a:prstGeom>
        </p:spPr>
      </p:pic>
      <p:pic>
        <p:nvPicPr>
          <p:cNvPr id="35" name="Graphic 34" descr="Playbook">
            <a:extLst>
              <a:ext uri="{FF2B5EF4-FFF2-40B4-BE49-F238E27FC236}">
                <a16:creationId xmlns:a16="http://schemas.microsoft.com/office/drawing/2014/main" id="{CC735D10-C3DA-46A7-84DF-272D184D80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8403" y="829592"/>
            <a:ext cx="914400" cy="914400"/>
          </a:xfrm>
          <a:prstGeom prst="rect">
            <a:avLst/>
          </a:prstGeom>
        </p:spPr>
      </p:pic>
      <p:pic>
        <p:nvPicPr>
          <p:cNvPr id="37" name="Graphic 36" descr="Present">
            <a:extLst>
              <a:ext uri="{FF2B5EF4-FFF2-40B4-BE49-F238E27FC236}">
                <a16:creationId xmlns:a16="http://schemas.microsoft.com/office/drawing/2014/main" id="{620F5992-3B9A-4BDD-B8A8-81881C99FA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0102" y="1855303"/>
            <a:ext cx="914400" cy="914400"/>
          </a:xfrm>
          <a:prstGeom prst="rect">
            <a:avLst/>
          </a:prstGeom>
        </p:spPr>
      </p:pic>
      <p:pic>
        <p:nvPicPr>
          <p:cNvPr id="43" name="Graphic 42" descr="Full battery">
            <a:extLst>
              <a:ext uri="{FF2B5EF4-FFF2-40B4-BE49-F238E27FC236}">
                <a16:creationId xmlns:a16="http://schemas.microsoft.com/office/drawing/2014/main" id="{9C3C39ED-6D74-4ED2-A99C-87D7BDE7D39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93476" y="2942520"/>
            <a:ext cx="914400" cy="914400"/>
          </a:xfrm>
          <a:prstGeom prst="rect">
            <a:avLst/>
          </a:prstGeom>
        </p:spPr>
      </p:pic>
      <p:pic>
        <p:nvPicPr>
          <p:cNvPr id="47" name="Graphic 46" descr="Network">
            <a:extLst>
              <a:ext uri="{FF2B5EF4-FFF2-40B4-BE49-F238E27FC236}">
                <a16:creationId xmlns:a16="http://schemas.microsoft.com/office/drawing/2014/main" id="{D89B70A3-C19B-473E-AF05-28611CF9D98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04388" y="4974716"/>
            <a:ext cx="914400" cy="914400"/>
          </a:xfrm>
          <a:prstGeom prst="rect">
            <a:avLst/>
          </a:prstGeom>
        </p:spPr>
      </p:pic>
      <p:pic>
        <p:nvPicPr>
          <p:cNvPr id="49" name="Graphic 48" descr="Table">
            <a:extLst>
              <a:ext uri="{FF2B5EF4-FFF2-40B4-BE49-F238E27FC236}">
                <a16:creationId xmlns:a16="http://schemas.microsoft.com/office/drawing/2014/main" id="{B037B110-F9A2-4979-8E7F-BD525C43D7A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94196" y="3973503"/>
            <a:ext cx="914400" cy="914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BA7B599-4405-4C9E-99FC-A7BEA7E5A815}"/>
              </a:ext>
            </a:extLst>
          </p:cNvPr>
          <p:cNvSpPr txBox="1"/>
          <p:nvPr/>
        </p:nvSpPr>
        <p:spPr>
          <a:xfrm>
            <a:off x="1337395" y="1061853"/>
            <a:ext cx="290066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Build up strategic capabilities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FAC4704-7F9D-4BF9-8019-11170DD57434}"/>
              </a:ext>
            </a:extLst>
          </p:cNvPr>
          <p:cNvSpPr txBox="1"/>
          <p:nvPr/>
        </p:nvSpPr>
        <p:spPr>
          <a:xfrm>
            <a:off x="1338834" y="2115367"/>
            <a:ext cx="3106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Create strong incentives for co-operation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27F45B9-EEC4-45A1-AB5F-4B44D1CFCBF0}"/>
              </a:ext>
            </a:extLst>
          </p:cNvPr>
          <p:cNvSpPr txBox="1"/>
          <p:nvPr/>
        </p:nvSpPr>
        <p:spPr>
          <a:xfrm>
            <a:off x="1358308" y="3194217"/>
            <a:ext cx="3106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Provide resources for cluster management excellence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C511431-6583-40D1-B977-B7B417E9B7AF}"/>
              </a:ext>
            </a:extLst>
          </p:cNvPr>
          <p:cNvSpPr txBox="1"/>
          <p:nvPr/>
        </p:nvSpPr>
        <p:spPr>
          <a:xfrm>
            <a:off x="1356934" y="4233145"/>
            <a:ext cx="3106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Create framework conditions for sustainable partnerships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51F4324-8F45-4DF3-8714-9AA9D1C5D60D}"/>
              </a:ext>
            </a:extLst>
          </p:cNvPr>
          <p:cNvSpPr txBox="1"/>
          <p:nvPr/>
        </p:nvSpPr>
        <p:spPr>
          <a:xfrm>
            <a:off x="1356934" y="5267782"/>
            <a:ext cx="310638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Use and expand existing networks to build trust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DD39E3-12CA-4E42-954B-A9BCB0ECF1AB}"/>
              </a:ext>
            </a:extLst>
          </p:cNvPr>
          <p:cNvSpPr txBox="1"/>
          <p:nvPr/>
        </p:nvSpPr>
        <p:spPr>
          <a:xfrm>
            <a:off x="9577626" y="1518084"/>
            <a:ext cx="23442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New and more integrated networks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A3DB54-17E3-46E5-A5D2-497EBCD3EBFD}"/>
              </a:ext>
            </a:extLst>
          </p:cNvPr>
          <p:cNvSpPr txBox="1"/>
          <p:nvPr/>
        </p:nvSpPr>
        <p:spPr>
          <a:xfrm>
            <a:off x="9564256" y="2876124"/>
            <a:ext cx="234427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Sustainable cluster organisations with effective management structures</a:t>
            </a:r>
            <a:endParaRPr lang="en-BE" sz="1400" b="1" dirty="0">
              <a:solidFill>
                <a:srgbClr val="31313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2EDDFD-5A6C-4CFF-A89A-23AEFAD353B0}"/>
              </a:ext>
            </a:extLst>
          </p:cNvPr>
          <p:cNvSpPr txBox="1"/>
          <p:nvPr/>
        </p:nvSpPr>
        <p:spPr>
          <a:xfrm>
            <a:off x="9564256" y="4476123"/>
            <a:ext cx="234427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GB" sz="1400" b="1" dirty="0">
                <a:solidFill>
                  <a:srgbClr val="313131"/>
                </a:solidFill>
              </a:rPr>
              <a:t>Cross-sectoral innovation enlarging regional value chains</a:t>
            </a:r>
            <a:endParaRPr lang="en-BE" sz="1400" b="1" dirty="0">
              <a:solidFill>
                <a:srgbClr val="313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The 4 steps in the </a:t>
            </a:r>
            <a:r>
              <a:rPr lang="en-US"/>
              <a:t>Innovation Partnership Competition</a:t>
            </a:r>
            <a:endParaRPr lang="en-GB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692C11-98AE-47F6-9F57-F7976414793A}"/>
              </a:ext>
            </a:extLst>
          </p:cNvPr>
          <p:cNvGrpSpPr>
            <a:grpSpLocks noChangeAspect="1"/>
          </p:cNvGrpSpPr>
          <p:nvPr/>
        </p:nvGrpSpPr>
        <p:grpSpPr>
          <a:xfrm>
            <a:off x="1220253" y="1330143"/>
            <a:ext cx="3956822" cy="1414082"/>
            <a:chOff x="1110343" y="1799950"/>
            <a:chExt cx="2572166" cy="9192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228B33-D609-4991-9050-3050CDE75E5D}"/>
                </a:ext>
              </a:extLst>
            </p:cNvPr>
            <p:cNvGrpSpPr/>
            <p:nvPr/>
          </p:nvGrpSpPr>
          <p:grpSpPr>
            <a:xfrm>
              <a:off x="2292003" y="1803884"/>
              <a:ext cx="1390506" cy="915302"/>
              <a:chOff x="3157966" y="907660"/>
              <a:chExt cx="971508" cy="743191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74B23B9-E963-4BF7-A829-822C8AFF7C50}"/>
                  </a:ext>
                </a:extLst>
              </p:cNvPr>
              <p:cNvGrpSpPr/>
              <p:nvPr/>
            </p:nvGrpSpPr>
            <p:grpSpPr>
              <a:xfrm>
                <a:off x="3157966" y="962093"/>
                <a:ext cx="591519" cy="627937"/>
                <a:chOff x="5638800" y="2971800"/>
                <a:chExt cx="914400" cy="914400"/>
              </a:xfrm>
            </p:grpSpPr>
            <p:pic>
              <p:nvPicPr>
                <p:cNvPr id="8" name="Graphic 7" descr="Clipboard">
                  <a:extLst>
                    <a:ext uri="{FF2B5EF4-FFF2-40B4-BE49-F238E27FC236}">
                      <a16:creationId xmlns:a16="http://schemas.microsoft.com/office/drawing/2014/main" id="{F237A09E-2C76-4399-B427-01B04FCFC5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9" name="Graphic 8" descr="List">
                  <a:extLst>
                    <a:ext uri="{FF2B5EF4-FFF2-40B4-BE49-F238E27FC236}">
                      <a16:creationId xmlns:a16="http://schemas.microsoft.com/office/drawing/2014/main" id="{AD57B438-51D3-4A8F-957C-362042A22D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3451" y="3191994"/>
                  <a:ext cx="585098" cy="585098"/>
                </a:xfrm>
                <a:prstGeom prst="rect">
                  <a:avLst/>
                </a:prstGeom>
              </p:spPr>
            </p:pic>
          </p:grpSp>
          <p:pic>
            <p:nvPicPr>
              <p:cNvPr id="6" name="Graphic 5" descr="Trophy">
                <a:extLst>
                  <a:ext uri="{FF2B5EF4-FFF2-40B4-BE49-F238E27FC236}">
                    <a16:creationId xmlns:a16="http://schemas.microsoft.com/office/drawing/2014/main" id="{E07045F6-7EBA-4128-82D6-9FEA4FD65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609268" y="983577"/>
                <a:ext cx="520206" cy="64447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91630F5-A6C6-4B93-A4E7-6E338C6D5BA7}"/>
                  </a:ext>
                </a:extLst>
              </p:cNvPr>
              <p:cNvSpPr/>
              <p:nvPr/>
            </p:nvSpPr>
            <p:spPr>
              <a:xfrm>
                <a:off x="3215594" y="907660"/>
                <a:ext cx="913880" cy="743191"/>
              </a:xfrm>
              <a:prstGeom prst="rect">
                <a:avLst/>
              </a:prstGeom>
              <a:noFill/>
              <a:ln w="28575">
                <a:solidFill>
                  <a:srgbClr val="0044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000"/>
              </a:p>
            </p:txBody>
          </p:sp>
        </p:grp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id="{980B6F41-3B0A-4AA5-B249-FA8045784730}"/>
                </a:ext>
              </a:extLst>
            </p:cNvPr>
            <p:cNvSpPr/>
            <p:nvPr/>
          </p:nvSpPr>
          <p:spPr bwMode="gray">
            <a:xfrm>
              <a:off x="1110343" y="1799950"/>
              <a:ext cx="1111694" cy="915302"/>
            </a:xfrm>
            <a:prstGeom prst="homePlate">
              <a:avLst>
                <a:gd name="adj" fmla="val 35728"/>
              </a:avLst>
            </a:prstGeom>
            <a:solidFill>
              <a:srgbClr val="00449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1600" b="1">
                  <a:solidFill>
                    <a:schemeClr val="bg1"/>
                  </a:solidFill>
                </a:rPr>
                <a:t>Step 1</a:t>
              </a:r>
              <a:endParaRPr lang="en-BE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044D098-02B2-44AA-8DD9-D39649C1503D}"/>
              </a:ext>
            </a:extLst>
          </p:cNvPr>
          <p:cNvGrpSpPr>
            <a:grpSpLocks noChangeAspect="1"/>
          </p:cNvGrpSpPr>
          <p:nvPr/>
        </p:nvGrpSpPr>
        <p:grpSpPr>
          <a:xfrm>
            <a:off x="6681889" y="1289472"/>
            <a:ext cx="4043748" cy="1489371"/>
            <a:chOff x="7685314" y="3085530"/>
            <a:chExt cx="2572166" cy="9473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51975B-1F32-48CA-8014-02A7DCB67FCA}"/>
                </a:ext>
              </a:extLst>
            </p:cNvPr>
            <p:cNvGrpSpPr/>
            <p:nvPr/>
          </p:nvGrpSpPr>
          <p:grpSpPr>
            <a:xfrm>
              <a:off x="8949456" y="3085530"/>
              <a:ext cx="1308024" cy="947366"/>
              <a:chOff x="2132813" y="2086176"/>
              <a:chExt cx="1308024" cy="9614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885355-05FC-4743-ACE5-E7AD16EC3CDC}"/>
                  </a:ext>
                </a:extLst>
              </p:cNvPr>
              <p:cNvSpPr/>
              <p:nvPr/>
            </p:nvSpPr>
            <p:spPr>
              <a:xfrm>
                <a:off x="2132813" y="2086176"/>
                <a:ext cx="1308024" cy="928880"/>
              </a:xfrm>
              <a:prstGeom prst="rect">
                <a:avLst/>
              </a:prstGeom>
              <a:noFill/>
              <a:ln w="28575">
                <a:solidFill>
                  <a:srgbClr val="0044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000"/>
              </a:p>
            </p:txBody>
          </p:sp>
          <p:pic>
            <p:nvPicPr>
              <p:cNvPr id="13" name="Graphic 12" descr="Trophy">
                <a:extLst>
                  <a:ext uri="{FF2B5EF4-FFF2-40B4-BE49-F238E27FC236}">
                    <a16:creationId xmlns:a16="http://schemas.microsoft.com/office/drawing/2014/main" id="{FFFAD6B2-8119-445A-910F-E44D9EA434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41539" y="2138276"/>
                <a:ext cx="744564" cy="805499"/>
              </a:xfrm>
              <a:prstGeom prst="rect">
                <a:avLst/>
              </a:prstGeom>
            </p:spPr>
          </p:pic>
          <p:pic>
            <p:nvPicPr>
              <p:cNvPr id="14" name="Graphic 13" descr="Right pointing backhand index ">
                <a:extLst>
                  <a:ext uri="{FF2B5EF4-FFF2-40B4-BE49-F238E27FC236}">
                    <a16:creationId xmlns:a16="http://schemas.microsoft.com/office/drawing/2014/main" id="{AAD0EA2A-7B65-408F-98AE-4B7984A575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3458463">
                <a:off x="2724414" y="2364012"/>
                <a:ext cx="683583" cy="683583"/>
              </a:xfrm>
              <a:prstGeom prst="rect">
                <a:avLst/>
              </a:prstGeom>
            </p:spPr>
          </p:pic>
        </p:grpSp>
        <p:sp>
          <p:nvSpPr>
            <p:cNvPr id="36" name="Arrow: Pentagon 35">
              <a:extLst>
                <a:ext uri="{FF2B5EF4-FFF2-40B4-BE49-F238E27FC236}">
                  <a16:creationId xmlns:a16="http://schemas.microsoft.com/office/drawing/2014/main" id="{3DB7A195-DB15-4B31-AC94-1B01E2792DB7}"/>
                </a:ext>
              </a:extLst>
            </p:cNvPr>
            <p:cNvSpPr/>
            <p:nvPr/>
          </p:nvSpPr>
          <p:spPr bwMode="gray">
            <a:xfrm>
              <a:off x="7685314" y="3085530"/>
              <a:ext cx="1111694" cy="915302"/>
            </a:xfrm>
            <a:prstGeom prst="homePlate">
              <a:avLst>
                <a:gd name="adj" fmla="val 35728"/>
              </a:avLst>
            </a:prstGeom>
            <a:solidFill>
              <a:srgbClr val="00449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1600" b="1">
                  <a:solidFill>
                    <a:schemeClr val="bg1"/>
                  </a:solidFill>
                </a:rPr>
                <a:t>Step 2</a:t>
              </a:r>
              <a:endParaRPr lang="en-BE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8BF663-FA07-4309-AA33-BD19E941BFCB}"/>
              </a:ext>
            </a:extLst>
          </p:cNvPr>
          <p:cNvGrpSpPr>
            <a:grpSpLocks noChangeAspect="1"/>
          </p:cNvGrpSpPr>
          <p:nvPr/>
        </p:nvGrpSpPr>
        <p:grpSpPr>
          <a:xfrm>
            <a:off x="1220253" y="4008934"/>
            <a:ext cx="3956822" cy="1480876"/>
            <a:chOff x="1110343" y="3685098"/>
            <a:chExt cx="2572166" cy="9626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F2B0FB5-1090-4DFA-9480-E1D3EC846C62}"/>
                </a:ext>
              </a:extLst>
            </p:cNvPr>
            <p:cNvGrpSpPr/>
            <p:nvPr/>
          </p:nvGrpSpPr>
          <p:grpSpPr>
            <a:xfrm>
              <a:off x="2374485" y="3685098"/>
              <a:ext cx="1308024" cy="962656"/>
              <a:chOff x="2126451" y="3687195"/>
              <a:chExt cx="1308024" cy="96265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B03F287-FD58-49A8-A0ED-446E24F772D9}"/>
                  </a:ext>
                </a:extLst>
              </p:cNvPr>
              <p:cNvSpPr/>
              <p:nvPr/>
            </p:nvSpPr>
            <p:spPr>
              <a:xfrm>
                <a:off x="2126451" y="3687195"/>
                <a:ext cx="1308024" cy="915303"/>
              </a:xfrm>
              <a:prstGeom prst="rect">
                <a:avLst/>
              </a:prstGeom>
              <a:noFill/>
              <a:ln w="28575">
                <a:solidFill>
                  <a:srgbClr val="0044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1000"/>
              </a:p>
            </p:txBody>
          </p:sp>
          <p:pic>
            <p:nvPicPr>
              <p:cNvPr id="18" name="Graphic 17" descr="Network">
                <a:extLst>
                  <a:ext uri="{FF2B5EF4-FFF2-40B4-BE49-F238E27FC236}">
                    <a16:creationId xmlns:a16="http://schemas.microsoft.com/office/drawing/2014/main" id="{64F182F6-7674-4E11-9647-94F8E1B30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847575" y="3712290"/>
                <a:ext cx="494948" cy="487713"/>
              </a:xfrm>
              <a:prstGeom prst="rect">
                <a:avLst/>
              </a:prstGeom>
            </p:spPr>
          </p:pic>
          <p:pic>
            <p:nvPicPr>
              <p:cNvPr id="19" name="Graphic 18" descr="Handshake">
                <a:extLst>
                  <a:ext uri="{FF2B5EF4-FFF2-40B4-BE49-F238E27FC236}">
                    <a16:creationId xmlns:a16="http://schemas.microsoft.com/office/drawing/2014/main" id="{B4797DDD-B1A8-4755-84B0-CA5A9EE266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819438" y="4081915"/>
                <a:ext cx="576361" cy="567936"/>
              </a:xfrm>
              <a:prstGeom prst="rect">
                <a:avLst/>
              </a:prstGeom>
            </p:spPr>
          </p:pic>
          <p:pic>
            <p:nvPicPr>
              <p:cNvPr id="20" name="Graphic 19" descr="Coins">
                <a:extLst>
                  <a:ext uri="{FF2B5EF4-FFF2-40B4-BE49-F238E27FC236}">
                    <a16:creationId xmlns:a16="http://schemas.microsoft.com/office/drawing/2014/main" id="{FB756865-9C04-4E22-878A-E7CBC891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143898" y="3826739"/>
                <a:ext cx="697402" cy="687208"/>
              </a:xfrm>
              <a:prstGeom prst="rect">
                <a:avLst/>
              </a:prstGeom>
            </p:spPr>
          </p:pic>
        </p:grpSp>
        <p:sp>
          <p:nvSpPr>
            <p:cNvPr id="37" name="Arrow: Pentagon 36">
              <a:extLst>
                <a:ext uri="{FF2B5EF4-FFF2-40B4-BE49-F238E27FC236}">
                  <a16:creationId xmlns:a16="http://schemas.microsoft.com/office/drawing/2014/main" id="{B355A99A-4512-46DA-8248-57BD73FB4E1D}"/>
                </a:ext>
              </a:extLst>
            </p:cNvPr>
            <p:cNvSpPr/>
            <p:nvPr/>
          </p:nvSpPr>
          <p:spPr bwMode="gray">
            <a:xfrm>
              <a:off x="1110343" y="3685098"/>
              <a:ext cx="1111694" cy="915302"/>
            </a:xfrm>
            <a:prstGeom prst="homePlate">
              <a:avLst>
                <a:gd name="adj" fmla="val 35728"/>
              </a:avLst>
            </a:prstGeom>
            <a:solidFill>
              <a:srgbClr val="00449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1600" b="1">
                  <a:solidFill>
                    <a:schemeClr val="bg1"/>
                  </a:solidFill>
                </a:rPr>
                <a:t>Step 3</a:t>
              </a:r>
              <a:endParaRPr lang="en-BE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341336-E71B-4672-B227-1AF3FD2E5500}"/>
              </a:ext>
            </a:extLst>
          </p:cNvPr>
          <p:cNvGrpSpPr>
            <a:grpSpLocks noChangeAspect="1"/>
          </p:cNvGrpSpPr>
          <p:nvPr/>
        </p:nvGrpSpPr>
        <p:grpSpPr>
          <a:xfrm>
            <a:off x="6681889" y="3994504"/>
            <a:ext cx="3931682" cy="1422460"/>
            <a:chOff x="7685314" y="4632461"/>
            <a:chExt cx="2572166" cy="93059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9A943FE-4AD4-4788-BD97-2DB1F690A0BD}"/>
                </a:ext>
              </a:extLst>
            </p:cNvPr>
            <p:cNvGrpSpPr/>
            <p:nvPr/>
          </p:nvGrpSpPr>
          <p:grpSpPr>
            <a:xfrm>
              <a:off x="8892632" y="4632461"/>
              <a:ext cx="1364848" cy="930595"/>
              <a:chOff x="2057012" y="5281391"/>
              <a:chExt cx="1364848" cy="93059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047D03A-320D-4379-BE06-C9775147E353}"/>
                  </a:ext>
                </a:extLst>
              </p:cNvPr>
              <p:cNvGrpSpPr/>
              <p:nvPr/>
            </p:nvGrpSpPr>
            <p:grpSpPr>
              <a:xfrm>
                <a:off x="2057012" y="5328088"/>
                <a:ext cx="822544" cy="842603"/>
                <a:chOff x="6204749" y="5136850"/>
                <a:chExt cx="914400" cy="914400"/>
              </a:xfrm>
            </p:grpSpPr>
            <p:pic>
              <p:nvPicPr>
                <p:cNvPr id="33" name="Graphic 32" descr="Clipboard">
                  <a:extLst>
                    <a:ext uri="{FF2B5EF4-FFF2-40B4-BE49-F238E27FC236}">
                      <a16:creationId xmlns:a16="http://schemas.microsoft.com/office/drawing/2014/main" id="{D37888FD-8B12-4F58-8A0E-714FC01EA3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04749" y="513685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4" name="Graphic 33">
                  <a:extLst>
                    <a:ext uri="{FF2B5EF4-FFF2-40B4-BE49-F238E27FC236}">
                      <a16:creationId xmlns:a16="http://schemas.microsoft.com/office/drawing/2014/main" id="{9BC6CD7C-A6CB-4C30-A8AA-B49220ADB32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4865" y="5406301"/>
                  <a:ext cx="485517" cy="485517"/>
                </a:xfrm>
                <a:prstGeom prst="rect">
                  <a:avLst/>
                </a:prstGeom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94F0A89-1DD0-458F-BCB7-2EF21F519DBD}"/>
                  </a:ext>
                </a:extLst>
              </p:cNvPr>
              <p:cNvGrpSpPr/>
              <p:nvPr/>
            </p:nvGrpSpPr>
            <p:grpSpPr>
              <a:xfrm>
                <a:off x="2113836" y="5281391"/>
                <a:ext cx="1308024" cy="930595"/>
                <a:chOff x="2113836" y="5281391"/>
                <a:chExt cx="1308024" cy="930595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A9F72073-8A27-486C-9DA4-9134947541A4}"/>
                    </a:ext>
                  </a:extLst>
                </p:cNvPr>
                <p:cNvGrpSpPr/>
                <p:nvPr/>
              </p:nvGrpSpPr>
              <p:grpSpPr>
                <a:xfrm>
                  <a:off x="2665601" y="5281391"/>
                  <a:ext cx="736254" cy="906464"/>
                  <a:chOff x="7799247" y="4458780"/>
                  <a:chExt cx="1109685" cy="1423193"/>
                </a:xfrm>
              </p:grpSpPr>
              <p:pic>
                <p:nvPicPr>
                  <p:cNvPr id="31" name="Graphic 30" descr="Plant">
                    <a:extLst>
                      <a:ext uri="{FF2B5EF4-FFF2-40B4-BE49-F238E27FC236}">
                        <a16:creationId xmlns:a16="http://schemas.microsoft.com/office/drawing/2014/main" id="{6C45D8FC-DDC0-443D-8C9B-EF661D5354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99247" y="4967573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32" name="Graphic 31" descr="Money">
                    <a:extLst>
                      <a:ext uri="{FF2B5EF4-FFF2-40B4-BE49-F238E27FC236}">
                        <a16:creationId xmlns:a16="http://schemas.microsoft.com/office/drawing/2014/main" id="{F6C93A4B-FEE7-4F33-9B38-28B8DEC0BF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22"/>
                      </a:ext>
                    </a:extLst>
                  </a:blip>
                  <a:stretch>
                    <a:fillRect/>
                  </a:stretch>
                </p:blipFill>
                <p:spPr>
                  <a:xfrm rot="2012318">
                    <a:off x="8125162" y="4458780"/>
                    <a:ext cx="783770" cy="78377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25EFFC8-39CA-480E-A805-69A620CBF344}"/>
                    </a:ext>
                  </a:extLst>
                </p:cNvPr>
                <p:cNvSpPr/>
                <p:nvPr/>
              </p:nvSpPr>
              <p:spPr>
                <a:xfrm>
                  <a:off x="2113836" y="5296683"/>
                  <a:ext cx="1308024" cy="915303"/>
                </a:xfrm>
                <a:prstGeom prst="rect">
                  <a:avLst/>
                </a:prstGeom>
                <a:noFill/>
                <a:ln w="28575">
                  <a:solidFill>
                    <a:srgbClr val="00449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BE" sz="1000"/>
                </a:p>
              </p:txBody>
            </p:sp>
          </p:grpSp>
        </p:grpSp>
        <p:sp>
          <p:nvSpPr>
            <p:cNvPr id="38" name="Arrow: Pentagon 37">
              <a:extLst>
                <a:ext uri="{FF2B5EF4-FFF2-40B4-BE49-F238E27FC236}">
                  <a16:creationId xmlns:a16="http://schemas.microsoft.com/office/drawing/2014/main" id="{C22825A4-4CDD-4845-9A80-0FB1C6906171}"/>
                </a:ext>
              </a:extLst>
            </p:cNvPr>
            <p:cNvSpPr/>
            <p:nvPr/>
          </p:nvSpPr>
          <p:spPr bwMode="gray">
            <a:xfrm>
              <a:off x="7685314" y="4647754"/>
              <a:ext cx="1111694" cy="915302"/>
            </a:xfrm>
            <a:prstGeom prst="homePlate">
              <a:avLst>
                <a:gd name="adj" fmla="val 35728"/>
              </a:avLst>
            </a:prstGeom>
            <a:solidFill>
              <a:srgbClr val="004494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GB" sz="1600" b="1">
                  <a:solidFill>
                    <a:schemeClr val="bg1"/>
                  </a:solidFill>
                </a:rPr>
                <a:t>Step 4</a:t>
              </a:r>
              <a:endParaRPr lang="en-BE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BF33CFB-E19F-4571-930C-024B7459A1F0}"/>
              </a:ext>
            </a:extLst>
          </p:cNvPr>
          <p:cNvSpPr txBox="1"/>
          <p:nvPr/>
        </p:nvSpPr>
        <p:spPr>
          <a:xfrm>
            <a:off x="1220253" y="2898845"/>
            <a:ext cx="3956822" cy="360000"/>
          </a:xfrm>
          <a:prstGeom prst="rect">
            <a:avLst/>
          </a:prstGeom>
          <a:solidFill>
            <a:srgbClr val="004494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chemeClr val="bg1"/>
                </a:solidFill>
              </a:rPr>
              <a:t>Organisation of the competition</a:t>
            </a:r>
            <a:endParaRPr lang="en-BE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5307BF-045D-4140-B63D-8F0D429495AB}"/>
              </a:ext>
            </a:extLst>
          </p:cNvPr>
          <p:cNvSpPr txBox="1"/>
          <p:nvPr/>
        </p:nvSpPr>
        <p:spPr>
          <a:xfrm>
            <a:off x="6681889" y="2884379"/>
            <a:ext cx="4043748" cy="360000"/>
          </a:xfrm>
          <a:prstGeom prst="rect">
            <a:avLst/>
          </a:prstGeom>
          <a:solidFill>
            <a:srgbClr val="004494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chemeClr val="bg1"/>
                </a:solidFill>
              </a:rPr>
              <a:t>Selection/awarding</a:t>
            </a:r>
            <a:endParaRPr lang="en-BE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4F1835-C615-4150-B48D-90FAC5846FD1}"/>
              </a:ext>
            </a:extLst>
          </p:cNvPr>
          <p:cNvSpPr txBox="1"/>
          <p:nvPr/>
        </p:nvSpPr>
        <p:spPr>
          <a:xfrm>
            <a:off x="1220253" y="5581672"/>
            <a:ext cx="3956822" cy="360000"/>
          </a:xfrm>
          <a:prstGeom prst="rect">
            <a:avLst/>
          </a:prstGeom>
          <a:solidFill>
            <a:srgbClr val="004494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chemeClr val="bg1"/>
                </a:solidFill>
              </a:rPr>
              <a:t>Set-up and funding</a:t>
            </a:r>
            <a:endParaRPr lang="en-BE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87581-0951-4F2A-9143-EEC5F6877475}"/>
              </a:ext>
            </a:extLst>
          </p:cNvPr>
          <p:cNvSpPr txBox="1"/>
          <p:nvPr/>
        </p:nvSpPr>
        <p:spPr>
          <a:xfrm>
            <a:off x="6681889" y="5588194"/>
            <a:ext cx="3956822" cy="360000"/>
          </a:xfrm>
          <a:prstGeom prst="rect">
            <a:avLst/>
          </a:prstGeom>
          <a:solidFill>
            <a:srgbClr val="004494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spcBef>
                <a:spcPts val="600"/>
              </a:spcBef>
              <a:buSzPct val="100000"/>
            </a:pPr>
            <a:r>
              <a:rPr lang="en-GB">
                <a:solidFill>
                  <a:schemeClr val="bg1"/>
                </a:solidFill>
              </a:rPr>
              <a:t>Results</a:t>
            </a:r>
            <a:endParaRPr lang="en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4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2150"/>
          </a:xfrm>
        </p:spPr>
        <p:txBody>
          <a:bodyPr/>
          <a:lstStyle/>
          <a:p>
            <a:pPr algn="ctr"/>
            <a:r>
              <a:rPr lang="en-US" b="1"/>
              <a:t>Requirements for the applicant networks</a:t>
            </a:r>
            <a:endParaRPr lang="en-GB" b="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035B55-3E56-4D58-9347-3F2AA761FAC5}"/>
              </a:ext>
            </a:extLst>
          </p:cNvPr>
          <p:cNvSpPr txBox="1"/>
          <p:nvPr/>
        </p:nvSpPr>
        <p:spPr>
          <a:xfrm>
            <a:off x="142919" y="1442913"/>
            <a:ext cx="1638226" cy="46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Step 1: </a:t>
            </a:r>
          </a:p>
          <a:p>
            <a:pPr algn="ctr"/>
            <a:r>
              <a:rPr lang="en-GB" sz="1400">
                <a:latin typeface="Segoe UI" panose="020B0502040204020203" pitchFamily="34" charset="0"/>
                <a:cs typeface="Segoe UI" panose="020B0502040204020203" pitchFamily="34" charset="0"/>
              </a:rPr>
              <a:t>Strategic relevance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1DC31E5-536C-4986-AD8C-21880F9E872B}"/>
              </a:ext>
            </a:extLst>
          </p:cNvPr>
          <p:cNvSpPr/>
          <p:nvPr/>
        </p:nvSpPr>
        <p:spPr>
          <a:xfrm>
            <a:off x="1932366" y="1337636"/>
            <a:ext cx="3914940" cy="1024941"/>
          </a:xfrm>
          <a:prstGeom prst="rect">
            <a:avLst/>
          </a:prstGeom>
          <a:noFill/>
          <a:ln w="28575">
            <a:solidFill>
              <a:srgbClr val="86BC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4C089C4A-0457-49B7-BB58-5D5BE17D2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401" y="1442913"/>
            <a:ext cx="806511" cy="80651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3D0AB5E-07CD-4E64-933A-2B10178BB03B}"/>
              </a:ext>
            </a:extLst>
          </p:cNvPr>
          <p:cNvSpPr txBox="1"/>
          <p:nvPr/>
        </p:nvSpPr>
        <p:spPr>
          <a:xfrm>
            <a:off x="3041320" y="1561132"/>
            <a:ext cx="2671568" cy="51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latin typeface="Segoe UI" panose="020B0502040204020203" pitchFamily="34" charset="0"/>
                <a:cs typeface="Segoe UI" panose="020B0502040204020203" pitchFamily="34" charset="0"/>
              </a:rPr>
              <a:t>Explain how the application supports the strategic focus</a:t>
            </a:r>
            <a:endParaRPr lang="en-BE" sz="16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8EE6D3-3B59-44B2-9DCF-1CF5827CF59F}"/>
              </a:ext>
            </a:extLst>
          </p:cNvPr>
          <p:cNvSpPr txBox="1"/>
          <p:nvPr/>
        </p:nvSpPr>
        <p:spPr>
          <a:xfrm>
            <a:off x="-8302" y="2637032"/>
            <a:ext cx="1940668" cy="84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Step 2: </a:t>
            </a:r>
          </a:p>
          <a:p>
            <a:pPr algn="ctr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Technological analysis of suggested application and value chain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13129F4-2C93-4DC0-B074-06DE6092A445}"/>
              </a:ext>
            </a:extLst>
          </p:cNvPr>
          <p:cNvSpPr/>
          <p:nvPr/>
        </p:nvSpPr>
        <p:spPr>
          <a:xfrm>
            <a:off x="1932366" y="2690222"/>
            <a:ext cx="3914940" cy="1024941"/>
          </a:xfrm>
          <a:prstGeom prst="rect">
            <a:avLst/>
          </a:prstGeom>
          <a:noFill/>
          <a:ln w="28575">
            <a:solidFill>
              <a:srgbClr val="86BC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51CAA1-E16A-488A-9CDF-740291572F95}"/>
              </a:ext>
            </a:extLst>
          </p:cNvPr>
          <p:cNvSpPr txBox="1"/>
          <p:nvPr/>
        </p:nvSpPr>
        <p:spPr>
          <a:xfrm>
            <a:off x="3083325" y="2827055"/>
            <a:ext cx="2671568" cy="73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latin typeface="Segoe UI" panose="020B0502040204020203" pitchFamily="34" charset="0"/>
                <a:cs typeface="Segoe UI" panose="020B0502040204020203" pitchFamily="34" charset="0"/>
              </a:rPr>
              <a:t>Provide overview of whether needed technologies exist and can be used</a:t>
            </a:r>
            <a:endParaRPr lang="en-BE" sz="16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Graphic 48" descr="Cloud Computing">
            <a:extLst>
              <a:ext uri="{FF2B5EF4-FFF2-40B4-BE49-F238E27FC236}">
                <a16:creationId xmlns:a16="http://schemas.microsoft.com/office/drawing/2014/main" id="{D32C8ACF-1FF6-4092-86C9-150518718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4401" y="2790274"/>
            <a:ext cx="806511" cy="80651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300FAD7-4B42-4D48-9E7F-902ACDCF773E}"/>
              </a:ext>
            </a:extLst>
          </p:cNvPr>
          <p:cNvSpPr txBox="1"/>
          <p:nvPr/>
        </p:nvSpPr>
        <p:spPr>
          <a:xfrm>
            <a:off x="-8302" y="4080221"/>
            <a:ext cx="1940668" cy="84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Step 3: </a:t>
            </a:r>
          </a:p>
          <a:p>
            <a:pPr algn="ctr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Market analysis of the suggested application and value chain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9783E88-7F2A-42FC-B23A-B1E35BB5B8EE}"/>
              </a:ext>
            </a:extLst>
          </p:cNvPr>
          <p:cNvSpPr/>
          <p:nvPr/>
        </p:nvSpPr>
        <p:spPr>
          <a:xfrm>
            <a:off x="1932366" y="4042809"/>
            <a:ext cx="3914940" cy="1024941"/>
          </a:xfrm>
          <a:prstGeom prst="rect">
            <a:avLst/>
          </a:prstGeom>
          <a:noFill/>
          <a:ln w="28575">
            <a:solidFill>
              <a:srgbClr val="86BC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F475AD-DF32-40B2-A3B9-2FD4404CA956}"/>
              </a:ext>
            </a:extLst>
          </p:cNvPr>
          <p:cNvSpPr txBox="1"/>
          <p:nvPr/>
        </p:nvSpPr>
        <p:spPr>
          <a:xfrm>
            <a:off x="3083325" y="4188805"/>
            <a:ext cx="2671568" cy="73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latin typeface="Segoe UI" panose="020B0502040204020203" pitchFamily="34" charset="0"/>
                <a:cs typeface="Segoe UI" panose="020B0502040204020203" pitchFamily="34" charset="0"/>
              </a:rPr>
              <a:t>Prove understanding of the market where products would be produced and sold</a:t>
            </a:r>
            <a:endParaRPr lang="en-BE" sz="16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3" name="Graphic 52" descr="Research">
            <a:extLst>
              <a:ext uri="{FF2B5EF4-FFF2-40B4-BE49-F238E27FC236}">
                <a16:creationId xmlns:a16="http://schemas.microsoft.com/office/drawing/2014/main" id="{84F23913-F762-4C87-BC1E-8321B1EB2D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84400" y="4137060"/>
            <a:ext cx="806511" cy="806511"/>
          </a:xfrm>
          <a:prstGeom prst="rect">
            <a:avLst/>
          </a:prstGeom>
        </p:spPr>
      </p:pic>
      <p:sp>
        <p:nvSpPr>
          <p:cNvPr id="54" name="Arrow: Down 53">
            <a:extLst>
              <a:ext uri="{FF2B5EF4-FFF2-40B4-BE49-F238E27FC236}">
                <a16:creationId xmlns:a16="http://schemas.microsoft.com/office/drawing/2014/main" id="{B0D19C90-CDFA-4508-B862-E0B596048567}"/>
              </a:ext>
            </a:extLst>
          </p:cNvPr>
          <p:cNvSpPr/>
          <p:nvPr/>
        </p:nvSpPr>
        <p:spPr>
          <a:xfrm>
            <a:off x="3440373" y="1031182"/>
            <a:ext cx="898924" cy="359989"/>
          </a:xfrm>
          <a:prstGeom prst="downArrow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5" name="Arrow: Down 54">
            <a:extLst>
              <a:ext uri="{FF2B5EF4-FFF2-40B4-BE49-F238E27FC236}">
                <a16:creationId xmlns:a16="http://schemas.microsoft.com/office/drawing/2014/main" id="{3EEF3231-C035-42E1-88E2-588352264C38}"/>
              </a:ext>
            </a:extLst>
          </p:cNvPr>
          <p:cNvSpPr/>
          <p:nvPr/>
        </p:nvSpPr>
        <p:spPr>
          <a:xfrm>
            <a:off x="3440373" y="2378776"/>
            <a:ext cx="898924" cy="359989"/>
          </a:xfrm>
          <a:prstGeom prst="downArrow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6" name="Arrow: Down 55">
            <a:extLst>
              <a:ext uri="{FF2B5EF4-FFF2-40B4-BE49-F238E27FC236}">
                <a16:creationId xmlns:a16="http://schemas.microsoft.com/office/drawing/2014/main" id="{09FCAD7E-B0CB-4F19-8EE4-B6307CAAD9E9}"/>
              </a:ext>
            </a:extLst>
          </p:cNvPr>
          <p:cNvSpPr/>
          <p:nvPr/>
        </p:nvSpPr>
        <p:spPr>
          <a:xfrm>
            <a:off x="3440373" y="3738795"/>
            <a:ext cx="898924" cy="359989"/>
          </a:xfrm>
          <a:prstGeom prst="downArrow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80FE85E-4004-4901-BDC1-451C40FE217C}"/>
              </a:ext>
            </a:extLst>
          </p:cNvPr>
          <p:cNvSpPr txBox="1"/>
          <p:nvPr/>
        </p:nvSpPr>
        <p:spPr>
          <a:xfrm>
            <a:off x="6082825" y="2423948"/>
            <a:ext cx="1945485" cy="653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Step 4: </a:t>
            </a:r>
          </a:p>
          <a:p>
            <a:pPr algn="ctr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Assessment of stakeholders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4AF4D7A-00B1-4F0D-930C-B7CB2000E2B1}"/>
              </a:ext>
            </a:extLst>
          </p:cNvPr>
          <p:cNvSpPr/>
          <p:nvPr/>
        </p:nvSpPr>
        <p:spPr>
          <a:xfrm>
            <a:off x="7975489" y="2289353"/>
            <a:ext cx="3924659" cy="1027486"/>
          </a:xfrm>
          <a:prstGeom prst="rect">
            <a:avLst/>
          </a:prstGeom>
          <a:noFill/>
          <a:ln w="28575">
            <a:solidFill>
              <a:srgbClr val="86BC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49B5295-4A76-456E-BE80-D29BE420C368}"/>
              </a:ext>
            </a:extLst>
          </p:cNvPr>
          <p:cNvSpPr txBox="1"/>
          <p:nvPr/>
        </p:nvSpPr>
        <p:spPr>
          <a:xfrm>
            <a:off x="9129305" y="2435711"/>
            <a:ext cx="2678200" cy="734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latin typeface="Segoe UI" panose="020B0502040204020203" pitchFamily="34" charset="0"/>
                <a:cs typeface="Segoe UI" panose="020B0502040204020203" pitchFamily="34" charset="0"/>
              </a:rPr>
              <a:t>Explain which stakeholders are needed to develop &amp; foster the value chain</a:t>
            </a:r>
            <a:endParaRPr lang="en-BE" sz="16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1" name="Graphic 60" descr="Group of people">
            <a:extLst>
              <a:ext uri="{FF2B5EF4-FFF2-40B4-BE49-F238E27FC236}">
                <a16:creationId xmlns:a16="http://schemas.microsoft.com/office/drawing/2014/main" id="{929A143D-61BB-46A1-9865-CDD1A47DC6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28149" y="2398838"/>
            <a:ext cx="808513" cy="808514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D9AA5E0-76D2-47A2-B031-13B6E077B056}"/>
              </a:ext>
            </a:extLst>
          </p:cNvPr>
          <p:cNvSpPr txBox="1"/>
          <p:nvPr/>
        </p:nvSpPr>
        <p:spPr>
          <a:xfrm>
            <a:off x="6153924" y="3691108"/>
            <a:ext cx="1803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Step 5: </a:t>
            </a:r>
          </a:p>
          <a:p>
            <a:pPr algn="ctr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Conceptual design of collaboration building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CC4E5EE-F9E4-4B80-9B18-560B55BD749C}"/>
              </a:ext>
            </a:extLst>
          </p:cNvPr>
          <p:cNvSpPr/>
          <p:nvPr/>
        </p:nvSpPr>
        <p:spPr>
          <a:xfrm>
            <a:off x="7975489" y="3641754"/>
            <a:ext cx="3924659" cy="1027486"/>
          </a:xfrm>
          <a:prstGeom prst="rect">
            <a:avLst/>
          </a:prstGeom>
          <a:noFill/>
          <a:ln w="28575">
            <a:solidFill>
              <a:srgbClr val="86BC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3F2ABB7-8118-4712-AECA-7BF01E011D21}"/>
              </a:ext>
            </a:extLst>
          </p:cNvPr>
          <p:cNvSpPr txBox="1"/>
          <p:nvPr/>
        </p:nvSpPr>
        <p:spPr>
          <a:xfrm>
            <a:off x="9129305" y="3668862"/>
            <a:ext cx="2678200" cy="952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latin typeface="Segoe UI" panose="020B0502040204020203" pitchFamily="34" charset="0"/>
                <a:cs typeface="Segoe UI" panose="020B0502040204020203" pitchFamily="34" charset="0"/>
              </a:rPr>
              <a:t>Provide a concept on how collaboration should work (including training &amp; expertise needs)</a:t>
            </a:r>
            <a:endParaRPr lang="en-BE" sz="16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5" name="Graphic 64" descr="Connections">
            <a:extLst>
              <a:ext uri="{FF2B5EF4-FFF2-40B4-BE49-F238E27FC236}">
                <a16:creationId xmlns:a16="http://schemas.microsoft.com/office/drawing/2014/main" id="{A55BF63D-5539-45F4-BA30-D6CDAA584D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28149" y="3751241"/>
            <a:ext cx="808513" cy="808514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18774F6E-24D9-4917-9203-4A71A6192F6F}"/>
              </a:ext>
            </a:extLst>
          </p:cNvPr>
          <p:cNvSpPr txBox="1"/>
          <p:nvPr/>
        </p:nvSpPr>
        <p:spPr>
          <a:xfrm>
            <a:off x="6096000" y="5220151"/>
            <a:ext cx="1945485" cy="46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latin typeface="Segoe UI" panose="020B0502040204020203" pitchFamily="34" charset="0"/>
                <a:cs typeface="Segoe UI" panose="020B0502040204020203" pitchFamily="34" charset="0"/>
              </a:rPr>
              <a:t>Step 6: </a:t>
            </a:r>
          </a:p>
          <a:p>
            <a:pPr algn="ctr"/>
            <a:r>
              <a:rPr lang="en-US" sz="1400">
                <a:latin typeface="Segoe UI" panose="020B0502040204020203" pitchFamily="34" charset="0"/>
                <a:cs typeface="Segoe UI" panose="020B0502040204020203" pitchFamily="34" charset="0"/>
              </a:rPr>
              <a:t>Resource plan</a:t>
            </a:r>
            <a:endParaRPr lang="en-BE" sz="1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7C2917-1963-420A-9667-E5D7445F27F4}"/>
              </a:ext>
            </a:extLst>
          </p:cNvPr>
          <p:cNvSpPr/>
          <p:nvPr/>
        </p:nvSpPr>
        <p:spPr>
          <a:xfrm>
            <a:off x="7975489" y="4991584"/>
            <a:ext cx="3924659" cy="1027487"/>
          </a:xfrm>
          <a:prstGeom prst="rect">
            <a:avLst/>
          </a:prstGeom>
          <a:noFill/>
          <a:ln w="28575">
            <a:solidFill>
              <a:srgbClr val="86BC2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6C5567D-5A0C-4C8E-8B5C-5282840CC439}"/>
              </a:ext>
            </a:extLst>
          </p:cNvPr>
          <p:cNvSpPr txBox="1"/>
          <p:nvPr/>
        </p:nvSpPr>
        <p:spPr>
          <a:xfrm>
            <a:off x="9129305" y="5198079"/>
            <a:ext cx="2678200" cy="73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>
                <a:latin typeface="Segoe UI" panose="020B0502040204020203" pitchFamily="34" charset="0"/>
                <a:cs typeface="Segoe UI" panose="020B0502040204020203" pitchFamily="34" charset="0"/>
              </a:rPr>
              <a:t>Devise a plan outlining the resource use and expected revenues</a:t>
            </a:r>
            <a:endParaRPr lang="en-BE" sz="1600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9" name="Graphic 68" descr="Presentation with pie chart">
            <a:extLst>
              <a:ext uri="{FF2B5EF4-FFF2-40B4-BE49-F238E27FC236}">
                <a16:creationId xmlns:a16="http://schemas.microsoft.com/office/drawing/2014/main" id="{8E33B439-ED77-49F4-B6FD-C92D341513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28149" y="5124334"/>
            <a:ext cx="808513" cy="808513"/>
          </a:xfrm>
          <a:prstGeom prst="rect">
            <a:avLst/>
          </a:prstGeom>
        </p:spPr>
      </p:pic>
      <p:sp>
        <p:nvSpPr>
          <p:cNvPr id="70" name="Arrow: Down 69">
            <a:extLst>
              <a:ext uri="{FF2B5EF4-FFF2-40B4-BE49-F238E27FC236}">
                <a16:creationId xmlns:a16="http://schemas.microsoft.com/office/drawing/2014/main" id="{8ED311F7-8885-47C8-95B0-756F6411F912}"/>
              </a:ext>
            </a:extLst>
          </p:cNvPr>
          <p:cNvSpPr/>
          <p:nvPr/>
        </p:nvSpPr>
        <p:spPr>
          <a:xfrm>
            <a:off x="9487240" y="1997484"/>
            <a:ext cx="901156" cy="360882"/>
          </a:xfrm>
          <a:prstGeom prst="downArrow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1" name="Arrow: Down 70">
            <a:extLst>
              <a:ext uri="{FF2B5EF4-FFF2-40B4-BE49-F238E27FC236}">
                <a16:creationId xmlns:a16="http://schemas.microsoft.com/office/drawing/2014/main" id="{DE1FF157-D50E-4552-B9E6-2C6282B6B6DC}"/>
              </a:ext>
            </a:extLst>
          </p:cNvPr>
          <p:cNvSpPr/>
          <p:nvPr/>
        </p:nvSpPr>
        <p:spPr>
          <a:xfrm>
            <a:off x="9487240" y="3330226"/>
            <a:ext cx="901156" cy="360882"/>
          </a:xfrm>
          <a:prstGeom prst="downArrow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2" name="Arrow: Down 71">
            <a:extLst>
              <a:ext uri="{FF2B5EF4-FFF2-40B4-BE49-F238E27FC236}">
                <a16:creationId xmlns:a16="http://schemas.microsoft.com/office/drawing/2014/main" id="{028DAADC-588C-42D6-A98E-4EAB37134E28}"/>
              </a:ext>
            </a:extLst>
          </p:cNvPr>
          <p:cNvSpPr/>
          <p:nvPr/>
        </p:nvSpPr>
        <p:spPr>
          <a:xfrm>
            <a:off x="9487240" y="4691661"/>
            <a:ext cx="901156" cy="360882"/>
          </a:xfrm>
          <a:prstGeom prst="downArrow">
            <a:avLst/>
          </a:prstGeom>
          <a:solidFill>
            <a:srgbClr val="86BC25"/>
          </a:solidFill>
          <a:ln>
            <a:solidFill>
              <a:srgbClr val="86BC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24372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Letter_Print Theme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_Letter_Print Theme" id="{5B1C474F-3B6E-4C4C-B8B8-04058258F10F}" vid="{EE8175AA-1F22-47D3-9D7F-F1884DC9EC3E}"/>
    </a:ext>
  </a:extLst>
</a:theme>
</file>

<file path=ppt/theme/theme2.xml><?xml version="1.0" encoding="utf-8"?>
<a:theme xmlns:a="http://schemas.openxmlformats.org/drawingml/2006/main" name="1_Deloitte_US_Letter_Print Theme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_Letter_Print Theme" id="{5B1C474F-3B6E-4C4C-B8B8-04058258F10F}" vid="{EE8175AA-1F22-47D3-9D7F-F1884DC9EC3E}"/>
    </a:ext>
  </a:extLst>
</a:theme>
</file>

<file path=ppt/theme/theme3.xml><?xml version="1.0" encoding="utf-8"?>
<a:theme xmlns:a="http://schemas.openxmlformats.org/drawingml/2006/main" name="2_Deloitte_US_Letter_Print Theme">
  <a:themeElements>
    <a:clrScheme name="Deloitte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6BC25"/>
      </a:accent1>
      <a:accent2>
        <a:srgbClr val="2C5234"/>
      </a:accent2>
      <a:accent3>
        <a:srgbClr val="00A3E0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954F72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_US_Letter_Print Theme" id="{5B1C474F-3B6E-4C4C-B8B8-04058258F10F}" vid="{EE8175AA-1F22-47D3-9D7F-F1884DC9EC3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58703EA9CE504EB174A98A23E02115" ma:contentTypeVersion="9" ma:contentTypeDescription="Create a new document." ma:contentTypeScope="" ma:versionID="d0d6d40304d2dec1b3aae37643753356">
  <xsd:schema xmlns:xsd="http://www.w3.org/2001/XMLSchema" xmlns:xs="http://www.w3.org/2001/XMLSchema" xmlns:p="http://schemas.microsoft.com/office/2006/metadata/properties" xmlns:ns2="c8777d35-8aea-4bd2-a8fc-fd5ef00d53e4" xmlns:ns3="af985c6a-3801-4d63-9a4b-fff2f4940778" targetNamespace="http://schemas.microsoft.com/office/2006/metadata/properties" ma:root="true" ma:fieldsID="1cf32c836e98da9b048712941651bd80" ns2:_="" ns3:_="">
    <xsd:import namespace="c8777d35-8aea-4bd2-a8fc-fd5ef00d53e4"/>
    <xsd:import namespace="af985c6a-3801-4d63-9a4b-fff2f49407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77d35-8aea-4bd2-a8fc-fd5ef00d53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85c6a-3801-4d63-9a4b-fff2f49407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f985c6a-3801-4d63-9a4b-fff2f4940778">
      <UserInfo>
        <DisplayName>Lucas Porsch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637C632-8727-4EF5-965A-E9D2D2751A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4DBECB-26F8-4592-B73E-E20FC60B2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77d35-8aea-4bd2-a8fc-fd5ef00d53e4"/>
    <ds:schemaRef ds:uri="af985c6a-3801-4d63-9a4b-fff2f49407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E1D1B-75F3-4D2C-A98F-E44914FE1FE8}">
  <ds:schemaRefs>
    <ds:schemaRef ds:uri="http://www.w3.org/XML/1998/namespace"/>
    <ds:schemaRef ds:uri="http://schemas.microsoft.com/office/infopath/2007/PartnerControls"/>
    <ds:schemaRef ds:uri="af985c6a-3801-4d63-9a4b-fff2f4940778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c8777d35-8aea-4bd2-a8fc-fd5ef00d53e4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Deloitte Brand Theme</Template>
  <TotalTime>0</TotalTime>
  <Words>944</Words>
  <Application>Microsoft Office PowerPoint</Application>
  <PresentationFormat>Widescreen</PresentationFormat>
  <Paragraphs>197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PF Square Sans Pro Light</vt:lpstr>
      <vt:lpstr>Segoe UI</vt:lpstr>
      <vt:lpstr>Verdana</vt:lpstr>
      <vt:lpstr>Wingdings 2</vt:lpstr>
      <vt:lpstr>Deloitte_US_Letter_Print Theme</vt:lpstr>
      <vt:lpstr>1_Deloitte_US_Letter_Print Theme</vt:lpstr>
      <vt:lpstr>2_Deloitte_US_Letter_Print Theme</vt:lpstr>
      <vt:lpstr>think-cell Slide</vt:lpstr>
      <vt:lpstr>PowerPoint Presentation</vt:lpstr>
      <vt:lpstr>Key messages </vt:lpstr>
      <vt:lpstr>The European Observatory for Clusters and Industrial Change (EOCIC)</vt:lpstr>
      <vt:lpstr>Services provided to the 10 pilot regions</vt:lpstr>
      <vt:lpstr>Megatrends – challenges and needs</vt:lpstr>
      <vt:lpstr>Challenges for cluster organisations in Lithuania</vt:lpstr>
      <vt:lpstr>Strategic background to address these challenges</vt:lpstr>
      <vt:lpstr>The 4 steps in the Innovation Partnership Competition</vt:lpstr>
      <vt:lpstr>Requirements for the applicant networks</vt:lpstr>
      <vt:lpstr>Selection of Innovation Partnerships</vt:lpstr>
      <vt:lpstr>Questions?</vt:lpstr>
      <vt:lpstr>Contacts and useful links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Ramón, Maruca (BE - Brussels)</dc:creator>
  <cp:lastModifiedBy>Lucas Porsch</cp:lastModifiedBy>
  <cp:revision>1</cp:revision>
  <dcterms:created xsi:type="dcterms:W3CDTF">2017-09-13T12:47:43Z</dcterms:created>
  <dcterms:modified xsi:type="dcterms:W3CDTF">2019-12-06T15:16:53Z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0x0101008658703EA9CE504EB174A98A23E02115</vt:lpwstr>
  </property>
</Properties>
</file>