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684" r:id="rId2"/>
    <p:sldId id="892" r:id="rId3"/>
    <p:sldId id="893" r:id="rId4"/>
    <p:sldId id="909" r:id="rId5"/>
    <p:sldId id="895" r:id="rId6"/>
    <p:sldId id="896" r:id="rId7"/>
    <p:sldId id="897" r:id="rId8"/>
    <p:sldId id="911" r:id="rId9"/>
    <p:sldId id="867" r:id="rId10"/>
    <p:sldId id="910" r:id="rId11"/>
    <p:sldId id="891" r:id="rId12"/>
    <p:sldId id="906" r:id="rId13"/>
    <p:sldId id="885" r:id="rId14"/>
    <p:sldId id="886" r:id="rId15"/>
    <p:sldId id="873" r:id="rId16"/>
    <p:sldId id="882" r:id="rId17"/>
    <p:sldId id="887" r:id="rId18"/>
    <p:sldId id="869" r:id="rId19"/>
    <p:sldId id="877" r:id="rId20"/>
    <p:sldId id="908" r:id="rId21"/>
    <p:sldId id="898" r:id="rId22"/>
    <p:sldId id="899" r:id="rId23"/>
    <p:sldId id="900" r:id="rId24"/>
    <p:sldId id="901" r:id="rId25"/>
    <p:sldId id="890" r:id="rId26"/>
    <p:sldId id="902" r:id="rId27"/>
    <p:sldId id="881" r:id="rId28"/>
    <p:sldId id="884" r:id="rId29"/>
    <p:sldId id="871" r:id="rId30"/>
    <p:sldId id="903" r:id="rId31"/>
    <p:sldId id="894" r:id="rId32"/>
    <p:sldId id="905" r:id="rId33"/>
    <p:sldId id="907" r:id="rId34"/>
    <p:sldId id="777" r:id="rId35"/>
  </p:sldIdLst>
  <p:sldSz cx="9144000" cy="6858000" type="screen4x3"/>
  <p:notesSz cx="6724650" cy="97742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8">
          <p15:clr>
            <a:srgbClr val="A4A3A4"/>
          </p15:clr>
        </p15:guide>
        <p15:guide id="2" pos="211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FF66FF"/>
    <a:srgbClr val="3166CF"/>
    <a:srgbClr val="800080"/>
    <a:srgbClr val="FF5050"/>
    <a:srgbClr val="FF33CC"/>
    <a:srgbClr val="996633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70" autoAdjust="0"/>
  </p:normalViewPr>
  <p:slideViewPr>
    <p:cSldViewPr>
      <p:cViewPr varScale="1">
        <p:scale>
          <a:sx n="111" d="100"/>
          <a:sy n="111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72"/>
      </p:cViewPr>
      <p:guideLst>
        <p:guide orient="horz" pos="3078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bczab\AppData\Local\Microsoft\Windows\INetCache\Content.Outlook\IEJ3YDUT\INNOSUP1%20Data%20Processing%20SM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sobczab\AppData\Local\Microsoft\Windows\INetCache\Content.Outlook\IEJ3YDUT\INNOSUP1%20Data%20projects%20by%20sector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375932596448183"/>
          <c:y val="1.3005803250997965E-2"/>
          <c:w val="0.74957381889763774"/>
          <c:h val="0.934623853916018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'Fig 4 Partners and SMEs'!$H$7</c:f>
              <c:strCache>
                <c:ptCount val="1"/>
                <c:pt idx="0">
                  <c:v>Partners</c:v>
                </c:pt>
              </c:strCache>
            </c:strRef>
          </c:tx>
          <c:spPr>
            <a:solidFill>
              <a:srgbClr val="CF3558"/>
            </a:solidFill>
            <a:ln>
              <a:solidFill>
                <a:srgbClr val="CF3558"/>
              </a:solidFill>
            </a:ln>
            <a:effectLst/>
          </c:spPr>
          <c:invertIfNegative val="0"/>
          <c:dLbls>
            <c:dLbl>
              <c:idx val="8"/>
              <c:layout>
                <c:manualLayout>
                  <c:x val="-3.819400322405998E-17"/>
                  <c:y val="3.43642549694230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30D-44FB-8AD6-924C7AE2CD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4.58190066258973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30D-44FB-8AD6-924C7AE2CD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3.819400322405998E-17"/>
                  <c:y val="3.43642549694230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30D-44FB-8AD6-924C7AE2CD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0"/>
                  <c:y val="3.4364254969422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30D-44FB-8AD6-924C7AE2CD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3.819400322405998E-17"/>
                  <c:y val="1.14547516564735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30D-44FB-8AD6-924C7AE2CD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3.819400322405998E-17"/>
                  <c:y val="3.4364254969422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30D-44FB-8AD6-924C7AE2CD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2.0833333333333715E-3"/>
                  <c:y val="3.43642549694226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30D-44FB-8AD6-924C7AE2CD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0"/>
                  <c:y val="3.43642549694230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30D-44FB-8AD6-924C7AE2CD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-3.819400322405998E-17"/>
                  <c:y val="3.43642549694226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30D-44FB-8AD6-924C7AE2CD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layout>
                <c:manualLayout>
                  <c:x val="0"/>
                  <c:y val="4.58190066258973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30D-44FB-8AD6-924C7AE2CD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layout>
                <c:manualLayout>
                  <c:x val="-3.819400322405998E-17"/>
                  <c:y val="3.43642549694230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B30D-44FB-8AD6-924C7AE2CD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layout>
                <c:manualLayout>
                  <c:x val="0"/>
                  <c:y val="3.43642549694226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30D-44FB-8AD6-924C7AE2CD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8"/>
              <c:layout>
                <c:manualLayout>
                  <c:x val="0"/>
                  <c:y val="3.43642549694230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B30D-44FB-8AD6-924C7AE2CD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9"/>
              <c:layout>
                <c:manualLayout>
                  <c:x val="0"/>
                  <c:y val="3.43642549694228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30D-44FB-8AD6-924C7AE2CD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0"/>
              <c:layout>
                <c:manualLayout>
                  <c:x val="2.0833333333332951E-3"/>
                  <c:y val="3.436425496942281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000" tIns="0" rIns="38100" bIns="0" anchor="b" anchorCtr="0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t-L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B30D-44FB-8AD6-924C7AE2CD9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1"/>
              <c:layout>
                <c:manualLayout>
                  <c:x val="-6.2500000000000003E-3"/>
                  <c:y val="2.29095033129486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B30D-44FB-8AD6-924C7AE2CD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2"/>
              <c:layout>
                <c:manualLayout>
                  <c:x val="2.0833333333333333E-3"/>
                  <c:y val="3.43642549694228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B30D-44FB-8AD6-924C7AE2CD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3"/>
              <c:layout>
                <c:manualLayout>
                  <c:x val="-1.60449257922188E-3"/>
                  <c:y val="3.43642549694229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B30D-44FB-8AD6-924C7AE2CD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4"/>
              <c:layout>
                <c:manualLayout>
                  <c:x val="-1.60449257922188E-3"/>
                  <c:y val="4.58190066258973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B30D-44FB-8AD6-924C7AE2CD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5"/>
              <c:layout>
                <c:manualLayout>
                  <c:x val="-5.8830714954027399E-17"/>
                  <c:y val="4.58190066258973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B30D-44FB-8AD6-924C7AE2CD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0" rIns="38100" bIns="0" anchor="b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4 Partners and SMEs'!$G$8:$G$43</c:f>
              <c:strCache>
                <c:ptCount val="36"/>
                <c:pt idx="0">
                  <c:v>Tunisia</c:v>
                </c:pt>
                <c:pt idx="1">
                  <c:v>Lithuania</c:v>
                </c:pt>
                <c:pt idx="2">
                  <c:v>Malta</c:v>
                </c:pt>
                <c:pt idx="3">
                  <c:v>Croatia</c:v>
                </c:pt>
                <c:pt idx="4">
                  <c:v>Luxembourg</c:v>
                </c:pt>
                <c:pt idx="5">
                  <c:v>North Macedonia</c:v>
                </c:pt>
                <c:pt idx="6">
                  <c:v>Slovakia</c:v>
                </c:pt>
                <c:pt idx="7">
                  <c:v>Cyprus</c:v>
                </c:pt>
                <c:pt idx="8">
                  <c:v>Israel</c:v>
                </c:pt>
                <c:pt idx="9">
                  <c:v>Ukraine</c:v>
                </c:pt>
                <c:pt idx="10">
                  <c:v>Turkey</c:v>
                </c:pt>
                <c:pt idx="11">
                  <c:v>Slovenia</c:v>
                </c:pt>
                <c:pt idx="12">
                  <c:v>Czechia</c:v>
                </c:pt>
                <c:pt idx="13">
                  <c:v>Bulgaria</c:v>
                </c:pt>
                <c:pt idx="14">
                  <c:v>Bosnia and Herzegovina</c:v>
                </c:pt>
                <c:pt idx="15">
                  <c:v>Finland</c:v>
                </c:pt>
                <c:pt idx="16">
                  <c:v>Estonia</c:v>
                </c:pt>
                <c:pt idx="17">
                  <c:v>Hungary</c:v>
                </c:pt>
                <c:pt idx="18">
                  <c:v>Denmark</c:v>
                </c:pt>
                <c:pt idx="19">
                  <c:v>Serbia</c:v>
                </c:pt>
                <c:pt idx="20">
                  <c:v>Ireland</c:v>
                </c:pt>
                <c:pt idx="21">
                  <c:v>Switzerland</c:v>
                </c:pt>
                <c:pt idx="22">
                  <c:v>Portugal</c:v>
                </c:pt>
                <c:pt idx="23">
                  <c:v>Romania</c:v>
                </c:pt>
                <c:pt idx="24">
                  <c:v>Norway</c:v>
                </c:pt>
                <c:pt idx="25">
                  <c:v>Sweden</c:v>
                </c:pt>
                <c:pt idx="26">
                  <c:v>Belgium</c:v>
                </c:pt>
                <c:pt idx="27">
                  <c:v>Greece</c:v>
                </c:pt>
                <c:pt idx="28">
                  <c:v>Netherlands</c:v>
                </c:pt>
                <c:pt idx="29">
                  <c:v>Italy</c:v>
                </c:pt>
                <c:pt idx="30">
                  <c:v>Austria</c:v>
                </c:pt>
                <c:pt idx="31">
                  <c:v>Poland</c:v>
                </c:pt>
                <c:pt idx="32">
                  <c:v>United Kingdom</c:v>
                </c:pt>
                <c:pt idx="33">
                  <c:v>Germany</c:v>
                </c:pt>
                <c:pt idx="34">
                  <c:v>Spain</c:v>
                </c:pt>
                <c:pt idx="35">
                  <c:v>France</c:v>
                </c:pt>
              </c:strCache>
            </c:strRef>
          </c:cat>
          <c:val>
            <c:numRef>
              <c:f>'Fig 4 Partners and SMEs'!$H$8:$H$43</c:f>
              <c:numCache>
                <c:formatCode>General</c:formatCode>
                <c:ptCount val="36"/>
                <c:pt idx="8">
                  <c:v>1</c:v>
                </c:pt>
                <c:pt idx="12">
                  <c:v>2</c:v>
                </c:pt>
                <c:pt idx="17">
                  <c:v>1</c:v>
                </c:pt>
                <c:pt idx="18">
                  <c:v>9</c:v>
                </c:pt>
                <c:pt idx="19">
                  <c:v>3</c:v>
                </c:pt>
                <c:pt idx="20">
                  <c:v>3</c:v>
                </c:pt>
                <c:pt idx="22">
                  <c:v>5</c:v>
                </c:pt>
                <c:pt idx="23">
                  <c:v>1</c:v>
                </c:pt>
                <c:pt idx="24">
                  <c:v>3</c:v>
                </c:pt>
                <c:pt idx="25">
                  <c:v>4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7</c:v>
                </c:pt>
                <c:pt idx="30">
                  <c:v>2</c:v>
                </c:pt>
                <c:pt idx="31">
                  <c:v>9</c:v>
                </c:pt>
                <c:pt idx="32">
                  <c:v>7</c:v>
                </c:pt>
                <c:pt idx="33">
                  <c:v>14</c:v>
                </c:pt>
                <c:pt idx="34">
                  <c:v>30</c:v>
                </c:pt>
                <c:pt idx="35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B30D-44FB-8AD6-924C7AE2CD93}"/>
            </c:ext>
          </c:extLst>
        </c:ser>
        <c:ser>
          <c:idx val="1"/>
          <c:order val="1"/>
          <c:tx>
            <c:strRef>
              <c:f>'Fig 4 Partners and SMEs'!$I$7</c:f>
              <c:strCache>
                <c:ptCount val="1"/>
                <c:pt idx="0">
                  <c:v>SMEs</c:v>
                </c:pt>
              </c:strCache>
            </c:strRef>
          </c:tx>
          <c:spPr>
            <a:solidFill>
              <a:srgbClr val="3F85C1"/>
            </a:solidFill>
            <a:ln>
              <a:solidFill>
                <a:srgbClr val="3F85C1"/>
              </a:solidFill>
            </a:ln>
            <a:effectLst/>
          </c:spPr>
          <c:invertIfNegative val="0"/>
          <c:dLbls>
            <c:dLbl>
              <c:idx val="35"/>
              <c:layout>
                <c:manualLayout>
                  <c:x val="-6.250000000000000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B30D-44FB-8AD6-924C7AE2CD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6000" tIns="0" rIns="0" bIns="0" anchor="ctr" anchorCtr="0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4 Partners and SMEs'!$G$8:$G$43</c:f>
              <c:strCache>
                <c:ptCount val="36"/>
                <c:pt idx="0">
                  <c:v>Tunisia</c:v>
                </c:pt>
                <c:pt idx="1">
                  <c:v>Lithuania</c:v>
                </c:pt>
                <c:pt idx="2">
                  <c:v>Malta</c:v>
                </c:pt>
                <c:pt idx="3">
                  <c:v>Croatia</c:v>
                </c:pt>
                <c:pt idx="4">
                  <c:v>Luxembourg</c:v>
                </c:pt>
                <c:pt idx="5">
                  <c:v>North Macedonia</c:v>
                </c:pt>
                <c:pt idx="6">
                  <c:v>Slovakia</c:v>
                </c:pt>
                <c:pt idx="7">
                  <c:v>Cyprus</c:v>
                </c:pt>
                <c:pt idx="8">
                  <c:v>Israel</c:v>
                </c:pt>
                <c:pt idx="9">
                  <c:v>Ukraine</c:v>
                </c:pt>
                <c:pt idx="10">
                  <c:v>Turkey</c:v>
                </c:pt>
                <c:pt idx="11">
                  <c:v>Slovenia</c:v>
                </c:pt>
                <c:pt idx="12">
                  <c:v>Czechia</c:v>
                </c:pt>
                <c:pt idx="13">
                  <c:v>Bulgaria</c:v>
                </c:pt>
                <c:pt idx="14">
                  <c:v>Bosnia and Herzegovina</c:v>
                </c:pt>
                <c:pt idx="15">
                  <c:v>Finland</c:v>
                </c:pt>
                <c:pt idx="16">
                  <c:v>Estonia</c:v>
                </c:pt>
                <c:pt idx="17">
                  <c:v>Hungary</c:v>
                </c:pt>
                <c:pt idx="18">
                  <c:v>Denmark</c:v>
                </c:pt>
                <c:pt idx="19">
                  <c:v>Serbia</c:v>
                </c:pt>
                <c:pt idx="20">
                  <c:v>Ireland</c:v>
                </c:pt>
                <c:pt idx="21">
                  <c:v>Switzerland</c:v>
                </c:pt>
                <c:pt idx="22">
                  <c:v>Portugal</c:v>
                </c:pt>
                <c:pt idx="23">
                  <c:v>Romania</c:v>
                </c:pt>
                <c:pt idx="24">
                  <c:v>Norway</c:v>
                </c:pt>
                <c:pt idx="25">
                  <c:v>Sweden</c:v>
                </c:pt>
                <c:pt idx="26">
                  <c:v>Belgium</c:v>
                </c:pt>
                <c:pt idx="27">
                  <c:v>Greece</c:v>
                </c:pt>
                <c:pt idx="28">
                  <c:v>Netherlands</c:v>
                </c:pt>
                <c:pt idx="29">
                  <c:v>Italy</c:v>
                </c:pt>
                <c:pt idx="30">
                  <c:v>Austria</c:v>
                </c:pt>
                <c:pt idx="31">
                  <c:v>Poland</c:v>
                </c:pt>
                <c:pt idx="32">
                  <c:v>United Kingdom</c:v>
                </c:pt>
                <c:pt idx="33">
                  <c:v>Germany</c:v>
                </c:pt>
                <c:pt idx="34">
                  <c:v>Spain</c:v>
                </c:pt>
                <c:pt idx="35">
                  <c:v>France</c:v>
                </c:pt>
              </c:strCache>
            </c:strRef>
          </c:cat>
          <c:val>
            <c:numRef>
              <c:f>'Fig 4 Partners and SMEs'!$I$8:$I$43</c:f>
              <c:numCache>
                <c:formatCode>General</c:formatCode>
                <c:ptCount val="3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5</c:v>
                </c:pt>
                <c:pt idx="10">
                  <c:v>5</c:v>
                </c:pt>
                <c:pt idx="11">
                  <c:v>6</c:v>
                </c:pt>
                <c:pt idx="12">
                  <c:v>6</c:v>
                </c:pt>
                <c:pt idx="13">
                  <c:v>9</c:v>
                </c:pt>
                <c:pt idx="14">
                  <c:v>12</c:v>
                </c:pt>
                <c:pt idx="15">
                  <c:v>13</c:v>
                </c:pt>
                <c:pt idx="16">
                  <c:v>17</c:v>
                </c:pt>
                <c:pt idx="17">
                  <c:v>18</c:v>
                </c:pt>
                <c:pt idx="18">
                  <c:v>18</c:v>
                </c:pt>
                <c:pt idx="19">
                  <c:v>21</c:v>
                </c:pt>
                <c:pt idx="20">
                  <c:v>21</c:v>
                </c:pt>
                <c:pt idx="21">
                  <c:v>22</c:v>
                </c:pt>
                <c:pt idx="22">
                  <c:v>25</c:v>
                </c:pt>
                <c:pt idx="23">
                  <c:v>32</c:v>
                </c:pt>
                <c:pt idx="24">
                  <c:v>41</c:v>
                </c:pt>
                <c:pt idx="25">
                  <c:v>61</c:v>
                </c:pt>
                <c:pt idx="26">
                  <c:v>68</c:v>
                </c:pt>
                <c:pt idx="27">
                  <c:v>80</c:v>
                </c:pt>
                <c:pt idx="28">
                  <c:v>81</c:v>
                </c:pt>
                <c:pt idx="29">
                  <c:v>82</c:v>
                </c:pt>
                <c:pt idx="30">
                  <c:v>89</c:v>
                </c:pt>
                <c:pt idx="31">
                  <c:v>90</c:v>
                </c:pt>
                <c:pt idx="32">
                  <c:v>97</c:v>
                </c:pt>
                <c:pt idx="33">
                  <c:v>191</c:v>
                </c:pt>
                <c:pt idx="34">
                  <c:v>247</c:v>
                </c:pt>
                <c:pt idx="35">
                  <c:v>284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B30D-44FB-8AD6-924C7AE2CD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12085440"/>
        <c:axId val="1812091424"/>
      </c:barChart>
      <c:catAx>
        <c:axId val="1812085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812091424"/>
        <c:crosses val="autoZero"/>
        <c:auto val="1"/>
        <c:lblAlgn val="ctr"/>
        <c:lblOffset val="100"/>
        <c:noMultiLvlLbl val="0"/>
      </c:catAx>
      <c:valAx>
        <c:axId val="1812091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81208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743322379384746"/>
          <c:y val="0.91252013665148313"/>
          <c:w val="0.26513355241230507"/>
          <c:h val="3.57193101732657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BE" sz="1600" dirty="0" err="1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Sectors</a:t>
            </a:r>
            <a:r>
              <a:rPr lang="fr-BE" sz="1600" dirty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INNOSUP-1 </a:t>
            </a:r>
            <a:r>
              <a:rPr lang="fr-BE" sz="1600" dirty="0" err="1" smtClean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</a:t>
            </a:r>
            <a:endParaRPr lang="fr-BE" sz="1600" dirty="0" smtClean="0">
              <a:solidFill>
                <a:srgbClr val="0F54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 sz="1600" b="0" i="0" u="none" strike="noStrike" kern="1200" spc="0" baseline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BE" sz="1600" dirty="0" smtClean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1400" dirty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 </a:t>
            </a:r>
            <a:r>
              <a:rPr lang="fr-BE" sz="1400" dirty="0" err="1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</a:t>
            </a:r>
            <a:r>
              <a:rPr lang="fr-BE" sz="1400" baseline="0" dirty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1400" dirty="0" smtClean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completed</a:t>
            </a:r>
            <a:r>
              <a:rPr lang="fr-BE" sz="1400" baseline="0" dirty="0" smtClean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+13 </a:t>
            </a:r>
            <a:r>
              <a:rPr lang="fr-BE" sz="1400" baseline="0" dirty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fr-BE" sz="1400" baseline="0" dirty="0" err="1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</a:t>
            </a:r>
            <a:r>
              <a:rPr lang="fr-BE" sz="1400" baseline="0" dirty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fr-BE" sz="1400" baseline="0" dirty="0" err="1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recently</a:t>
            </a:r>
            <a:r>
              <a:rPr lang="fr-BE" sz="1400" baseline="0" dirty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1400" baseline="0" dirty="0" err="1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started</a:t>
            </a:r>
            <a:r>
              <a:rPr lang="fr-BE" sz="1400" baseline="0" dirty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May 2019)</a:t>
            </a:r>
            <a:endParaRPr lang="fr-BE" sz="1400" dirty="0">
              <a:solidFill>
                <a:srgbClr val="0F54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1745342261703589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6FB4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7F-4974-80EB-BA89F555989E}"/>
              </c:ext>
            </c:extLst>
          </c:dPt>
          <c:dPt>
            <c:idx val="1"/>
            <c:bubble3D val="0"/>
            <c:spPr>
              <a:solidFill>
                <a:srgbClr val="2AAD89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7F-4974-80EB-BA89F555989E}"/>
              </c:ext>
            </c:extLst>
          </c:dPt>
          <c:dPt>
            <c:idx val="2"/>
            <c:bubble3D val="0"/>
            <c:spPr>
              <a:solidFill>
                <a:srgbClr val="EE8032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17F-4974-80EB-BA89F555989E}"/>
              </c:ext>
            </c:extLst>
          </c:dPt>
          <c:dPt>
            <c:idx val="3"/>
            <c:bubble3D val="0"/>
            <c:spPr>
              <a:solidFill>
                <a:srgbClr val="CF3558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17F-4974-80EB-BA89F555989E}"/>
              </c:ext>
            </c:extLst>
          </c:dPt>
          <c:dPt>
            <c:idx val="4"/>
            <c:bubble3D val="0"/>
            <c:spPr>
              <a:solidFill>
                <a:srgbClr val="C04790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17F-4974-80EB-BA89F555989E}"/>
              </c:ext>
            </c:extLst>
          </c:dPt>
          <c:dPt>
            <c:idx val="5"/>
            <c:bubble3D val="0"/>
            <c:spPr>
              <a:solidFill>
                <a:srgbClr val="62C4DD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17F-4974-80EB-BA89F555989E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17F-4974-80EB-BA89F555989E}"/>
              </c:ext>
            </c:extLst>
          </c:dPt>
          <c:dPt>
            <c:idx val="7"/>
            <c:bubble3D val="0"/>
            <c:spPr>
              <a:solidFill>
                <a:srgbClr val="D78C05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17F-4974-80EB-BA89F555989E}"/>
              </c:ext>
            </c:extLst>
          </c:dPt>
          <c:dPt>
            <c:idx val="8"/>
            <c:bubble3D val="0"/>
            <c:spPr>
              <a:solidFill>
                <a:srgbClr val="6DBFA9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17F-4974-80EB-BA89F555989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17F-4974-80EB-BA89F555989E}"/>
              </c:ext>
            </c:extLst>
          </c:dPt>
          <c:dPt>
            <c:idx val="10"/>
            <c:bubble3D val="0"/>
            <c:spPr>
              <a:solidFill>
                <a:srgbClr val="771D7B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B17F-4974-80EB-BA89F555989E}"/>
              </c:ext>
            </c:extLst>
          </c:dPt>
          <c:dPt>
            <c:idx val="11"/>
            <c:bubble3D val="0"/>
            <c:spPr>
              <a:solidFill>
                <a:srgbClr val="683E33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B17F-4974-80EB-BA89F555989E}"/>
              </c:ext>
            </c:extLst>
          </c:dPt>
          <c:dPt>
            <c:idx val="12"/>
            <c:bubble3D val="0"/>
            <c:spPr>
              <a:solidFill>
                <a:srgbClr val="009EBC"/>
              </a:solidFill>
              <a:ln w="19050"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B17F-4974-80EB-BA89F555989E}"/>
              </c:ext>
            </c:extLst>
          </c:dPt>
          <c:dLbls>
            <c:dLbl>
              <c:idx val="7"/>
              <c:layout>
                <c:manualLayout>
                  <c:x val="-1.2446539302499201E-2"/>
                  <c:y val="4.402100397765339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B17F-4974-80EB-BA89F55598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55583073601869E-3"/>
                  <c:y val="1.106441860733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B17F-4974-80EB-BA89F55598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11162971606379E-2"/>
                  <c:y val="1.416287529628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B17F-4974-80EB-BA89F55598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8895371450797397E-2"/>
                  <c:y val="-4.046535798937510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B17F-4974-80EB-BA89F55598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5558148580318901E-3"/>
                  <c:y val="-1.820941109521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B17F-4974-80EB-BA89F55598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.116763300769996"/>
                  <c:y val="-1.5593553144889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B17F-4974-80EB-BA89F55598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'[INNOSUP1 Data projects by sector.xlsx]Sheet1'!$B$3:$N$3</c:f>
              <c:strCache>
                <c:ptCount val="13"/>
                <c:pt idx="0">
                  <c:v>ICT</c:v>
                </c:pt>
                <c:pt idx="1">
                  <c:v>Agro-food</c:v>
                </c:pt>
                <c:pt idx="2">
                  <c:v>Health</c:v>
                </c:pt>
                <c:pt idx="3">
                  <c:v>Advanced manufacturing / process technology</c:v>
                </c:pt>
                <c:pt idx="4">
                  <c:v>Biotechnology</c:v>
                </c:pt>
                <c:pt idx="5">
                  <c:v>Energy</c:v>
                </c:pt>
                <c:pt idx="6">
                  <c:v>Aerospace</c:v>
                </c:pt>
                <c:pt idx="7">
                  <c:v>Blue growth / Water</c:v>
                </c:pt>
                <c:pt idx="8">
                  <c:v>Circular economy / Environment</c:v>
                </c:pt>
                <c:pt idx="9">
                  <c:v>Creative industries / Textiles</c:v>
                </c:pt>
                <c:pt idx="10">
                  <c:v>Mobility / Automotive</c:v>
                </c:pt>
                <c:pt idx="11">
                  <c:v>Finance</c:v>
                </c:pt>
                <c:pt idx="12">
                  <c:v>Earth observation / Satellite</c:v>
                </c:pt>
              </c:strCache>
            </c:strRef>
          </c:cat>
          <c:val>
            <c:numRef>
              <c:f>'[INNOSUP1 Data projects by sector.xlsx]Sheet1'!$B$22:$N$22</c:f>
              <c:numCache>
                <c:formatCode>General</c:formatCode>
                <c:ptCount val="13"/>
                <c:pt idx="0">
                  <c:v>17</c:v>
                </c:pt>
                <c:pt idx="1">
                  <c:v>10</c:v>
                </c:pt>
                <c:pt idx="2">
                  <c:v>7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B17F-4974-80EB-BA89F55598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FC6B38-1117-4A7B-9365-87290AA691F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A86C34-27BB-4885-B484-8C22C36656D5}">
      <dgm:prSet phldrT="[Text]" custT="1"/>
      <dgm:spPr>
        <a:solidFill>
          <a:srgbClr val="3E6FD2">
            <a:alpha val="50000"/>
          </a:srgbClr>
        </a:solidFill>
      </dgm:spPr>
      <dgm:t>
        <a:bodyPr/>
        <a:lstStyle/>
        <a:p>
          <a:r>
            <a:rPr lang="en-GB" sz="1800" b="1" dirty="0">
              <a:latin typeface="+mn-lt"/>
              <a:cs typeface="Calibri" panose="020F0502020204030204" pitchFamily="34" charset="0"/>
            </a:rPr>
            <a:t>Clusters as accelerators </a:t>
          </a:r>
          <a:r>
            <a:rPr lang="en-GB" sz="1800" b="1" dirty="0" smtClean="0">
              <a:latin typeface="+mn-lt"/>
              <a:cs typeface="Calibri" panose="020F0502020204030204" pitchFamily="34" charset="0"/>
            </a:rPr>
            <a:t>for </a:t>
          </a:r>
          <a:r>
            <a:rPr lang="en-GB" sz="1800" b="1" dirty="0">
              <a:latin typeface="+mn-lt"/>
              <a:cs typeface="Calibri" panose="020F0502020204030204" pitchFamily="34" charset="0"/>
            </a:rPr>
            <a:t>innovation &amp; industrial change</a:t>
          </a:r>
        </a:p>
        <a:p>
          <a:endParaRPr lang="en-GB" sz="1800" b="1" dirty="0"/>
        </a:p>
      </dgm:t>
    </dgm:pt>
    <dgm:pt modelId="{35CDDDEE-9417-4F4D-A94C-3FA081D49F2F}" type="parTrans" cxnId="{CEF968E3-25DF-40EF-9066-268C97E522C8}">
      <dgm:prSet/>
      <dgm:spPr/>
      <dgm:t>
        <a:bodyPr/>
        <a:lstStyle/>
        <a:p>
          <a:endParaRPr lang="en-GB" sz="1800"/>
        </a:p>
      </dgm:t>
    </dgm:pt>
    <dgm:pt modelId="{1E345EE0-FBFE-48E4-B43F-E9C9E7B5514E}" type="sibTrans" cxnId="{CEF968E3-25DF-40EF-9066-268C97E522C8}">
      <dgm:prSet/>
      <dgm:spPr/>
      <dgm:t>
        <a:bodyPr/>
        <a:lstStyle/>
        <a:p>
          <a:endParaRPr lang="en-GB" sz="1800"/>
        </a:p>
      </dgm:t>
    </dgm:pt>
    <dgm:pt modelId="{C75B2B34-0A56-4981-AF08-A1447B2CE448}">
      <dgm:prSet phldrT="[Text]" custT="1"/>
      <dgm:spPr>
        <a:solidFill>
          <a:srgbClr val="3E6FD2">
            <a:alpha val="50000"/>
          </a:srgbClr>
        </a:solidFill>
      </dgm:spPr>
      <dgm:t>
        <a:bodyPr/>
        <a:lstStyle/>
        <a:p>
          <a:pPr algn="l"/>
          <a:r>
            <a:rPr lang="en-GB" sz="1800" b="1" dirty="0" smtClean="0"/>
            <a:t>Capacity-building</a:t>
          </a:r>
          <a:endParaRPr lang="en-GB" sz="1800" b="1" dirty="0"/>
        </a:p>
      </dgm:t>
    </dgm:pt>
    <dgm:pt modelId="{A95B3C2E-4229-4B2D-B927-1EA2D521247C}" type="parTrans" cxnId="{35CE7387-EBDA-4E0E-8AE4-58F0EA228891}">
      <dgm:prSet/>
      <dgm:spPr/>
      <dgm:t>
        <a:bodyPr/>
        <a:lstStyle/>
        <a:p>
          <a:endParaRPr lang="en-GB" sz="1800"/>
        </a:p>
      </dgm:t>
    </dgm:pt>
    <dgm:pt modelId="{E4E21F83-1479-45A4-824C-AF6AD45D9E7D}" type="sibTrans" cxnId="{35CE7387-EBDA-4E0E-8AE4-58F0EA228891}">
      <dgm:prSet/>
      <dgm:spPr/>
      <dgm:t>
        <a:bodyPr/>
        <a:lstStyle/>
        <a:p>
          <a:endParaRPr lang="en-GB" sz="1800"/>
        </a:p>
      </dgm:t>
    </dgm:pt>
    <dgm:pt modelId="{8C829910-7591-4D50-B33F-02D7C7DBADAF}">
      <dgm:prSet phldrT="[Text]" custT="1"/>
      <dgm:spPr>
        <a:solidFill>
          <a:srgbClr val="3E6FD2">
            <a:alpha val="50000"/>
          </a:srgbClr>
        </a:solidFill>
      </dgm:spPr>
      <dgm:t>
        <a:bodyPr/>
        <a:lstStyle/>
        <a:p>
          <a:r>
            <a:rPr lang="en-GB" sz="1800" b="1" dirty="0"/>
            <a:t>Inter-regional &amp; </a:t>
          </a:r>
          <a:r>
            <a:rPr lang="en-GB" sz="1800" b="1" dirty="0" smtClean="0"/>
            <a:t>international </a:t>
          </a:r>
          <a:r>
            <a:rPr lang="en-GB" sz="1800" b="1" dirty="0"/>
            <a:t>cluster cooperation </a:t>
          </a:r>
        </a:p>
      </dgm:t>
    </dgm:pt>
    <dgm:pt modelId="{11AB1831-24F5-4C94-81C8-924F4F9DB88F}" type="sibTrans" cxnId="{AD337169-566A-4C8D-A0EE-7D0DAA8E3E0E}">
      <dgm:prSet/>
      <dgm:spPr/>
      <dgm:t>
        <a:bodyPr/>
        <a:lstStyle/>
        <a:p>
          <a:endParaRPr lang="en-GB" sz="1800"/>
        </a:p>
      </dgm:t>
    </dgm:pt>
    <dgm:pt modelId="{177995BA-36AE-42A8-8931-26263E60E58B}" type="parTrans" cxnId="{AD337169-566A-4C8D-A0EE-7D0DAA8E3E0E}">
      <dgm:prSet/>
      <dgm:spPr/>
      <dgm:t>
        <a:bodyPr/>
        <a:lstStyle/>
        <a:p>
          <a:endParaRPr lang="en-GB" sz="1800"/>
        </a:p>
      </dgm:t>
    </dgm:pt>
    <dgm:pt modelId="{78284E16-3A8C-4279-99D8-3911EB34897D}" type="pres">
      <dgm:prSet presAssocID="{91FC6B38-1117-4A7B-9365-87290AA691F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A691C7-0477-461B-9C0D-9F2DA162C3B0}" type="pres">
      <dgm:prSet presAssocID="{DEA86C34-27BB-4885-B484-8C22C36656D5}" presName="circ1" presStyleLbl="vennNode1" presStyleIdx="0" presStyleCnt="3" custScaleX="102110" custScaleY="106797" custLinFactNeighborX="-1550" custLinFactNeighborY="-10842"/>
      <dgm:spPr/>
      <dgm:t>
        <a:bodyPr/>
        <a:lstStyle/>
        <a:p>
          <a:endParaRPr lang="en-GB"/>
        </a:p>
      </dgm:t>
    </dgm:pt>
    <dgm:pt modelId="{8EECC950-78BC-4F21-948E-280E81856794}" type="pres">
      <dgm:prSet presAssocID="{DEA86C34-27BB-4885-B484-8C22C36656D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54E51B-B478-4EAA-A1D5-C62FF9982538}" type="pres">
      <dgm:prSet presAssocID="{C75B2B34-0A56-4981-AF08-A1447B2CE448}" presName="circ2" presStyleLbl="vennNode1" presStyleIdx="1" presStyleCnt="3" custScaleX="104223" custLinFactNeighborX="11496" custLinFactNeighborY="-14513"/>
      <dgm:spPr/>
      <dgm:t>
        <a:bodyPr/>
        <a:lstStyle/>
        <a:p>
          <a:endParaRPr lang="en-GB"/>
        </a:p>
      </dgm:t>
    </dgm:pt>
    <dgm:pt modelId="{8AE85FF0-BDBD-470A-8D31-E41966E50CC5}" type="pres">
      <dgm:prSet presAssocID="{C75B2B34-0A56-4981-AF08-A1447B2CE44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385B6D-B7E8-4C12-85EA-1524CE19F0CC}" type="pres">
      <dgm:prSet presAssocID="{8C829910-7591-4D50-B33F-02D7C7DBADAF}" presName="circ3" presStyleLbl="vennNode1" presStyleIdx="2" presStyleCnt="3" custScaleX="107043" custLinFactNeighborX="-4942" custLinFactNeighborY="-12298"/>
      <dgm:spPr/>
      <dgm:t>
        <a:bodyPr/>
        <a:lstStyle/>
        <a:p>
          <a:endParaRPr lang="en-GB"/>
        </a:p>
      </dgm:t>
    </dgm:pt>
    <dgm:pt modelId="{EC2E9B7F-04AA-4E54-9AEC-0D6C100E5218}" type="pres">
      <dgm:prSet presAssocID="{8C829910-7591-4D50-B33F-02D7C7DBAD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5CE7387-EBDA-4E0E-8AE4-58F0EA228891}" srcId="{91FC6B38-1117-4A7B-9365-87290AA691FB}" destId="{C75B2B34-0A56-4981-AF08-A1447B2CE448}" srcOrd="1" destOrd="0" parTransId="{A95B3C2E-4229-4B2D-B927-1EA2D521247C}" sibTransId="{E4E21F83-1479-45A4-824C-AF6AD45D9E7D}"/>
    <dgm:cxn modelId="{71E3E8FF-231E-48E6-A2F6-F6930608F5B2}" type="presOf" srcId="{DEA86C34-27BB-4885-B484-8C22C36656D5}" destId="{8EECC950-78BC-4F21-948E-280E81856794}" srcOrd="1" destOrd="0" presId="urn:microsoft.com/office/officeart/2005/8/layout/venn1"/>
    <dgm:cxn modelId="{CEF968E3-25DF-40EF-9066-268C97E522C8}" srcId="{91FC6B38-1117-4A7B-9365-87290AA691FB}" destId="{DEA86C34-27BB-4885-B484-8C22C36656D5}" srcOrd="0" destOrd="0" parTransId="{35CDDDEE-9417-4F4D-A94C-3FA081D49F2F}" sibTransId="{1E345EE0-FBFE-48E4-B43F-E9C9E7B5514E}"/>
    <dgm:cxn modelId="{B89C98DA-28F2-488A-BFEA-A0A591F3C730}" type="presOf" srcId="{8C829910-7591-4D50-B33F-02D7C7DBADAF}" destId="{75385B6D-B7E8-4C12-85EA-1524CE19F0CC}" srcOrd="0" destOrd="0" presId="urn:microsoft.com/office/officeart/2005/8/layout/venn1"/>
    <dgm:cxn modelId="{1039AE2E-76E6-4FED-A5F2-F9E09B66FDC2}" type="presOf" srcId="{DEA86C34-27BB-4885-B484-8C22C36656D5}" destId="{9CA691C7-0477-461B-9C0D-9F2DA162C3B0}" srcOrd="0" destOrd="0" presId="urn:microsoft.com/office/officeart/2005/8/layout/venn1"/>
    <dgm:cxn modelId="{04689366-E97A-4ACB-904B-D8C0F3818EA1}" type="presOf" srcId="{91FC6B38-1117-4A7B-9365-87290AA691FB}" destId="{78284E16-3A8C-4279-99D8-3911EB34897D}" srcOrd="0" destOrd="0" presId="urn:microsoft.com/office/officeart/2005/8/layout/venn1"/>
    <dgm:cxn modelId="{86542D75-8271-4AC2-B5B3-099DBAE050E8}" type="presOf" srcId="{C75B2B34-0A56-4981-AF08-A1447B2CE448}" destId="{8AE85FF0-BDBD-470A-8D31-E41966E50CC5}" srcOrd="1" destOrd="0" presId="urn:microsoft.com/office/officeart/2005/8/layout/venn1"/>
    <dgm:cxn modelId="{AD337169-566A-4C8D-A0EE-7D0DAA8E3E0E}" srcId="{91FC6B38-1117-4A7B-9365-87290AA691FB}" destId="{8C829910-7591-4D50-B33F-02D7C7DBADAF}" srcOrd="2" destOrd="0" parTransId="{177995BA-36AE-42A8-8931-26263E60E58B}" sibTransId="{11AB1831-24F5-4C94-81C8-924F4F9DB88F}"/>
    <dgm:cxn modelId="{ECC6A2D1-DC30-4117-8C30-ADA0CD0AEFCB}" type="presOf" srcId="{8C829910-7591-4D50-B33F-02D7C7DBADAF}" destId="{EC2E9B7F-04AA-4E54-9AEC-0D6C100E5218}" srcOrd="1" destOrd="0" presId="urn:microsoft.com/office/officeart/2005/8/layout/venn1"/>
    <dgm:cxn modelId="{992A9236-1E04-4239-B740-5648EEC5141F}" type="presOf" srcId="{C75B2B34-0A56-4981-AF08-A1447B2CE448}" destId="{BF54E51B-B478-4EAA-A1D5-C62FF9982538}" srcOrd="0" destOrd="0" presId="urn:microsoft.com/office/officeart/2005/8/layout/venn1"/>
    <dgm:cxn modelId="{A7F6943A-09B2-4E63-AF34-04CDBC92FD77}" type="presParOf" srcId="{78284E16-3A8C-4279-99D8-3911EB34897D}" destId="{9CA691C7-0477-461B-9C0D-9F2DA162C3B0}" srcOrd="0" destOrd="0" presId="urn:microsoft.com/office/officeart/2005/8/layout/venn1"/>
    <dgm:cxn modelId="{8B54C7BE-5F61-4D84-B81C-043838405880}" type="presParOf" srcId="{78284E16-3A8C-4279-99D8-3911EB34897D}" destId="{8EECC950-78BC-4F21-948E-280E81856794}" srcOrd="1" destOrd="0" presId="urn:microsoft.com/office/officeart/2005/8/layout/venn1"/>
    <dgm:cxn modelId="{6C3D0FBB-941F-4DCF-ABA0-D67003246797}" type="presParOf" srcId="{78284E16-3A8C-4279-99D8-3911EB34897D}" destId="{BF54E51B-B478-4EAA-A1D5-C62FF9982538}" srcOrd="2" destOrd="0" presId="urn:microsoft.com/office/officeart/2005/8/layout/venn1"/>
    <dgm:cxn modelId="{843C41E5-B9FA-4113-9BA0-732DFC90DFAC}" type="presParOf" srcId="{78284E16-3A8C-4279-99D8-3911EB34897D}" destId="{8AE85FF0-BDBD-470A-8D31-E41966E50CC5}" srcOrd="3" destOrd="0" presId="urn:microsoft.com/office/officeart/2005/8/layout/venn1"/>
    <dgm:cxn modelId="{45C05312-5525-4694-9ECB-701C25497105}" type="presParOf" srcId="{78284E16-3A8C-4279-99D8-3911EB34897D}" destId="{75385B6D-B7E8-4C12-85EA-1524CE19F0CC}" srcOrd="4" destOrd="0" presId="urn:microsoft.com/office/officeart/2005/8/layout/venn1"/>
    <dgm:cxn modelId="{BD767E87-47FC-45A2-827E-AAA84ECDFB48}" type="presParOf" srcId="{78284E16-3A8C-4279-99D8-3911EB34897D}" destId="{EC2E9B7F-04AA-4E54-9AEC-0D6C100E521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386C62-3DB8-4599-9CC1-D17158534590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C8B284C-46A6-409B-AE38-C38FDF16A1D2}">
      <dgm:prSet custT="1"/>
      <dgm:spPr/>
      <dgm:t>
        <a:bodyPr/>
        <a:lstStyle/>
        <a:p>
          <a:pPr rtl="0"/>
          <a:r>
            <a:rPr lang="en-IE" sz="2000" i="1" dirty="0" smtClean="0"/>
            <a:t>SMEs (75 % of the budget) </a:t>
          </a:r>
          <a:endParaRPr lang="en-IE" sz="2000" dirty="0"/>
        </a:p>
      </dgm:t>
    </dgm:pt>
    <dgm:pt modelId="{1C04BEAA-215B-4FF5-851D-434D92027A7B}" type="parTrans" cxnId="{40022B31-2FA1-4F24-98C2-B28B00B4AD45}">
      <dgm:prSet/>
      <dgm:spPr/>
      <dgm:t>
        <a:bodyPr/>
        <a:lstStyle/>
        <a:p>
          <a:endParaRPr lang="en-US" sz="2000"/>
        </a:p>
      </dgm:t>
    </dgm:pt>
    <dgm:pt modelId="{E6B7D932-CDF7-43C0-B6B0-3B4DE72E51D9}" type="sibTrans" cxnId="{40022B31-2FA1-4F24-98C2-B28B00B4AD45}">
      <dgm:prSet/>
      <dgm:spPr/>
      <dgm:t>
        <a:bodyPr/>
        <a:lstStyle/>
        <a:p>
          <a:endParaRPr lang="en-US" sz="2000"/>
        </a:p>
      </dgm:t>
    </dgm:pt>
    <dgm:pt modelId="{DB24460B-771A-4E70-AE6F-3B5558E9EDE3}">
      <dgm:prSet custT="1"/>
      <dgm:spPr/>
      <dgm:t>
        <a:bodyPr/>
        <a:lstStyle/>
        <a:p>
          <a:pPr rtl="0"/>
          <a:r>
            <a:rPr lang="en-IE" sz="2000" i="1" dirty="0" smtClean="0"/>
            <a:t>Using clusters to support innovation in SMEs beyond the consortium</a:t>
          </a:r>
          <a:endParaRPr lang="en-IE" sz="2000" dirty="0"/>
        </a:p>
      </dgm:t>
    </dgm:pt>
    <dgm:pt modelId="{BC4FCDB2-0F61-4D84-91D0-8C01623CE786}" type="parTrans" cxnId="{34D33611-799B-47A5-87E3-1B87AAC4844B}">
      <dgm:prSet/>
      <dgm:spPr/>
      <dgm:t>
        <a:bodyPr/>
        <a:lstStyle/>
        <a:p>
          <a:endParaRPr lang="en-US" sz="2000"/>
        </a:p>
      </dgm:t>
    </dgm:pt>
    <dgm:pt modelId="{D22180A3-7975-4487-94A0-19ACC6DB72DD}" type="sibTrans" cxnId="{34D33611-799B-47A5-87E3-1B87AAC4844B}">
      <dgm:prSet/>
      <dgm:spPr/>
      <dgm:t>
        <a:bodyPr/>
        <a:lstStyle/>
        <a:p>
          <a:endParaRPr lang="en-US" sz="2000"/>
        </a:p>
      </dgm:t>
    </dgm:pt>
    <dgm:pt modelId="{518AB91C-6C3B-4B62-A96E-493DB157543C}">
      <dgm:prSet custT="1"/>
      <dgm:spPr/>
      <dgm:t>
        <a:bodyPr/>
        <a:lstStyle/>
        <a:p>
          <a:pPr rtl="0"/>
          <a:r>
            <a:rPr lang="en-IE" sz="2000" i="1" dirty="0" smtClean="0"/>
            <a:t>Linking with smart specialisation (regional innovation) strategies</a:t>
          </a:r>
          <a:endParaRPr lang="en-IE" sz="2000" dirty="0"/>
        </a:p>
      </dgm:t>
    </dgm:pt>
    <dgm:pt modelId="{FB01E8D1-6BF3-46A6-825A-9671F5AF1BF7}" type="parTrans" cxnId="{0D07C220-7E97-4165-941C-8429723C016C}">
      <dgm:prSet/>
      <dgm:spPr/>
      <dgm:t>
        <a:bodyPr/>
        <a:lstStyle/>
        <a:p>
          <a:endParaRPr lang="en-US" sz="2000"/>
        </a:p>
      </dgm:t>
    </dgm:pt>
    <dgm:pt modelId="{624F6C0D-B6F5-4457-9201-4FF66C635B5B}" type="sibTrans" cxnId="{0D07C220-7E97-4165-941C-8429723C016C}">
      <dgm:prSet/>
      <dgm:spPr/>
      <dgm:t>
        <a:bodyPr/>
        <a:lstStyle/>
        <a:p>
          <a:endParaRPr lang="en-US" sz="2000"/>
        </a:p>
      </dgm:t>
    </dgm:pt>
    <dgm:pt modelId="{A83F5AA3-734B-4A9A-A1B5-4C7B33ACCD17}">
      <dgm:prSet custT="1"/>
      <dgm:spPr/>
      <dgm:t>
        <a:bodyPr/>
        <a:lstStyle/>
        <a:p>
          <a:pPr rtl="0"/>
          <a:r>
            <a:rPr lang="en-IE" sz="2000" i="1" smtClean="0"/>
            <a:t>Cross regional + cross-sectoral cooperation</a:t>
          </a:r>
          <a:endParaRPr lang="en-IE" sz="2000"/>
        </a:p>
      </dgm:t>
    </dgm:pt>
    <dgm:pt modelId="{38D36DAC-361B-49F3-9FB8-6D250B044792}" type="parTrans" cxnId="{EFB8D301-0270-412B-B32E-AFC82CC8D79D}">
      <dgm:prSet/>
      <dgm:spPr/>
      <dgm:t>
        <a:bodyPr/>
        <a:lstStyle/>
        <a:p>
          <a:endParaRPr lang="en-US" sz="2000"/>
        </a:p>
      </dgm:t>
    </dgm:pt>
    <dgm:pt modelId="{24982723-4D5D-4FAE-8EC8-6A1E34F22EA5}" type="sibTrans" cxnId="{EFB8D301-0270-412B-B32E-AFC82CC8D79D}">
      <dgm:prSet/>
      <dgm:spPr/>
      <dgm:t>
        <a:bodyPr/>
        <a:lstStyle/>
        <a:p>
          <a:endParaRPr lang="en-US" sz="2000"/>
        </a:p>
      </dgm:t>
    </dgm:pt>
    <dgm:pt modelId="{4A8220C8-E2D8-4E33-A6BD-AB22252D5032}">
      <dgm:prSet custT="1"/>
      <dgm:spPr/>
      <dgm:t>
        <a:bodyPr/>
        <a:lstStyle/>
        <a:p>
          <a:pPr rtl="0"/>
          <a:r>
            <a:rPr lang="fr-BE" sz="2000" i="1" dirty="0" smtClean="0"/>
            <a:t>new or </a:t>
          </a:r>
          <a:r>
            <a:rPr lang="fr-BE" sz="2000" i="1" dirty="0" err="1" smtClean="0"/>
            <a:t>significantly</a:t>
          </a:r>
          <a:r>
            <a:rPr lang="fr-BE" sz="2000" i="1" dirty="0" smtClean="0"/>
            <a:t> </a:t>
          </a:r>
          <a:r>
            <a:rPr lang="fr-BE" sz="2000" i="1" dirty="0" err="1" smtClean="0"/>
            <a:t>improved</a:t>
          </a:r>
          <a:r>
            <a:rPr lang="fr-BE" sz="2000" i="1" dirty="0" smtClean="0"/>
            <a:t> </a:t>
          </a:r>
          <a:r>
            <a:rPr lang="fr-BE" sz="2000" i="1" dirty="0" err="1" smtClean="0"/>
            <a:t>products</a:t>
          </a:r>
          <a:r>
            <a:rPr lang="fr-BE" sz="2000" i="1" dirty="0" smtClean="0"/>
            <a:t>/services </a:t>
          </a:r>
          <a:endParaRPr lang="en-IE" sz="2000" dirty="0"/>
        </a:p>
      </dgm:t>
    </dgm:pt>
    <dgm:pt modelId="{9598FEB4-589B-4F20-9727-5B5F93BD50D7}" type="parTrans" cxnId="{77C4BFB1-4B8C-4669-8903-85AF49E56511}">
      <dgm:prSet/>
      <dgm:spPr/>
      <dgm:t>
        <a:bodyPr/>
        <a:lstStyle/>
        <a:p>
          <a:endParaRPr lang="en-US" sz="2000"/>
        </a:p>
      </dgm:t>
    </dgm:pt>
    <dgm:pt modelId="{9E7C4FCE-588D-4D67-AD19-B8599911A9F8}" type="sibTrans" cxnId="{77C4BFB1-4B8C-4669-8903-85AF49E56511}">
      <dgm:prSet/>
      <dgm:spPr/>
      <dgm:t>
        <a:bodyPr/>
        <a:lstStyle/>
        <a:p>
          <a:endParaRPr lang="en-US" sz="2000"/>
        </a:p>
      </dgm:t>
    </dgm:pt>
    <dgm:pt modelId="{0CED75AE-114F-4832-9615-63198BAE7079}">
      <dgm:prSet custT="1"/>
      <dgm:spPr/>
      <dgm:t>
        <a:bodyPr/>
        <a:lstStyle/>
        <a:p>
          <a:pPr rtl="0"/>
          <a:r>
            <a:rPr lang="en-IE" sz="2000" i="1" dirty="0" smtClean="0"/>
            <a:t>Set of support innovation tools </a:t>
          </a:r>
          <a:endParaRPr lang="en-IE" sz="2000" dirty="0"/>
        </a:p>
      </dgm:t>
    </dgm:pt>
    <dgm:pt modelId="{7DCF78C7-7E6A-4159-BBBD-C5B3DFA2B7D6}" type="parTrans" cxnId="{995063E0-1DBC-401C-BBF1-B5DADB956A61}">
      <dgm:prSet/>
      <dgm:spPr/>
      <dgm:t>
        <a:bodyPr/>
        <a:lstStyle/>
        <a:p>
          <a:endParaRPr lang="en-US" sz="2000"/>
        </a:p>
      </dgm:t>
    </dgm:pt>
    <dgm:pt modelId="{22238D47-C398-4190-BFA8-F6D25033CE32}" type="sibTrans" cxnId="{995063E0-1DBC-401C-BBF1-B5DADB956A61}">
      <dgm:prSet/>
      <dgm:spPr/>
      <dgm:t>
        <a:bodyPr/>
        <a:lstStyle/>
        <a:p>
          <a:endParaRPr lang="en-US" sz="2000"/>
        </a:p>
      </dgm:t>
    </dgm:pt>
    <dgm:pt modelId="{7EB3C380-E17C-4681-A32B-71DB1AD38D22}" type="pres">
      <dgm:prSet presAssocID="{C4386C62-3DB8-4599-9CC1-D1715853459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E6ECCC-8BDB-436A-B42C-0DA4286388CD}" type="pres">
      <dgm:prSet presAssocID="{CC8B284C-46A6-409B-AE38-C38FDF16A1D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1A6403-C4E8-4345-B0E3-5429BD8EC2C5}" type="pres">
      <dgm:prSet presAssocID="{E6B7D932-CDF7-43C0-B6B0-3B4DE72E51D9}" presName="sibTrans" presStyleCnt="0"/>
      <dgm:spPr/>
    </dgm:pt>
    <dgm:pt modelId="{91E84451-4544-4294-80A7-6C6E5ECC776F}" type="pres">
      <dgm:prSet presAssocID="{DB24460B-771A-4E70-AE6F-3B5558E9EDE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7F4C0-6AE0-468E-BA53-F867E72B990F}" type="pres">
      <dgm:prSet presAssocID="{D22180A3-7975-4487-94A0-19ACC6DB72DD}" presName="sibTrans" presStyleCnt="0"/>
      <dgm:spPr/>
    </dgm:pt>
    <dgm:pt modelId="{205C468E-BD49-48EA-B050-1DC89368B37B}" type="pres">
      <dgm:prSet presAssocID="{518AB91C-6C3B-4B62-A96E-493DB157543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C4A27-A617-45F9-A07E-E75F4A54F6F7}" type="pres">
      <dgm:prSet presAssocID="{624F6C0D-B6F5-4457-9201-4FF66C635B5B}" presName="sibTrans" presStyleCnt="0"/>
      <dgm:spPr/>
    </dgm:pt>
    <dgm:pt modelId="{BF3211B6-4F2D-4E94-9C6E-4DB023C08AD4}" type="pres">
      <dgm:prSet presAssocID="{A83F5AA3-734B-4A9A-A1B5-4C7B33ACCD1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A6812-BEA6-422B-8687-47BBCF33E401}" type="pres">
      <dgm:prSet presAssocID="{24982723-4D5D-4FAE-8EC8-6A1E34F22EA5}" presName="sibTrans" presStyleCnt="0"/>
      <dgm:spPr/>
    </dgm:pt>
    <dgm:pt modelId="{A5D2444A-1F78-4C04-8AAA-D7651BE769F3}" type="pres">
      <dgm:prSet presAssocID="{4A8220C8-E2D8-4E33-A6BD-AB22252D5032}" presName="node" presStyleLbl="node1" presStyleIdx="4" presStyleCnt="6" custLinFactNeighborX="-1923" custLinFactNeighborY="-1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17CB0C-A9F6-42E0-B716-C505DB4821D3}" type="pres">
      <dgm:prSet presAssocID="{9E7C4FCE-588D-4D67-AD19-B8599911A9F8}" presName="sibTrans" presStyleCnt="0"/>
      <dgm:spPr/>
    </dgm:pt>
    <dgm:pt modelId="{D3EF699C-FE63-4C86-86ED-E1583D1CEB97}" type="pres">
      <dgm:prSet presAssocID="{0CED75AE-114F-4832-9615-63198BAE707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B8D301-0270-412B-B32E-AFC82CC8D79D}" srcId="{C4386C62-3DB8-4599-9CC1-D17158534590}" destId="{A83F5AA3-734B-4A9A-A1B5-4C7B33ACCD17}" srcOrd="3" destOrd="0" parTransId="{38D36DAC-361B-49F3-9FB8-6D250B044792}" sibTransId="{24982723-4D5D-4FAE-8EC8-6A1E34F22EA5}"/>
    <dgm:cxn modelId="{995063E0-1DBC-401C-BBF1-B5DADB956A61}" srcId="{C4386C62-3DB8-4599-9CC1-D17158534590}" destId="{0CED75AE-114F-4832-9615-63198BAE7079}" srcOrd="5" destOrd="0" parTransId="{7DCF78C7-7E6A-4159-BBBD-C5B3DFA2B7D6}" sibTransId="{22238D47-C398-4190-BFA8-F6D25033CE32}"/>
    <dgm:cxn modelId="{8488B3B3-CA44-454D-908D-26D0AA223C48}" type="presOf" srcId="{0CED75AE-114F-4832-9615-63198BAE7079}" destId="{D3EF699C-FE63-4C86-86ED-E1583D1CEB97}" srcOrd="0" destOrd="0" presId="urn:microsoft.com/office/officeart/2005/8/layout/default"/>
    <dgm:cxn modelId="{34D33611-799B-47A5-87E3-1B87AAC4844B}" srcId="{C4386C62-3DB8-4599-9CC1-D17158534590}" destId="{DB24460B-771A-4E70-AE6F-3B5558E9EDE3}" srcOrd="1" destOrd="0" parTransId="{BC4FCDB2-0F61-4D84-91D0-8C01623CE786}" sibTransId="{D22180A3-7975-4487-94A0-19ACC6DB72DD}"/>
    <dgm:cxn modelId="{E61BECFD-CC61-8C4C-86F9-7C47922B40CB}" type="presOf" srcId="{DB24460B-771A-4E70-AE6F-3B5558E9EDE3}" destId="{91E84451-4544-4294-80A7-6C6E5ECC776F}" srcOrd="0" destOrd="0" presId="urn:microsoft.com/office/officeart/2005/8/layout/default"/>
    <dgm:cxn modelId="{40022B31-2FA1-4F24-98C2-B28B00B4AD45}" srcId="{C4386C62-3DB8-4599-9CC1-D17158534590}" destId="{CC8B284C-46A6-409B-AE38-C38FDF16A1D2}" srcOrd="0" destOrd="0" parTransId="{1C04BEAA-215B-4FF5-851D-434D92027A7B}" sibTransId="{E6B7D932-CDF7-43C0-B6B0-3B4DE72E51D9}"/>
    <dgm:cxn modelId="{0D07C220-7E97-4165-941C-8429723C016C}" srcId="{C4386C62-3DB8-4599-9CC1-D17158534590}" destId="{518AB91C-6C3B-4B62-A96E-493DB157543C}" srcOrd="2" destOrd="0" parTransId="{FB01E8D1-6BF3-46A6-825A-9671F5AF1BF7}" sibTransId="{624F6C0D-B6F5-4457-9201-4FF66C635B5B}"/>
    <dgm:cxn modelId="{017FA8FD-F1CB-804C-91F3-F37C2F0B8F06}" type="presOf" srcId="{4A8220C8-E2D8-4E33-A6BD-AB22252D5032}" destId="{A5D2444A-1F78-4C04-8AAA-D7651BE769F3}" srcOrd="0" destOrd="0" presId="urn:microsoft.com/office/officeart/2005/8/layout/default"/>
    <dgm:cxn modelId="{77C4BFB1-4B8C-4669-8903-85AF49E56511}" srcId="{C4386C62-3DB8-4599-9CC1-D17158534590}" destId="{4A8220C8-E2D8-4E33-A6BD-AB22252D5032}" srcOrd="4" destOrd="0" parTransId="{9598FEB4-589B-4F20-9727-5B5F93BD50D7}" sibTransId="{9E7C4FCE-588D-4D67-AD19-B8599911A9F8}"/>
    <dgm:cxn modelId="{6CF02FE6-3D8A-8744-B8D6-20D822307BB7}" type="presOf" srcId="{A83F5AA3-734B-4A9A-A1B5-4C7B33ACCD17}" destId="{BF3211B6-4F2D-4E94-9C6E-4DB023C08AD4}" srcOrd="0" destOrd="0" presId="urn:microsoft.com/office/officeart/2005/8/layout/default"/>
    <dgm:cxn modelId="{0D5195A0-BA9D-B044-B2AB-2FE4030F3DA4}" type="presOf" srcId="{518AB91C-6C3B-4B62-A96E-493DB157543C}" destId="{205C468E-BD49-48EA-B050-1DC89368B37B}" srcOrd="0" destOrd="0" presId="urn:microsoft.com/office/officeart/2005/8/layout/default"/>
    <dgm:cxn modelId="{1BD61BF9-4DAE-054F-890B-7E7BCB1BB3E2}" type="presOf" srcId="{C4386C62-3DB8-4599-9CC1-D17158534590}" destId="{7EB3C380-E17C-4681-A32B-71DB1AD38D22}" srcOrd="0" destOrd="0" presId="urn:microsoft.com/office/officeart/2005/8/layout/default"/>
    <dgm:cxn modelId="{6543DC6E-78B1-C94C-85E7-5D9042159CCA}" type="presOf" srcId="{CC8B284C-46A6-409B-AE38-C38FDF16A1D2}" destId="{C5E6ECCC-8BDB-436A-B42C-0DA4286388CD}" srcOrd="0" destOrd="0" presId="urn:microsoft.com/office/officeart/2005/8/layout/default"/>
    <dgm:cxn modelId="{2912DBC2-5DB8-4540-AA4F-7F44D59E3931}" type="presParOf" srcId="{7EB3C380-E17C-4681-A32B-71DB1AD38D22}" destId="{C5E6ECCC-8BDB-436A-B42C-0DA4286388CD}" srcOrd="0" destOrd="0" presId="urn:microsoft.com/office/officeart/2005/8/layout/default"/>
    <dgm:cxn modelId="{CDDA620D-D940-F947-9C32-7394D97B1D98}" type="presParOf" srcId="{7EB3C380-E17C-4681-A32B-71DB1AD38D22}" destId="{881A6403-C4E8-4345-B0E3-5429BD8EC2C5}" srcOrd="1" destOrd="0" presId="urn:microsoft.com/office/officeart/2005/8/layout/default"/>
    <dgm:cxn modelId="{6C8C93E1-9247-1945-806A-865E54ADEE72}" type="presParOf" srcId="{7EB3C380-E17C-4681-A32B-71DB1AD38D22}" destId="{91E84451-4544-4294-80A7-6C6E5ECC776F}" srcOrd="2" destOrd="0" presId="urn:microsoft.com/office/officeart/2005/8/layout/default"/>
    <dgm:cxn modelId="{0352EBC7-61DD-AD4A-B175-01DDD6C5B009}" type="presParOf" srcId="{7EB3C380-E17C-4681-A32B-71DB1AD38D22}" destId="{05D7F4C0-6AE0-468E-BA53-F867E72B990F}" srcOrd="3" destOrd="0" presId="urn:microsoft.com/office/officeart/2005/8/layout/default"/>
    <dgm:cxn modelId="{55D72C9F-1A13-E84F-8744-FD33A3C8B06F}" type="presParOf" srcId="{7EB3C380-E17C-4681-A32B-71DB1AD38D22}" destId="{205C468E-BD49-48EA-B050-1DC89368B37B}" srcOrd="4" destOrd="0" presId="urn:microsoft.com/office/officeart/2005/8/layout/default"/>
    <dgm:cxn modelId="{231EB5D4-FC9A-834B-85CD-F3546E205CED}" type="presParOf" srcId="{7EB3C380-E17C-4681-A32B-71DB1AD38D22}" destId="{275C4A27-A617-45F9-A07E-E75F4A54F6F7}" srcOrd="5" destOrd="0" presId="urn:microsoft.com/office/officeart/2005/8/layout/default"/>
    <dgm:cxn modelId="{6D4D825C-9E48-7940-A30A-C77441419705}" type="presParOf" srcId="{7EB3C380-E17C-4681-A32B-71DB1AD38D22}" destId="{BF3211B6-4F2D-4E94-9C6E-4DB023C08AD4}" srcOrd="6" destOrd="0" presId="urn:microsoft.com/office/officeart/2005/8/layout/default"/>
    <dgm:cxn modelId="{C32F8509-0B0B-7B42-B69A-B66042933F25}" type="presParOf" srcId="{7EB3C380-E17C-4681-A32B-71DB1AD38D22}" destId="{54EA6812-BEA6-422B-8687-47BBCF33E401}" srcOrd="7" destOrd="0" presId="urn:microsoft.com/office/officeart/2005/8/layout/default"/>
    <dgm:cxn modelId="{5150A3FE-C542-CC45-9721-8763B527C91A}" type="presParOf" srcId="{7EB3C380-E17C-4681-A32B-71DB1AD38D22}" destId="{A5D2444A-1F78-4C04-8AAA-D7651BE769F3}" srcOrd="8" destOrd="0" presId="urn:microsoft.com/office/officeart/2005/8/layout/default"/>
    <dgm:cxn modelId="{1BF85004-5944-084F-9B00-A0DE56B635E0}" type="presParOf" srcId="{7EB3C380-E17C-4681-A32B-71DB1AD38D22}" destId="{6817CB0C-A9F6-42E0-B716-C505DB4821D3}" srcOrd="9" destOrd="0" presId="urn:microsoft.com/office/officeart/2005/8/layout/default"/>
    <dgm:cxn modelId="{DFB206FD-08CC-2240-B487-8D84FC1D4039}" type="presParOf" srcId="{7EB3C380-E17C-4681-A32B-71DB1AD38D22}" destId="{D3EF699C-FE63-4C86-86ED-E1583D1CEB9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CEE4EF-CE7F-460F-9DE7-770F4EB0B3E9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299E3A2-19D2-4DD9-9FDF-E69FCA20ABF1}">
      <dgm:prSet/>
      <dgm:spPr/>
      <dgm:t>
        <a:bodyPr/>
        <a:lstStyle/>
        <a:p>
          <a:pPr rtl="0"/>
          <a:r>
            <a:rPr lang="en-US" i="0" dirty="0" smtClean="0"/>
            <a:t>validate ideas for structured innovation projects driven by SMEs from different sectors &amp; regions/countries in collaboration with other innovation actors </a:t>
          </a:r>
          <a:endParaRPr lang="en-GB" dirty="0"/>
        </a:p>
      </dgm:t>
    </dgm:pt>
    <dgm:pt modelId="{3BA3AB03-06E2-47CA-908C-D95AE1B1793E}" type="parTrans" cxnId="{AE3B3376-75E3-4892-8305-486619793B1E}">
      <dgm:prSet/>
      <dgm:spPr/>
      <dgm:t>
        <a:bodyPr/>
        <a:lstStyle/>
        <a:p>
          <a:endParaRPr lang="en-US"/>
        </a:p>
      </dgm:t>
    </dgm:pt>
    <dgm:pt modelId="{FDEE2531-B526-4946-A55F-9BB57571DA49}" type="sibTrans" cxnId="{AE3B3376-75E3-4892-8305-486619793B1E}">
      <dgm:prSet/>
      <dgm:spPr/>
      <dgm:t>
        <a:bodyPr/>
        <a:lstStyle/>
        <a:p>
          <a:endParaRPr lang="en-US"/>
        </a:p>
      </dgm:t>
    </dgm:pt>
    <dgm:pt modelId="{6D43A824-B7B9-4881-BB9D-DB9F00F956A4}">
      <dgm:prSet/>
      <dgm:spPr/>
      <dgm:t>
        <a:bodyPr/>
        <a:lstStyle/>
        <a:p>
          <a:pPr rtl="0"/>
          <a:r>
            <a:rPr lang="en-US" i="0" dirty="0" smtClean="0"/>
            <a:t>facilitate the coordination towards new industrial value chains through this collaboration space</a:t>
          </a:r>
          <a:endParaRPr lang="en-GB" dirty="0"/>
        </a:p>
      </dgm:t>
    </dgm:pt>
    <dgm:pt modelId="{FC7ED662-95FD-422A-9EEC-1EBBABDC7A6C}" type="parTrans" cxnId="{5B93EAB3-C22B-4AF7-8114-C9CE793505CB}">
      <dgm:prSet/>
      <dgm:spPr/>
      <dgm:t>
        <a:bodyPr/>
        <a:lstStyle/>
        <a:p>
          <a:endParaRPr lang="en-US"/>
        </a:p>
      </dgm:t>
    </dgm:pt>
    <dgm:pt modelId="{AAFAC529-7ACC-4BF3-B03B-D03CA1A66B9B}" type="sibTrans" cxnId="{5B93EAB3-C22B-4AF7-8114-C9CE793505CB}">
      <dgm:prSet/>
      <dgm:spPr/>
      <dgm:t>
        <a:bodyPr/>
        <a:lstStyle/>
        <a:p>
          <a:endParaRPr lang="en-US"/>
        </a:p>
      </dgm:t>
    </dgm:pt>
    <dgm:pt modelId="{B889F77F-F23A-489C-9C81-EE2BA214BD9E}">
      <dgm:prSet/>
      <dgm:spPr/>
      <dgm:t>
        <a:bodyPr/>
        <a:lstStyle/>
        <a:p>
          <a:pPr rtl="0"/>
          <a:r>
            <a:rPr lang="en-US" i="0" smtClean="0"/>
            <a:t>support innovation activities </a:t>
          </a:r>
          <a:endParaRPr lang="en-GB"/>
        </a:p>
      </dgm:t>
    </dgm:pt>
    <dgm:pt modelId="{BE1CB325-2D4A-4211-9F77-C8415B92A200}" type="parTrans" cxnId="{911921AF-93F1-4A20-95C3-BBA096B371D4}">
      <dgm:prSet/>
      <dgm:spPr/>
      <dgm:t>
        <a:bodyPr/>
        <a:lstStyle/>
        <a:p>
          <a:endParaRPr lang="en-US"/>
        </a:p>
      </dgm:t>
    </dgm:pt>
    <dgm:pt modelId="{E518473B-DE32-495F-9CF6-17D3E4189D46}" type="sibTrans" cxnId="{911921AF-93F1-4A20-95C3-BBA096B371D4}">
      <dgm:prSet/>
      <dgm:spPr/>
      <dgm:t>
        <a:bodyPr/>
        <a:lstStyle/>
        <a:p>
          <a:endParaRPr lang="en-US"/>
        </a:p>
      </dgm:t>
    </dgm:pt>
    <dgm:pt modelId="{4F08D1D8-48B3-4942-B44B-9BEEB4200E35}">
      <dgm:prSet/>
      <dgm:spPr/>
      <dgm:t>
        <a:bodyPr/>
        <a:lstStyle/>
        <a:p>
          <a:pPr rtl="0"/>
          <a:r>
            <a:rPr lang="en-US" i="0" dirty="0" smtClean="0"/>
            <a:t>channel a mix of different targeted entrepreneurial &amp; innovation support measures</a:t>
          </a:r>
          <a:endParaRPr lang="en-GB" dirty="0"/>
        </a:p>
      </dgm:t>
    </dgm:pt>
    <dgm:pt modelId="{BE256473-2AAC-4C8C-8BAC-ABD57E9E9818}" type="parTrans" cxnId="{3315120C-CE1F-4655-90D8-04170D9522E9}">
      <dgm:prSet/>
      <dgm:spPr/>
      <dgm:t>
        <a:bodyPr/>
        <a:lstStyle/>
        <a:p>
          <a:endParaRPr lang="en-US"/>
        </a:p>
      </dgm:t>
    </dgm:pt>
    <dgm:pt modelId="{E6A6AB57-0433-4576-A3A4-3D6AB051791E}" type="sibTrans" cxnId="{3315120C-CE1F-4655-90D8-04170D9522E9}">
      <dgm:prSet/>
      <dgm:spPr/>
      <dgm:t>
        <a:bodyPr/>
        <a:lstStyle/>
        <a:p>
          <a:endParaRPr lang="en-US"/>
        </a:p>
      </dgm:t>
    </dgm:pt>
    <dgm:pt modelId="{C6D6D809-D412-48C3-9C1C-583D6A5D79EB}">
      <dgm:prSet/>
      <dgm:spPr/>
      <dgm:t>
        <a:bodyPr/>
        <a:lstStyle/>
        <a:p>
          <a:pPr rtl="0"/>
          <a:r>
            <a:rPr lang="en-US" b="1" dirty="0" smtClean="0"/>
            <a:t>Mentoring + coaching + innovation + technical assistance vouchers directly to SMEs</a:t>
          </a:r>
          <a:endParaRPr lang="en-GB" dirty="0"/>
        </a:p>
      </dgm:t>
    </dgm:pt>
    <dgm:pt modelId="{47761517-A203-43CE-AFDD-852BFD110958}" type="parTrans" cxnId="{A21C75E8-041F-4410-8E92-64221D0C6ED4}">
      <dgm:prSet/>
      <dgm:spPr/>
      <dgm:t>
        <a:bodyPr/>
        <a:lstStyle/>
        <a:p>
          <a:endParaRPr lang="en-US"/>
        </a:p>
      </dgm:t>
    </dgm:pt>
    <dgm:pt modelId="{2D33D48E-046A-4FA6-BE6E-439F7ED12063}" type="sibTrans" cxnId="{A21C75E8-041F-4410-8E92-64221D0C6ED4}">
      <dgm:prSet/>
      <dgm:spPr/>
      <dgm:t>
        <a:bodyPr/>
        <a:lstStyle/>
        <a:p>
          <a:endParaRPr lang="en-US"/>
        </a:p>
      </dgm:t>
    </dgm:pt>
    <dgm:pt modelId="{B91EB840-F7FB-4CC7-AB5D-874FE5055F4B}">
      <dgm:prSet/>
      <dgm:spPr/>
      <dgm:t>
        <a:bodyPr/>
        <a:lstStyle/>
        <a:p>
          <a:pPr rtl="0"/>
          <a:r>
            <a:rPr lang="en-US" i="0" dirty="0" smtClean="0"/>
            <a:t>further support their development, integration &amp; large-scale demonstration in a strategic manner. </a:t>
          </a:r>
          <a:endParaRPr lang="en-GB" dirty="0"/>
        </a:p>
      </dgm:t>
    </dgm:pt>
    <dgm:pt modelId="{46FA0249-0951-4A2B-BA0F-C4B2CEC58A14}" type="parTrans" cxnId="{A5CA3DC3-75FF-4F2C-96E3-91DD2E8CE700}">
      <dgm:prSet/>
      <dgm:spPr/>
      <dgm:t>
        <a:bodyPr/>
        <a:lstStyle/>
        <a:p>
          <a:endParaRPr lang="en-US"/>
        </a:p>
      </dgm:t>
    </dgm:pt>
    <dgm:pt modelId="{44D26472-E3BD-4864-BFA9-3B5D516B0C15}" type="sibTrans" cxnId="{A5CA3DC3-75FF-4F2C-96E3-91DD2E8CE700}">
      <dgm:prSet/>
      <dgm:spPr/>
      <dgm:t>
        <a:bodyPr/>
        <a:lstStyle/>
        <a:p>
          <a:endParaRPr lang="en-US"/>
        </a:p>
      </dgm:t>
    </dgm:pt>
    <dgm:pt modelId="{B00C6F47-EC8F-4DBF-941B-88CE6955E7DE}" type="pres">
      <dgm:prSet presAssocID="{D8CEE4EF-CE7F-460F-9DE7-770F4EB0B3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1C17A3-9B30-4764-AFF4-2D1D5D072821}" type="pres">
      <dgm:prSet presAssocID="{6299E3A2-19D2-4DD9-9FDF-E69FCA20ABF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7520B-EBA0-4C25-850D-6A9E7CB1640D}" type="pres">
      <dgm:prSet presAssocID="{FDEE2531-B526-4946-A55F-9BB57571DA49}" presName="spacer" presStyleCnt="0"/>
      <dgm:spPr/>
    </dgm:pt>
    <dgm:pt modelId="{2AF0AD2D-C8F3-4614-90A7-E04443E4C7AF}" type="pres">
      <dgm:prSet presAssocID="{6D43A824-B7B9-4881-BB9D-DB9F00F956A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6DD37D-CAA2-463F-A65D-7D6588B6B14E}" type="pres">
      <dgm:prSet presAssocID="{AAFAC529-7ACC-4BF3-B03B-D03CA1A66B9B}" presName="spacer" presStyleCnt="0"/>
      <dgm:spPr/>
    </dgm:pt>
    <dgm:pt modelId="{CAAE1C4A-66F6-4B93-A5C2-730833749798}" type="pres">
      <dgm:prSet presAssocID="{B889F77F-F23A-489C-9C81-EE2BA214BD9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749E9-7ADD-471B-BAB6-A56CADDD6A68}" type="pres">
      <dgm:prSet presAssocID="{E518473B-DE32-495F-9CF6-17D3E4189D46}" presName="spacer" presStyleCnt="0"/>
      <dgm:spPr/>
    </dgm:pt>
    <dgm:pt modelId="{BA2DE78F-310C-44FE-A4E3-D6A237FCCEA9}" type="pres">
      <dgm:prSet presAssocID="{4F08D1D8-48B3-4942-B44B-9BEEB4200E3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A529F6-8E01-4B52-8FC9-DA4DD34140E6}" type="pres">
      <dgm:prSet presAssocID="{4F08D1D8-48B3-4942-B44B-9BEEB4200E3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9FE59-79B4-43CC-8124-7871CD25907E}" type="pres">
      <dgm:prSet presAssocID="{B91EB840-F7FB-4CC7-AB5D-874FE5055F4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6A58E9-CF03-4287-9434-404634554138}" type="presOf" srcId="{4F08D1D8-48B3-4942-B44B-9BEEB4200E35}" destId="{BA2DE78F-310C-44FE-A4E3-D6A237FCCEA9}" srcOrd="0" destOrd="0" presId="urn:microsoft.com/office/officeart/2005/8/layout/vList2"/>
    <dgm:cxn modelId="{5B93EAB3-C22B-4AF7-8114-C9CE793505CB}" srcId="{D8CEE4EF-CE7F-460F-9DE7-770F4EB0B3E9}" destId="{6D43A824-B7B9-4881-BB9D-DB9F00F956A4}" srcOrd="1" destOrd="0" parTransId="{FC7ED662-95FD-422A-9EEC-1EBBABDC7A6C}" sibTransId="{AAFAC529-7ACC-4BF3-B03B-D03CA1A66B9B}"/>
    <dgm:cxn modelId="{B093D8B8-5E9F-4FB5-AAFF-869DFA851569}" type="presOf" srcId="{6299E3A2-19D2-4DD9-9FDF-E69FCA20ABF1}" destId="{DB1C17A3-9B30-4764-AFF4-2D1D5D072821}" srcOrd="0" destOrd="0" presId="urn:microsoft.com/office/officeart/2005/8/layout/vList2"/>
    <dgm:cxn modelId="{8A269B9A-5354-461D-9167-030682CD387E}" type="presOf" srcId="{6D43A824-B7B9-4881-BB9D-DB9F00F956A4}" destId="{2AF0AD2D-C8F3-4614-90A7-E04443E4C7AF}" srcOrd="0" destOrd="0" presId="urn:microsoft.com/office/officeart/2005/8/layout/vList2"/>
    <dgm:cxn modelId="{591F6241-0AE2-4861-ACA9-64C1C95BF314}" type="presOf" srcId="{B889F77F-F23A-489C-9C81-EE2BA214BD9E}" destId="{CAAE1C4A-66F6-4B93-A5C2-730833749798}" srcOrd="0" destOrd="0" presId="urn:microsoft.com/office/officeart/2005/8/layout/vList2"/>
    <dgm:cxn modelId="{97E6F742-E94C-439C-9187-1A86983A6E28}" type="presOf" srcId="{C6D6D809-D412-48C3-9C1C-583D6A5D79EB}" destId="{A3A529F6-8E01-4B52-8FC9-DA4DD34140E6}" srcOrd="0" destOrd="0" presId="urn:microsoft.com/office/officeart/2005/8/layout/vList2"/>
    <dgm:cxn modelId="{A21C75E8-041F-4410-8E92-64221D0C6ED4}" srcId="{4F08D1D8-48B3-4942-B44B-9BEEB4200E35}" destId="{C6D6D809-D412-48C3-9C1C-583D6A5D79EB}" srcOrd="0" destOrd="0" parTransId="{47761517-A203-43CE-AFDD-852BFD110958}" sibTransId="{2D33D48E-046A-4FA6-BE6E-439F7ED12063}"/>
    <dgm:cxn modelId="{98590D59-58B9-44EB-B16F-D63340956E48}" type="presOf" srcId="{B91EB840-F7FB-4CC7-AB5D-874FE5055F4B}" destId="{D1B9FE59-79B4-43CC-8124-7871CD25907E}" srcOrd="0" destOrd="0" presId="urn:microsoft.com/office/officeart/2005/8/layout/vList2"/>
    <dgm:cxn modelId="{AE3B3376-75E3-4892-8305-486619793B1E}" srcId="{D8CEE4EF-CE7F-460F-9DE7-770F4EB0B3E9}" destId="{6299E3A2-19D2-4DD9-9FDF-E69FCA20ABF1}" srcOrd="0" destOrd="0" parTransId="{3BA3AB03-06E2-47CA-908C-D95AE1B1793E}" sibTransId="{FDEE2531-B526-4946-A55F-9BB57571DA49}"/>
    <dgm:cxn modelId="{DDB9546F-07D5-449E-A284-E0A0C87BEB06}" type="presOf" srcId="{D8CEE4EF-CE7F-460F-9DE7-770F4EB0B3E9}" destId="{B00C6F47-EC8F-4DBF-941B-88CE6955E7DE}" srcOrd="0" destOrd="0" presId="urn:microsoft.com/office/officeart/2005/8/layout/vList2"/>
    <dgm:cxn modelId="{A5CA3DC3-75FF-4F2C-96E3-91DD2E8CE700}" srcId="{D8CEE4EF-CE7F-460F-9DE7-770F4EB0B3E9}" destId="{B91EB840-F7FB-4CC7-AB5D-874FE5055F4B}" srcOrd="4" destOrd="0" parTransId="{46FA0249-0951-4A2B-BA0F-C4B2CEC58A14}" sibTransId="{44D26472-E3BD-4864-BFA9-3B5D516B0C15}"/>
    <dgm:cxn modelId="{911921AF-93F1-4A20-95C3-BBA096B371D4}" srcId="{D8CEE4EF-CE7F-460F-9DE7-770F4EB0B3E9}" destId="{B889F77F-F23A-489C-9C81-EE2BA214BD9E}" srcOrd="2" destOrd="0" parTransId="{BE1CB325-2D4A-4211-9F77-C8415B92A200}" sibTransId="{E518473B-DE32-495F-9CF6-17D3E4189D46}"/>
    <dgm:cxn modelId="{3315120C-CE1F-4655-90D8-04170D9522E9}" srcId="{D8CEE4EF-CE7F-460F-9DE7-770F4EB0B3E9}" destId="{4F08D1D8-48B3-4942-B44B-9BEEB4200E35}" srcOrd="3" destOrd="0" parTransId="{BE256473-2AAC-4C8C-8BAC-ABD57E9E9818}" sibTransId="{E6A6AB57-0433-4576-A3A4-3D6AB051791E}"/>
    <dgm:cxn modelId="{0EF203D5-D88C-4908-99DD-77FC1172E340}" type="presParOf" srcId="{B00C6F47-EC8F-4DBF-941B-88CE6955E7DE}" destId="{DB1C17A3-9B30-4764-AFF4-2D1D5D072821}" srcOrd="0" destOrd="0" presId="urn:microsoft.com/office/officeart/2005/8/layout/vList2"/>
    <dgm:cxn modelId="{5550B1FB-4B0B-421E-B085-271637B67E27}" type="presParOf" srcId="{B00C6F47-EC8F-4DBF-941B-88CE6955E7DE}" destId="{7CA7520B-EBA0-4C25-850D-6A9E7CB1640D}" srcOrd="1" destOrd="0" presId="urn:microsoft.com/office/officeart/2005/8/layout/vList2"/>
    <dgm:cxn modelId="{FC62F403-72C2-472C-A96B-080855051ED7}" type="presParOf" srcId="{B00C6F47-EC8F-4DBF-941B-88CE6955E7DE}" destId="{2AF0AD2D-C8F3-4614-90A7-E04443E4C7AF}" srcOrd="2" destOrd="0" presId="urn:microsoft.com/office/officeart/2005/8/layout/vList2"/>
    <dgm:cxn modelId="{E7941C35-6A59-40B8-9CC9-6FBC66CD2126}" type="presParOf" srcId="{B00C6F47-EC8F-4DBF-941B-88CE6955E7DE}" destId="{BF6DD37D-CAA2-463F-A65D-7D6588B6B14E}" srcOrd="3" destOrd="0" presId="urn:microsoft.com/office/officeart/2005/8/layout/vList2"/>
    <dgm:cxn modelId="{91EF3AC0-2F09-4B87-B204-37C9DFE38CF7}" type="presParOf" srcId="{B00C6F47-EC8F-4DBF-941B-88CE6955E7DE}" destId="{CAAE1C4A-66F6-4B93-A5C2-730833749798}" srcOrd="4" destOrd="0" presId="urn:microsoft.com/office/officeart/2005/8/layout/vList2"/>
    <dgm:cxn modelId="{17DDE15D-5A58-439B-89BC-316E533513F4}" type="presParOf" srcId="{B00C6F47-EC8F-4DBF-941B-88CE6955E7DE}" destId="{E3A749E9-7ADD-471B-BAB6-A56CADDD6A68}" srcOrd="5" destOrd="0" presId="urn:microsoft.com/office/officeart/2005/8/layout/vList2"/>
    <dgm:cxn modelId="{29BCB719-A309-4C5D-918F-1CC32FFBA64F}" type="presParOf" srcId="{B00C6F47-EC8F-4DBF-941B-88CE6955E7DE}" destId="{BA2DE78F-310C-44FE-A4E3-D6A237FCCEA9}" srcOrd="6" destOrd="0" presId="urn:microsoft.com/office/officeart/2005/8/layout/vList2"/>
    <dgm:cxn modelId="{D6B0CF27-64DF-46E3-A980-D5CEEE93A459}" type="presParOf" srcId="{B00C6F47-EC8F-4DBF-941B-88CE6955E7DE}" destId="{A3A529F6-8E01-4B52-8FC9-DA4DD34140E6}" srcOrd="7" destOrd="0" presId="urn:microsoft.com/office/officeart/2005/8/layout/vList2"/>
    <dgm:cxn modelId="{EAD9477A-A3FE-4232-A888-A8EAFF91D408}" type="presParOf" srcId="{B00C6F47-EC8F-4DBF-941B-88CE6955E7DE}" destId="{D1B9FE59-79B4-43CC-8124-7871CD25907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691C7-0477-461B-9C0D-9F2DA162C3B0}">
      <dsp:nvSpPr>
        <dsp:cNvPr id="0" name=""/>
        <dsp:cNvSpPr/>
      </dsp:nvSpPr>
      <dsp:spPr>
        <a:xfrm>
          <a:off x="2866717" y="0"/>
          <a:ext cx="2647839" cy="2769379"/>
        </a:xfrm>
        <a:prstGeom prst="ellipse">
          <a:avLst/>
        </a:prstGeom>
        <a:solidFill>
          <a:srgbClr val="3E6FD2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latin typeface="+mn-lt"/>
              <a:cs typeface="Calibri" panose="020F0502020204030204" pitchFamily="34" charset="0"/>
            </a:rPr>
            <a:t>Clusters as accelerators </a:t>
          </a:r>
          <a:r>
            <a:rPr lang="en-GB" sz="1800" b="1" kern="1200" dirty="0" smtClean="0">
              <a:latin typeface="+mn-lt"/>
              <a:cs typeface="Calibri" panose="020F0502020204030204" pitchFamily="34" charset="0"/>
            </a:rPr>
            <a:t>for </a:t>
          </a:r>
          <a:r>
            <a:rPr lang="en-GB" sz="1800" b="1" kern="1200" dirty="0">
              <a:latin typeface="+mn-lt"/>
              <a:cs typeface="Calibri" panose="020F0502020204030204" pitchFamily="34" charset="0"/>
            </a:rPr>
            <a:t>innovation &amp; industrial change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1" kern="1200" dirty="0"/>
        </a:p>
      </dsp:txBody>
      <dsp:txXfrm>
        <a:off x="3219762" y="484641"/>
        <a:ext cx="1941748" cy="1246220"/>
      </dsp:txXfrm>
    </dsp:sp>
    <dsp:sp modelId="{BF54E51B-B478-4EAA-A1D5-C62FF9982538}">
      <dsp:nvSpPr>
        <dsp:cNvPr id="0" name=""/>
        <dsp:cNvSpPr/>
      </dsp:nvSpPr>
      <dsp:spPr>
        <a:xfrm>
          <a:off x="4113305" y="1413760"/>
          <a:ext cx="2702632" cy="2593124"/>
        </a:xfrm>
        <a:prstGeom prst="ellipse">
          <a:avLst/>
        </a:prstGeom>
        <a:solidFill>
          <a:srgbClr val="3E6FD2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Capacity-building</a:t>
          </a:r>
          <a:endParaRPr lang="en-GB" sz="1800" b="1" kern="1200" dirty="0"/>
        </a:p>
      </dsp:txBody>
      <dsp:txXfrm>
        <a:off x="4939860" y="2083651"/>
        <a:ext cx="1621579" cy="1426218"/>
      </dsp:txXfrm>
    </dsp:sp>
    <dsp:sp modelId="{75385B6D-B7E8-4C12-85EA-1524CE19F0CC}">
      <dsp:nvSpPr>
        <dsp:cNvPr id="0" name=""/>
        <dsp:cNvSpPr/>
      </dsp:nvSpPr>
      <dsp:spPr>
        <a:xfrm>
          <a:off x="1779113" y="1471198"/>
          <a:ext cx="2775758" cy="2593124"/>
        </a:xfrm>
        <a:prstGeom prst="ellipse">
          <a:avLst/>
        </a:prstGeom>
        <a:solidFill>
          <a:srgbClr val="3E6FD2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/>
            <a:t>Inter-regional &amp; </a:t>
          </a:r>
          <a:r>
            <a:rPr lang="en-GB" sz="1800" b="1" kern="1200" dirty="0" smtClean="0"/>
            <a:t>international </a:t>
          </a:r>
          <a:r>
            <a:rPr lang="en-GB" sz="1800" b="1" kern="1200" dirty="0"/>
            <a:t>cluster cooperation </a:t>
          </a:r>
        </a:p>
      </dsp:txBody>
      <dsp:txXfrm>
        <a:off x="2040497" y="2141088"/>
        <a:ext cx="1665454" cy="14262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6ECCC-8BDB-436A-B42C-0DA4286388CD}">
      <dsp:nvSpPr>
        <dsp:cNvPr id="0" name=""/>
        <dsp:cNvSpPr/>
      </dsp:nvSpPr>
      <dsp:spPr>
        <a:xfrm>
          <a:off x="0" y="154446"/>
          <a:ext cx="2857499" cy="17144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i="1" kern="1200" dirty="0" smtClean="0"/>
            <a:t>SMEs (75 % of the budget) </a:t>
          </a:r>
          <a:endParaRPr lang="en-IE" sz="2000" kern="1200" dirty="0"/>
        </a:p>
      </dsp:txBody>
      <dsp:txXfrm>
        <a:off x="0" y="154446"/>
        <a:ext cx="2857499" cy="1714499"/>
      </dsp:txXfrm>
    </dsp:sp>
    <dsp:sp modelId="{91E84451-4544-4294-80A7-6C6E5ECC776F}">
      <dsp:nvSpPr>
        <dsp:cNvPr id="0" name=""/>
        <dsp:cNvSpPr/>
      </dsp:nvSpPr>
      <dsp:spPr>
        <a:xfrm>
          <a:off x="3143249" y="154446"/>
          <a:ext cx="2857499" cy="17144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i="1" kern="1200" dirty="0" smtClean="0"/>
            <a:t>Using clusters to support innovation in SMEs beyond the consortium</a:t>
          </a:r>
          <a:endParaRPr lang="en-IE" sz="2000" kern="1200" dirty="0"/>
        </a:p>
      </dsp:txBody>
      <dsp:txXfrm>
        <a:off x="3143249" y="154446"/>
        <a:ext cx="2857499" cy="1714499"/>
      </dsp:txXfrm>
    </dsp:sp>
    <dsp:sp modelId="{205C468E-BD49-48EA-B050-1DC89368B37B}">
      <dsp:nvSpPr>
        <dsp:cNvPr id="0" name=""/>
        <dsp:cNvSpPr/>
      </dsp:nvSpPr>
      <dsp:spPr>
        <a:xfrm>
          <a:off x="6286499" y="154446"/>
          <a:ext cx="2857499" cy="17144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i="1" kern="1200" dirty="0" smtClean="0"/>
            <a:t>Linking with smart specialisation (regional innovation) strategies</a:t>
          </a:r>
          <a:endParaRPr lang="en-IE" sz="2000" kern="1200" dirty="0"/>
        </a:p>
      </dsp:txBody>
      <dsp:txXfrm>
        <a:off x="6286499" y="154446"/>
        <a:ext cx="2857499" cy="1714499"/>
      </dsp:txXfrm>
    </dsp:sp>
    <dsp:sp modelId="{BF3211B6-4F2D-4E94-9C6E-4DB023C08AD4}">
      <dsp:nvSpPr>
        <dsp:cNvPr id="0" name=""/>
        <dsp:cNvSpPr/>
      </dsp:nvSpPr>
      <dsp:spPr>
        <a:xfrm>
          <a:off x="0" y="2154696"/>
          <a:ext cx="2857499" cy="17144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i="1" kern="1200" smtClean="0"/>
            <a:t>Cross regional + cross-sectoral cooperation</a:t>
          </a:r>
          <a:endParaRPr lang="en-IE" sz="2000" kern="1200"/>
        </a:p>
      </dsp:txBody>
      <dsp:txXfrm>
        <a:off x="0" y="2154696"/>
        <a:ext cx="2857499" cy="1714499"/>
      </dsp:txXfrm>
    </dsp:sp>
    <dsp:sp modelId="{A5D2444A-1F78-4C04-8AAA-D7651BE769F3}">
      <dsp:nvSpPr>
        <dsp:cNvPr id="0" name=""/>
        <dsp:cNvSpPr/>
      </dsp:nvSpPr>
      <dsp:spPr>
        <a:xfrm>
          <a:off x="3088299" y="2134413"/>
          <a:ext cx="2857499" cy="17144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i="1" kern="1200" dirty="0" smtClean="0"/>
            <a:t>new or </a:t>
          </a:r>
          <a:r>
            <a:rPr lang="fr-BE" sz="2000" i="1" kern="1200" dirty="0" err="1" smtClean="0"/>
            <a:t>significantly</a:t>
          </a:r>
          <a:r>
            <a:rPr lang="fr-BE" sz="2000" i="1" kern="1200" dirty="0" smtClean="0"/>
            <a:t> </a:t>
          </a:r>
          <a:r>
            <a:rPr lang="fr-BE" sz="2000" i="1" kern="1200" dirty="0" err="1" smtClean="0"/>
            <a:t>improved</a:t>
          </a:r>
          <a:r>
            <a:rPr lang="fr-BE" sz="2000" i="1" kern="1200" dirty="0" smtClean="0"/>
            <a:t> </a:t>
          </a:r>
          <a:r>
            <a:rPr lang="fr-BE" sz="2000" i="1" kern="1200" dirty="0" err="1" smtClean="0"/>
            <a:t>products</a:t>
          </a:r>
          <a:r>
            <a:rPr lang="fr-BE" sz="2000" i="1" kern="1200" dirty="0" smtClean="0"/>
            <a:t>/services </a:t>
          </a:r>
          <a:endParaRPr lang="en-IE" sz="2000" kern="1200" dirty="0"/>
        </a:p>
      </dsp:txBody>
      <dsp:txXfrm>
        <a:off x="3088299" y="2134413"/>
        <a:ext cx="2857499" cy="1714499"/>
      </dsp:txXfrm>
    </dsp:sp>
    <dsp:sp modelId="{D3EF699C-FE63-4C86-86ED-E1583D1CEB97}">
      <dsp:nvSpPr>
        <dsp:cNvPr id="0" name=""/>
        <dsp:cNvSpPr/>
      </dsp:nvSpPr>
      <dsp:spPr>
        <a:xfrm>
          <a:off x="6286499" y="2154696"/>
          <a:ext cx="2857499" cy="17144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i="1" kern="1200" dirty="0" smtClean="0"/>
            <a:t>Set of support innovation tools </a:t>
          </a:r>
          <a:endParaRPr lang="en-IE" sz="2000" kern="1200" dirty="0"/>
        </a:p>
      </dsp:txBody>
      <dsp:txXfrm>
        <a:off x="6286499" y="2154696"/>
        <a:ext cx="2857499" cy="17144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C17A3-9B30-4764-AFF4-2D1D5D072821}">
      <dsp:nvSpPr>
        <dsp:cNvPr id="0" name=""/>
        <dsp:cNvSpPr/>
      </dsp:nvSpPr>
      <dsp:spPr>
        <a:xfrm>
          <a:off x="0" y="655260"/>
          <a:ext cx="8517384" cy="636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0" kern="1200" dirty="0" smtClean="0"/>
            <a:t>validate ideas for structured innovation projects driven by SMEs from different sectors &amp; regions/countries in collaboration with other innovation actors </a:t>
          </a:r>
          <a:endParaRPr lang="en-GB" sz="1600" kern="1200" dirty="0"/>
        </a:p>
      </dsp:txBody>
      <dsp:txXfrm>
        <a:off x="31070" y="686330"/>
        <a:ext cx="8455244" cy="574340"/>
      </dsp:txXfrm>
    </dsp:sp>
    <dsp:sp modelId="{2AF0AD2D-C8F3-4614-90A7-E04443E4C7AF}">
      <dsp:nvSpPr>
        <dsp:cNvPr id="0" name=""/>
        <dsp:cNvSpPr/>
      </dsp:nvSpPr>
      <dsp:spPr>
        <a:xfrm>
          <a:off x="0" y="1337821"/>
          <a:ext cx="8517384" cy="636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0" kern="1200" dirty="0" smtClean="0"/>
            <a:t>facilitate the coordination towards new industrial value chains through this collaboration space</a:t>
          </a:r>
          <a:endParaRPr lang="en-GB" sz="1600" kern="1200" dirty="0"/>
        </a:p>
      </dsp:txBody>
      <dsp:txXfrm>
        <a:off x="31070" y="1368891"/>
        <a:ext cx="8455244" cy="574340"/>
      </dsp:txXfrm>
    </dsp:sp>
    <dsp:sp modelId="{CAAE1C4A-66F6-4B93-A5C2-730833749798}">
      <dsp:nvSpPr>
        <dsp:cNvPr id="0" name=""/>
        <dsp:cNvSpPr/>
      </dsp:nvSpPr>
      <dsp:spPr>
        <a:xfrm>
          <a:off x="0" y="2020381"/>
          <a:ext cx="8517384" cy="636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0" kern="1200" smtClean="0"/>
            <a:t>support innovation activities </a:t>
          </a:r>
          <a:endParaRPr lang="en-GB" sz="1600" kern="1200"/>
        </a:p>
      </dsp:txBody>
      <dsp:txXfrm>
        <a:off x="31070" y="2051451"/>
        <a:ext cx="8455244" cy="574340"/>
      </dsp:txXfrm>
    </dsp:sp>
    <dsp:sp modelId="{BA2DE78F-310C-44FE-A4E3-D6A237FCCEA9}">
      <dsp:nvSpPr>
        <dsp:cNvPr id="0" name=""/>
        <dsp:cNvSpPr/>
      </dsp:nvSpPr>
      <dsp:spPr>
        <a:xfrm>
          <a:off x="0" y="2702941"/>
          <a:ext cx="8517384" cy="636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0" kern="1200" dirty="0" smtClean="0"/>
            <a:t>channel a mix of different targeted entrepreneurial &amp; innovation support measures</a:t>
          </a:r>
          <a:endParaRPr lang="en-GB" sz="1600" kern="1200" dirty="0"/>
        </a:p>
      </dsp:txBody>
      <dsp:txXfrm>
        <a:off x="31070" y="2734011"/>
        <a:ext cx="8455244" cy="574340"/>
      </dsp:txXfrm>
    </dsp:sp>
    <dsp:sp modelId="{A3A529F6-8E01-4B52-8FC9-DA4DD34140E6}">
      <dsp:nvSpPr>
        <dsp:cNvPr id="0" name=""/>
        <dsp:cNvSpPr/>
      </dsp:nvSpPr>
      <dsp:spPr>
        <a:xfrm>
          <a:off x="0" y="3339421"/>
          <a:ext cx="8517384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427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b="1" kern="1200" dirty="0" smtClean="0"/>
            <a:t>Mentoring + coaching + innovation + technical assistance vouchers directly to SMEs</a:t>
          </a:r>
          <a:endParaRPr lang="en-GB" sz="1200" kern="1200" dirty="0"/>
        </a:p>
      </dsp:txBody>
      <dsp:txXfrm>
        <a:off x="0" y="3339421"/>
        <a:ext cx="8517384" cy="264960"/>
      </dsp:txXfrm>
    </dsp:sp>
    <dsp:sp modelId="{D1B9FE59-79B4-43CC-8124-7871CD25907E}">
      <dsp:nvSpPr>
        <dsp:cNvPr id="0" name=""/>
        <dsp:cNvSpPr/>
      </dsp:nvSpPr>
      <dsp:spPr>
        <a:xfrm>
          <a:off x="0" y="3604381"/>
          <a:ext cx="8517384" cy="636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0" kern="1200" dirty="0" smtClean="0"/>
            <a:t>further support their development, integration &amp; large-scale demonstration in a strategic manner. </a:t>
          </a:r>
          <a:endParaRPr lang="en-GB" sz="1600" kern="1200" dirty="0"/>
        </a:p>
      </dsp:txBody>
      <dsp:txXfrm>
        <a:off x="31070" y="3635451"/>
        <a:ext cx="8455244" cy="574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0.71929</cdr:x>
      <cdr:y>0.36205</cdr:y>
    </cdr:from>
    <cdr:to>
      <cdr:x>0.99079</cdr:x>
      <cdr:y>0.52112</cdr:y>
    </cdr:to>
    <cdr:pic>
      <cdr:nvPicPr>
        <cdr:cNvPr id="3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733256" y="2016224"/>
          <a:ext cx="2541588" cy="8858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/>
          <a:ext uri="{91240B29-F687-4f45-9708-019B960494DF}"/>
        </a:ex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650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65" tIns="45233" rIns="90465" bIns="45233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8413" y="0"/>
            <a:ext cx="2914650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65" tIns="45233" rIns="90465" bIns="4523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700"/>
            <a:ext cx="2914650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65" tIns="45233" rIns="90465" bIns="45233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8413" y="9283700"/>
            <a:ext cx="2914650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65" tIns="45233" rIns="90465" bIns="4523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A3453CC-8796-417C-8967-18D6D329A4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702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650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65" tIns="45233" rIns="90465" bIns="45233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8413" y="0"/>
            <a:ext cx="2914650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65" tIns="45233" rIns="90465" bIns="4523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33425"/>
            <a:ext cx="4887912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41850"/>
            <a:ext cx="5378450" cy="4398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65" tIns="45233" rIns="90465" bIns="452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914650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65" tIns="45233" rIns="90465" bIns="45233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413" y="9283700"/>
            <a:ext cx="2914650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65" tIns="45233" rIns="90465" bIns="4523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F4F43B-F60B-4A88-9131-C42C45D8B8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4050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1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921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921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921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921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921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921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921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921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203C88F-CD1B-45CB-92EC-2F3A6B36C000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37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Arial" panose="020B0604020202020204" pitchFamily="34" charset="0"/>
              </a:rPr>
              <a:t>ICT (10), Agrifood (7), Health (6), Advanced Manufacturing/process techn. (4), Bio (4), Aerospace (3), Blue growth/Water (3) amongst the most popular cross-sectoral focus themes.</a:t>
            </a:r>
          </a:p>
          <a:p>
            <a:r>
              <a:rPr lang="en-GB" altLang="en-US" smtClean="0">
                <a:latin typeface="Arial" panose="020B0604020202020204" pitchFamily="34" charset="0"/>
              </a:rPr>
              <a:t>Corresponds to the top smart specialisation priorities selected by regions</a:t>
            </a:r>
            <a:br>
              <a:rPr lang="en-GB" altLang="en-US" smtClean="0">
                <a:latin typeface="Arial" panose="020B0604020202020204" pitchFamily="34" charset="0"/>
              </a:rPr>
            </a:br>
            <a:r>
              <a:rPr lang="en-GB" altLang="en-US" smtClean="0">
                <a:latin typeface="Arial" panose="020B0604020202020204" pitchFamily="34" charset="0"/>
              </a:rPr>
              <a:t>1. Health &amp; life sciences</a:t>
            </a:r>
          </a:p>
          <a:p>
            <a:r>
              <a:rPr lang="en-GB" altLang="en-US" smtClean="0">
                <a:latin typeface="Arial" panose="020B0604020202020204" pitchFamily="34" charset="0"/>
              </a:rPr>
              <a:t>2. Digital growth</a:t>
            </a:r>
          </a:p>
          <a:p>
            <a:r>
              <a:rPr lang="en-GB" altLang="en-US" smtClean="0">
                <a:latin typeface="Arial" panose="020B0604020202020204" pitchFamily="34" charset="0"/>
              </a:rPr>
              <a:t>3. Energy</a:t>
            </a:r>
          </a:p>
          <a:p>
            <a:r>
              <a:rPr lang="en-GB" altLang="en-US" smtClean="0">
                <a:latin typeface="Arial" panose="020B0604020202020204" pitchFamily="34" charset="0"/>
              </a:rPr>
              <a:t>4. Industrial modernisation</a:t>
            </a:r>
          </a:p>
          <a:p>
            <a:r>
              <a:rPr lang="en-GB" altLang="en-US" smtClean="0">
                <a:latin typeface="Arial" panose="020B0604020202020204" pitchFamily="34" charset="0"/>
              </a:rPr>
              <a:t>5. Agrifood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D03871-9C9D-4356-A010-6AA7E7DF4337}" type="slidenum">
              <a:rPr lang="en-GB" altLang="en-US" smtClean="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15</a:t>
            </a:fld>
            <a:endParaRPr lang="en-GB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1030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0D92C-CE69-4E83-A6DE-4CB7345D72F5}" type="slidenum">
              <a:rPr lang="en-GB" altLang="en-US" smtClean="0"/>
              <a:pPr/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0815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F0FFFF57-A911-469B-9552-7226DD98574D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22</a:t>
            </a:fld>
            <a:endParaRPr lang="en-GB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668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defTabSz="906754"/>
            <a:endParaRPr lang="en-US" altLang="en-US" smtClean="0">
              <a:latin typeface="Arial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1355" indent="-280327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6004" indent="-22394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77032" indent="-22394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26493" indent="-22394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77521" indent="-2239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28549" indent="-2239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79576" indent="-2239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30604" indent="-2239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9CD014F6-1C88-45A6-BAD5-FD4C7A2D2DE4}" type="slidenum">
              <a:rPr lang="en-GB" altLang="en-US" smtClean="0"/>
              <a:pPr>
                <a:spcBef>
                  <a:spcPct val="0"/>
                </a:spcBef>
              </a:pPr>
              <a:t>25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3174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30250" indent="-280988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25538" indent="-223838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574800" indent="-223838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25650" indent="-223838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482850" indent="-2238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40050" indent="-2238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397250" indent="-2238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54450" indent="-2238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43EF9D65-700D-406E-85FF-8E6F276BF947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27</a:t>
            </a:fld>
            <a:endParaRPr lang="en-GB" altLang="en-US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521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E" altLang="en-US" smtClean="0">
              <a:latin typeface="Arial" panose="020B0604020202020204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ABEA9F0D-49B6-4D07-82BE-B80E4A3D25A8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28</a:t>
            </a:fld>
            <a:endParaRPr lang="en-GB" altLang="en-US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671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20725" indent="-277813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12838" indent="-220663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558925" indent="-220663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06600" indent="-220663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463800" indent="-2206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21000" indent="-2206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378200" indent="-2206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35400" indent="-2206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939FE00C-7A3D-4E3D-9F35-82F9F9C37208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</a:t>
            </a:fld>
            <a:endParaRPr lang="en-GB" altLang="en-US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789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en-US" smtClean="0">
                <a:latin typeface="Arial" panose="020B0604020202020204" pitchFamily="34" charset="0"/>
              </a:rPr>
              <a:t>- </a:t>
            </a:r>
            <a:r>
              <a:rPr lang="de-DE" altLang="en-US" b="1" smtClean="0">
                <a:latin typeface="Arial" panose="020B0604020202020204" pitchFamily="34" charset="0"/>
              </a:rPr>
              <a:t>31 national cluster programmes </a:t>
            </a:r>
            <a:r>
              <a:rPr lang="de-DE" altLang="en-US" smtClean="0">
                <a:latin typeface="Arial" panose="020B0604020202020204" pitchFamily="34" charset="0"/>
              </a:rPr>
              <a:t>in 20 European countries with different scales (up to 144 million € annual budget in France)</a:t>
            </a:r>
          </a:p>
          <a:p>
            <a:r>
              <a:rPr lang="de-DE" altLang="en-US" smtClean="0">
                <a:latin typeface="Arial" panose="020B0604020202020204" pitchFamily="34" charset="0"/>
              </a:rPr>
              <a:t>- "Cluster support and business network support" of </a:t>
            </a:r>
            <a:r>
              <a:rPr lang="de-DE" altLang="en-US" b="1" smtClean="0">
                <a:latin typeface="Arial" panose="020B0604020202020204" pitchFamily="34" charset="0"/>
              </a:rPr>
              <a:t>high importance for regions with 2.320 billion € </a:t>
            </a:r>
            <a:r>
              <a:rPr lang="de-DE" altLang="en-US" smtClean="0">
                <a:latin typeface="Arial" panose="020B0604020202020204" pitchFamily="34" charset="0"/>
              </a:rPr>
              <a:t>of envisaged ESIF funding (2014-2020) according to the ESIF viewer tool</a:t>
            </a:r>
          </a:p>
          <a:p>
            <a:r>
              <a:rPr lang="de-DE" altLang="en-US" smtClean="0">
                <a:latin typeface="Arial" panose="020B0604020202020204" pitchFamily="34" charset="0"/>
              </a:rPr>
              <a:t>- Many </a:t>
            </a:r>
            <a:r>
              <a:rPr lang="de-DE" altLang="en-US" b="1" smtClean="0">
                <a:latin typeface="Arial" panose="020B0604020202020204" pitchFamily="34" charset="0"/>
              </a:rPr>
              <a:t>non-European countries too use clusters to promote growth</a:t>
            </a:r>
            <a:r>
              <a:rPr lang="de-DE" altLang="en-US" smtClean="0">
                <a:latin typeface="Arial" panose="020B0604020202020204" pitchFamily="34" charset="0"/>
              </a:rPr>
              <a:t>, e.g. with Canada supporting industrial supercluster and China super region clusters</a:t>
            </a:r>
          </a:p>
          <a:p>
            <a:endParaRPr lang="de-DE" altLang="en-US" sz="100" smtClean="0">
              <a:latin typeface="Arial" panose="020B0604020202020204" pitchFamily="34" charset="0"/>
            </a:endParaRPr>
          </a:p>
          <a:p>
            <a:r>
              <a:rPr lang="de-DE" altLang="en-US" smtClean="0">
                <a:latin typeface="Arial" panose="020B0604020202020204" pitchFamily="34" charset="0"/>
              </a:rPr>
              <a:t>=&gt; crucial instrument for economic development</a:t>
            </a:r>
          </a:p>
          <a:p>
            <a:endParaRPr lang="en-GB" altLang="de-DE" smtClean="0">
              <a:latin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38188" indent="-284163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36650" indent="-227013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592263" indent="-227013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46288" indent="-227013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F6773137-CCB1-43F3-8264-473B368202C0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3</a:t>
            </a:fld>
            <a:endParaRPr lang="en-GB" altLang="en-US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057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818E146F-A35E-4BD1-8577-4895CAB6D3D2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4</a:t>
            </a:fld>
            <a:endParaRPr lang="en-GB" altLang="en-US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236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4207E-976D-48F0-9AA0-3DEE5D07AF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55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4474D-966F-4040-8CB5-9BB625AAD4F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880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E" altLang="en-US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A1245792-CF8C-4EF3-B4DC-3A24B3ED92FA}" type="slidenum">
              <a:rPr lang="en-GB" altLang="en-US">
                <a:solidFill>
                  <a:schemeClr val="tx1"/>
                </a:solidFill>
                <a:latin typeface="Arial" panose="020B0604020202020204" pitchFamily="34" charset="0"/>
              </a:rPr>
              <a:pPr/>
              <a:t>10</a:t>
            </a:fld>
            <a:endParaRPr lang="en-GB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184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en-US" smtClean="0">
              <a:latin typeface="Arial" panose="020B0604020202020204" pitchFamily="34" charset="0"/>
            </a:endParaRPr>
          </a:p>
          <a:p>
            <a:endParaRPr lang="fr-BE" altLang="en-US" smtClean="0">
              <a:latin typeface="Arial" panose="020B0604020202020204" pitchFamily="34" charset="0"/>
            </a:endParaRPr>
          </a:p>
          <a:p>
            <a:endParaRPr lang="en-GB" altLang="en-US" smtClean="0">
              <a:latin typeface="Arial" panose="020B0604020202020204" pitchFamily="34" charset="0"/>
            </a:endParaRPr>
          </a:p>
          <a:p>
            <a:endParaRPr lang="fr-BE" altLang="en-US" smtClean="0">
              <a:latin typeface="Arial" panose="020B0604020202020204" pitchFamily="34" charset="0"/>
            </a:endParaRPr>
          </a:p>
          <a:p>
            <a:endParaRPr lang="en-GB" altLang="en-US" smtClean="0">
              <a:latin typeface="Arial" panose="020B0604020202020204" pitchFamily="34" charset="0"/>
            </a:endParaRPr>
          </a:p>
          <a:p>
            <a:endParaRPr lang="en-GB" altLang="en-US" smtClean="0">
              <a:latin typeface="Arial" panose="020B0604020202020204" pitchFamily="34" charset="0"/>
            </a:endParaRPr>
          </a:p>
          <a:p>
            <a:endParaRPr lang="fr-BE" altLang="en-US" smtClean="0">
              <a:latin typeface="Arial" panose="020B0604020202020204" pitchFamily="34" charset="0"/>
            </a:endParaRPr>
          </a:p>
          <a:p>
            <a:endParaRPr lang="en-GB" altLang="de-DE" u="sng" smtClean="0">
              <a:latin typeface="Arial" panose="020B0604020202020204" pitchFamily="34" charset="0"/>
            </a:endParaRPr>
          </a:p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fld id="{27820211-DCE6-4DE1-A06B-B35352AB8D91}" type="slidenum">
              <a:rPr lang="en-GB" altLang="en-US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11</a:t>
            </a:fld>
            <a:endParaRPr lang="en-GB" altLang="en-US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003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5488" algn="l"/>
                <a:tab pos="1452563" algn="l"/>
                <a:tab pos="2179638" algn="l"/>
                <a:tab pos="290671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tabLst>
                <a:tab pos="725488" algn="l"/>
                <a:tab pos="1452563" algn="l"/>
                <a:tab pos="2179638" algn="l"/>
                <a:tab pos="290671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tabLst>
                <a:tab pos="725488" algn="l"/>
                <a:tab pos="1452563" algn="l"/>
                <a:tab pos="2179638" algn="l"/>
                <a:tab pos="290671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tabLst>
                <a:tab pos="725488" algn="l"/>
                <a:tab pos="1452563" algn="l"/>
                <a:tab pos="2179638" algn="l"/>
                <a:tab pos="290671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7013">
              <a:spcBef>
                <a:spcPct val="30000"/>
              </a:spcBef>
              <a:tabLst>
                <a:tab pos="725488" algn="l"/>
                <a:tab pos="1452563" algn="l"/>
                <a:tab pos="2179638" algn="l"/>
                <a:tab pos="290671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5488" algn="l"/>
                <a:tab pos="1452563" algn="l"/>
                <a:tab pos="2179638" algn="l"/>
                <a:tab pos="290671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5488" algn="l"/>
                <a:tab pos="1452563" algn="l"/>
                <a:tab pos="2179638" algn="l"/>
                <a:tab pos="290671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5488" algn="l"/>
                <a:tab pos="1452563" algn="l"/>
                <a:tab pos="2179638" algn="l"/>
                <a:tab pos="290671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5488" algn="l"/>
                <a:tab pos="1452563" algn="l"/>
                <a:tab pos="2179638" algn="l"/>
                <a:tab pos="290671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6E31BE-6139-4128-911A-7CA539E242C4}" type="slidenum"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12</a:t>
            </a:fld>
            <a:endParaRPr lang="en-GB" altLang="en-US" smtClean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27651" name="Rectangle 1"/>
          <p:cNvSpPr>
            <a:spLocks noChangeArrowheads="1"/>
          </p:cNvSpPr>
          <p:nvPr/>
        </p:nvSpPr>
        <p:spPr bwMode="auto">
          <a:xfrm rot="10800000">
            <a:off x="-11809413" y="-11877675"/>
            <a:ext cx="11811001" cy="1188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04" tIns="45203" rIns="90404" bIns="45203"/>
          <a:lstStyle>
            <a:lvl1pPr>
              <a:spcBef>
                <a:spcPct val="30000"/>
              </a:spcBef>
              <a:tabLst>
                <a:tab pos="727075" algn="l"/>
                <a:tab pos="1454150" algn="l"/>
                <a:tab pos="2181225" algn="l"/>
                <a:tab pos="2908300" algn="l"/>
                <a:tab pos="3635375" algn="l"/>
                <a:tab pos="4362450" algn="l"/>
                <a:tab pos="5089525" algn="l"/>
                <a:tab pos="5816600" algn="l"/>
                <a:tab pos="6543675" algn="l"/>
                <a:tab pos="7270750" algn="l"/>
                <a:tab pos="7999413" algn="l"/>
                <a:tab pos="8726488" algn="l"/>
                <a:tab pos="9453563" algn="l"/>
                <a:tab pos="10180638" algn="l"/>
                <a:tab pos="10907713" algn="l"/>
                <a:tab pos="11634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727075" algn="l"/>
                <a:tab pos="1454150" algn="l"/>
                <a:tab pos="2181225" algn="l"/>
                <a:tab pos="2908300" algn="l"/>
                <a:tab pos="3635375" algn="l"/>
                <a:tab pos="4362450" algn="l"/>
                <a:tab pos="5089525" algn="l"/>
                <a:tab pos="5816600" algn="l"/>
                <a:tab pos="6543675" algn="l"/>
                <a:tab pos="7270750" algn="l"/>
                <a:tab pos="7999413" algn="l"/>
                <a:tab pos="8726488" algn="l"/>
                <a:tab pos="9453563" algn="l"/>
                <a:tab pos="10180638" algn="l"/>
                <a:tab pos="10907713" algn="l"/>
                <a:tab pos="11634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727075" algn="l"/>
                <a:tab pos="1454150" algn="l"/>
                <a:tab pos="2181225" algn="l"/>
                <a:tab pos="2908300" algn="l"/>
                <a:tab pos="3635375" algn="l"/>
                <a:tab pos="4362450" algn="l"/>
                <a:tab pos="5089525" algn="l"/>
                <a:tab pos="5816600" algn="l"/>
                <a:tab pos="6543675" algn="l"/>
                <a:tab pos="7270750" algn="l"/>
                <a:tab pos="7999413" algn="l"/>
                <a:tab pos="8726488" algn="l"/>
                <a:tab pos="9453563" algn="l"/>
                <a:tab pos="10180638" algn="l"/>
                <a:tab pos="10907713" algn="l"/>
                <a:tab pos="11634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727075" algn="l"/>
                <a:tab pos="1454150" algn="l"/>
                <a:tab pos="2181225" algn="l"/>
                <a:tab pos="2908300" algn="l"/>
                <a:tab pos="3635375" algn="l"/>
                <a:tab pos="4362450" algn="l"/>
                <a:tab pos="5089525" algn="l"/>
                <a:tab pos="5816600" algn="l"/>
                <a:tab pos="6543675" algn="l"/>
                <a:tab pos="7270750" algn="l"/>
                <a:tab pos="7999413" algn="l"/>
                <a:tab pos="8726488" algn="l"/>
                <a:tab pos="9453563" algn="l"/>
                <a:tab pos="10180638" algn="l"/>
                <a:tab pos="10907713" algn="l"/>
                <a:tab pos="11634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727075" algn="l"/>
                <a:tab pos="1454150" algn="l"/>
                <a:tab pos="2181225" algn="l"/>
                <a:tab pos="2908300" algn="l"/>
                <a:tab pos="3635375" algn="l"/>
                <a:tab pos="4362450" algn="l"/>
                <a:tab pos="5089525" algn="l"/>
                <a:tab pos="5816600" algn="l"/>
                <a:tab pos="6543675" algn="l"/>
                <a:tab pos="7270750" algn="l"/>
                <a:tab pos="7999413" algn="l"/>
                <a:tab pos="8726488" algn="l"/>
                <a:tab pos="9453563" algn="l"/>
                <a:tab pos="10180638" algn="l"/>
                <a:tab pos="10907713" algn="l"/>
                <a:tab pos="11634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7075" algn="l"/>
                <a:tab pos="1454150" algn="l"/>
                <a:tab pos="2181225" algn="l"/>
                <a:tab pos="2908300" algn="l"/>
                <a:tab pos="3635375" algn="l"/>
                <a:tab pos="4362450" algn="l"/>
                <a:tab pos="5089525" algn="l"/>
                <a:tab pos="5816600" algn="l"/>
                <a:tab pos="6543675" algn="l"/>
                <a:tab pos="7270750" algn="l"/>
                <a:tab pos="7999413" algn="l"/>
                <a:tab pos="8726488" algn="l"/>
                <a:tab pos="9453563" algn="l"/>
                <a:tab pos="10180638" algn="l"/>
                <a:tab pos="10907713" algn="l"/>
                <a:tab pos="11634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7075" algn="l"/>
                <a:tab pos="1454150" algn="l"/>
                <a:tab pos="2181225" algn="l"/>
                <a:tab pos="2908300" algn="l"/>
                <a:tab pos="3635375" algn="l"/>
                <a:tab pos="4362450" algn="l"/>
                <a:tab pos="5089525" algn="l"/>
                <a:tab pos="5816600" algn="l"/>
                <a:tab pos="6543675" algn="l"/>
                <a:tab pos="7270750" algn="l"/>
                <a:tab pos="7999413" algn="l"/>
                <a:tab pos="8726488" algn="l"/>
                <a:tab pos="9453563" algn="l"/>
                <a:tab pos="10180638" algn="l"/>
                <a:tab pos="10907713" algn="l"/>
                <a:tab pos="11634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7075" algn="l"/>
                <a:tab pos="1454150" algn="l"/>
                <a:tab pos="2181225" algn="l"/>
                <a:tab pos="2908300" algn="l"/>
                <a:tab pos="3635375" algn="l"/>
                <a:tab pos="4362450" algn="l"/>
                <a:tab pos="5089525" algn="l"/>
                <a:tab pos="5816600" algn="l"/>
                <a:tab pos="6543675" algn="l"/>
                <a:tab pos="7270750" algn="l"/>
                <a:tab pos="7999413" algn="l"/>
                <a:tab pos="8726488" algn="l"/>
                <a:tab pos="9453563" algn="l"/>
                <a:tab pos="10180638" algn="l"/>
                <a:tab pos="10907713" algn="l"/>
                <a:tab pos="11634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7075" algn="l"/>
                <a:tab pos="1454150" algn="l"/>
                <a:tab pos="2181225" algn="l"/>
                <a:tab pos="2908300" algn="l"/>
                <a:tab pos="3635375" algn="l"/>
                <a:tab pos="4362450" algn="l"/>
                <a:tab pos="5089525" algn="l"/>
                <a:tab pos="5816600" algn="l"/>
                <a:tab pos="6543675" algn="l"/>
                <a:tab pos="7270750" algn="l"/>
                <a:tab pos="7999413" algn="l"/>
                <a:tab pos="8726488" algn="l"/>
                <a:tab pos="9453563" algn="l"/>
                <a:tab pos="10180638" algn="l"/>
                <a:tab pos="10907713" algn="l"/>
                <a:tab pos="11634788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036AF3-9184-4E91-8A35-1E72E2BC67B3}" type="slidenum">
              <a:rPr lang="en-GB" altLang="en-US" b="1">
                <a:solidFill>
                  <a:srgbClr val="000000"/>
                </a:solidFill>
                <a:latin typeface="Verdana" panose="020B0604030504040204" pitchFamily="34" charset="0"/>
                <a:ea typeface="MS Gothic" panose="020B0609070205080204" pitchFamily="49" charset="-128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b="1">
              <a:solidFill>
                <a:srgbClr val="000000"/>
              </a:solidFill>
              <a:latin typeface="Verdana" panose="020B0604030504040204" pitchFamily="34" charset="0"/>
              <a:ea typeface="MS Gothic" panose="020B0609070205080204" pitchFamily="49" charset="-128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body"/>
          </p:nvPr>
        </p:nvSpPr>
        <p:spPr>
          <a:xfrm>
            <a:off x="682625" y="4722813"/>
            <a:ext cx="5445125" cy="4568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14313" indent="-212725" eaLnBrk="1">
              <a:spcBef>
                <a:spcPct val="0"/>
              </a:spcBef>
              <a:tabLst>
                <a:tab pos="725488" algn="l"/>
                <a:tab pos="1452563" algn="l"/>
                <a:tab pos="2179638" algn="l"/>
                <a:tab pos="2906713" algn="l"/>
                <a:tab pos="3633788" algn="l"/>
                <a:tab pos="4360863" algn="l"/>
                <a:tab pos="5086350" algn="l"/>
              </a:tabLst>
            </a:pPr>
            <a:endParaRPr lang="en-GB" altLang="en-US" sz="20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732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  <a:ea typeface="+mn-ea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685D8A3-ACC9-4087-94A3-75424F4AC8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020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19145-7691-40D5-8DDD-E34AEC4456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232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983E3-3338-4BAA-B765-06B222BE4BC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8462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1C6A74E-C994-4418-B8E8-E8F01E69CB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028366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76239" y="1665289"/>
            <a:ext cx="6958012" cy="4716463"/>
          </a:xfrm>
          <a:prstGeom prst="rect">
            <a:avLst/>
          </a:prstGeom>
        </p:spPr>
        <p:txBody>
          <a:bodyPr/>
          <a:lstStyle>
            <a:lvl1pPr>
              <a:tabLst>
                <a:tab pos="5047060" algn="r"/>
              </a:tabLst>
              <a:defRPr/>
            </a:lvl1pPr>
            <a:lvl2pPr>
              <a:tabLst>
                <a:tab pos="5047060" algn="r"/>
              </a:tabLst>
              <a:defRPr/>
            </a:lvl2pPr>
            <a:lvl3pPr>
              <a:tabLst>
                <a:tab pos="5047060" algn="r"/>
              </a:tabLst>
              <a:defRPr/>
            </a:lvl3pPr>
            <a:lvl4pPr>
              <a:tabLst>
                <a:tab pos="5047060" algn="r"/>
              </a:tabLst>
              <a:defRPr/>
            </a:lvl4pPr>
            <a:lvl5pPr>
              <a:tabLst>
                <a:tab pos="3771900" algn="r"/>
              </a:tabLst>
              <a:defRPr baseline="0"/>
            </a:lvl5pPr>
            <a:lvl6pPr>
              <a:tabLst>
                <a:tab pos="5047060" algn="r"/>
              </a:tabLst>
              <a:defRPr/>
            </a:lvl6pPr>
            <a:lvl7pPr>
              <a:tabLst>
                <a:tab pos="5047060" algn="r"/>
              </a:tabLst>
              <a:defRPr/>
            </a:lvl7pPr>
            <a:lvl8pPr>
              <a:tabLst>
                <a:tab pos="5047060" algn="r"/>
              </a:tabLst>
              <a:defRPr/>
            </a:lvl8pPr>
            <a:lvl9pPr>
              <a:tabLst>
                <a:tab pos="5047060" algn="r"/>
              </a:tabLst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9" y="317501"/>
            <a:ext cx="8385174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3591" y="738528"/>
            <a:ext cx="6141254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86038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F3260-7394-47F7-A7E1-10C6A88746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684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EB5E6-8318-4FE2-950C-68758E15EF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014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593D0-65A2-4C86-A39A-5EF7F0D8D2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1047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2F509-FA13-42B3-B09E-A5B0440A3B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41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E03C1-D603-456E-87F6-ABABF653343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415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D00A5-0B28-4F17-989E-AEC55FF384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849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DDA2E-8A4C-4CA8-BBFC-ED97C4FB548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445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3B35B-A6F7-462A-887B-808964B55E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132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F30F28-2010-4F3B-99CA-C19739D81BD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89" r:id="rId1"/>
    <p:sldLayoutId id="2147485069" r:id="rId2"/>
    <p:sldLayoutId id="2147485070" r:id="rId3"/>
    <p:sldLayoutId id="2147485071" r:id="rId4"/>
    <p:sldLayoutId id="2147485072" r:id="rId5"/>
    <p:sldLayoutId id="2147485073" r:id="rId6"/>
    <p:sldLayoutId id="2147485074" r:id="rId7"/>
    <p:sldLayoutId id="2147485075" r:id="rId8"/>
    <p:sldLayoutId id="2147485076" r:id="rId9"/>
    <p:sldLayoutId id="2147485077" r:id="rId10"/>
    <p:sldLayoutId id="2147485078" r:id="rId11"/>
    <p:sldLayoutId id="2147485090" r:id="rId12"/>
    <p:sldLayoutId id="2147485091" r:id="rId13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MS PGothic" panose="020B0600070205080204" pitchFamily="34" charset="-128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anose="020B0600070205080204" pitchFamily="34" charset="-128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anose="020B0600070205080204" pitchFamily="34" charset="-128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anose="020B0600070205080204" pitchFamily="34" charset="-128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anose="020B0600070205080204" pitchFamily="34" charset="-128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y6EoVrz_C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36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3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13" Type="http://schemas.openxmlformats.org/officeDocument/2006/relationships/image" Target="../media/image51.jpeg"/><Relationship Id="rId18" Type="http://schemas.openxmlformats.org/officeDocument/2006/relationships/image" Target="../media/image56.png"/><Relationship Id="rId3" Type="http://schemas.openxmlformats.org/officeDocument/2006/relationships/image" Target="../media/image41.jpg"/><Relationship Id="rId21" Type="http://schemas.openxmlformats.org/officeDocument/2006/relationships/image" Target="../media/image59.png"/><Relationship Id="rId7" Type="http://schemas.openxmlformats.org/officeDocument/2006/relationships/image" Target="../media/image45.jp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hyperlink" Target="http://s3platform.jrc.ec.europa.eu/thematic-areas" TargetMode="Externa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11" Type="http://schemas.openxmlformats.org/officeDocument/2006/relationships/image" Target="../media/image49.jpg"/><Relationship Id="rId5" Type="http://schemas.openxmlformats.org/officeDocument/2006/relationships/image" Target="../media/image43.jp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10" Type="http://schemas.openxmlformats.org/officeDocument/2006/relationships/image" Target="../media/image48.jpg"/><Relationship Id="rId19" Type="http://schemas.openxmlformats.org/officeDocument/2006/relationships/image" Target="../media/image57.png"/><Relationship Id="rId4" Type="http://schemas.openxmlformats.org/officeDocument/2006/relationships/image" Target="../media/image42.JP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iot4industry.eu/" TargetMode="External"/><Relationship Id="rId18" Type="http://schemas.openxmlformats.org/officeDocument/2006/relationships/hyperlink" Target="https://www.digibcube.com/" TargetMode="External"/><Relationship Id="rId26" Type="http://schemas.openxmlformats.org/officeDocument/2006/relationships/image" Target="../media/image67.png"/><Relationship Id="rId39" Type="http://schemas.openxmlformats.org/officeDocument/2006/relationships/image" Target="../media/image80.png"/><Relationship Id="rId21" Type="http://schemas.openxmlformats.org/officeDocument/2006/relationships/image" Target="../media/image62.png"/><Relationship Id="rId34" Type="http://schemas.openxmlformats.org/officeDocument/2006/relationships/image" Target="../media/image75.png"/><Relationship Id="rId7" Type="http://schemas.openxmlformats.org/officeDocument/2006/relationships/hyperlink" Target="http://acttivate.eu/" TargetMode="External"/><Relationship Id="rId12" Type="http://schemas.openxmlformats.org/officeDocument/2006/relationships/hyperlink" Target="https://www.projectdiva.eu/" TargetMode="External"/><Relationship Id="rId17" Type="http://schemas.openxmlformats.org/officeDocument/2006/relationships/hyperlink" Target="https://www.smartx-europe.eu/" TargetMode="External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2" Type="http://schemas.openxmlformats.org/officeDocument/2006/relationships/hyperlink" Target="https://www.clustercollaboration.eu/eu-initiative/innosup-calls" TargetMode="External"/><Relationship Id="rId16" Type="http://schemas.openxmlformats.org/officeDocument/2006/relationships/hyperlink" Target="http://s3food.eu/" TargetMode="External"/><Relationship Id="rId20" Type="http://schemas.openxmlformats.org/officeDocument/2006/relationships/hyperlink" Target="https://blockis.eu/" TargetMode="External"/><Relationship Id="rId29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ermides.eu/" TargetMode="External"/><Relationship Id="rId11" Type="http://schemas.openxmlformats.org/officeDocument/2006/relationships/hyperlink" Target="http://www.cross4health.eu/" TargetMode="External"/><Relationship Id="rId24" Type="http://schemas.openxmlformats.org/officeDocument/2006/relationships/image" Target="../media/image65.png"/><Relationship Id="rId32" Type="http://schemas.openxmlformats.org/officeDocument/2006/relationships/image" Target="../media/image73.jpeg"/><Relationship Id="rId37" Type="http://schemas.openxmlformats.org/officeDocument/2006/relationships/image" Target="../media/image78.png"/><Relationship Id="rId5" Type="http://schemas.openxmlformats.org/officeDocument/2006/relationships/hyperlink" Target="http://www.h2020-superbio.eu/" TargetMode="External"/><Relationship Id="rId15" Type="http://schemas.openxmlformats.org/officeDocument/2006/relationships/hyperlink" Target="https://c-voucher.fundingbox.com/" TargetMode="External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10" Type="http://schemas.openxmlformats.org/officeDocument/2006/relationships/hyperlink" Target="http://www.inclusilver.eu/" TargetMode="External"/><Relationship Id="rId19" Type="http://schemas.openxmlformats.org/officeDocument/2006/relationships/hyperlink" Target="https://parsec-accelerator.eu/" TargetMode="External"/><Relationship Id="rId31" Type="http://schemas.openxmlformats.org/officeDocument/2006/relationships/image" Target="../media/image72.png"/><Relationship Id="rId4" Type="http://schemas.openxmlformats.org/officeDocument/2006/relationships/hyperlink" Target="http://www.neptune-project.eu/" TargetMode="External"/><Relationship Id="rId9" Type="http://schemas.openxmlformats.org/officeDocument/2006/relationships/hyperlink" Target="http://www.impact-accelerator.com/connected-car/" TargetMode="External"/><Relationship Id="rId14" Type="http://schemas.openxmlformats.org/officeDocument/2006/relationships/hyperlink" Target="http://vidaproject.eu/" TargetMode="External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8" Type="http://schemas.openxmlformats.org/officeDocument/2006/relationships/hyperlink" Target="https://www.innolabs.io/" TargetMode="External"/><Relationship Id="rId3" Type="http://schemas.openxmlformats.org/officeDocument/2006/relationships/hyperlink" Target="http://katanaproject.eu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3platform.jrc.ec.europa.eu/thematic-areas" TargetMode="External"/><Relationship Id="rId2" Type="http://schemas.openxmlformats.org/officeDocument/2006/relationships/hyperlink" Target="https://ec.europa.eu/info/funding-tenders/opportunities/portal/screen/opportunities/topic-details/innosup-01-2018-202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hyperlink" Target="https://innosup.easme-web.eu/" TargetMode="External"/><Relationship Id="rId4" Type="http://schemas.openxmlformats.org/officeDocument/2006/relationships/hyperlink" Target="https://www.clustercollaboration.eu/eu-initiative/innosup-call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1.png"/><Relationship Id="rId10" Type="http://schemas.openxmlformats.org/officeDocument/2006/relationships/image" Target="../media/image6.jpe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Relationship Id="rId1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10" Type="http://schemas.openxmlformats.org/officeDocument/2006/relationships/image" Target="../media/image6.jpeg"/><Relationship Id="rId4" Type="http://schemas.openxmlformats.org/officeDocument/2006/relationships/image" Target="../media/image85.jpeg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clustercollaboration.eu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hyperlink" Target="https://youtu.be/3G0_EJ5SFl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s.europa.eu/en/publication-detail/-/publication/e1fb9f84-2ba9-11e6-b616-01aa75ed71a1" TargetMode="External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2.jpeg"/><Relationship Id="rId7" Type="http://schemas.openxmlformats.org/officeDocument/2006/relationships/image" Target="../media/image81.png"/><Relationship Id="rId2" Type="http://schemas.openxmlformats.org/officeDocument/2006/relationships/hyperlink" Target="mailto:GROW-CLUSTERS@EC.EUROPA.EU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anna.sobczak1@ec.europa.eu" TargetMode="External"/><Relationship Id="rId5" Type="http://schemas.openxmlformats.org/officeDocument/2006/relationships/hyperlink" Target="http://www.clustercollaboration.eu/" TargetMode="External"/><Relationship Id="rId4" Type="http://schemas.openxmlformats.org/officeDocument/2006/relationships/hyperlink" Target="https://ec.europa.eu/growth/industry/policy/cluste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ec.europa.eu/regional_policy/sources/docgener/informat/industrial_transition/pilot_industrial_transitio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7.svg"/><Relationship Id="rId10" Type="http://schemas.openxmlformats.org/officeDocument/2006/relationships/image" Target="../media/image12.sv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clustercollaboration.eu/news/policy-briefings-10-european-regions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6.jpe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1840" y="2852936"/>
            <a:ext cx="6247885" cy="3744466"/>
          </a:xfrm>
        </p:spPr>
        <p:txBody>
          <a:bodyPr/>
          <a:lstStyle/>
          <a:p>
            <a:pPr algn="ctr" eaLnBrk="1" hangingPunct="1"/>
            <a:r>
              <a:rPr lang="en-GB" altLang="en-US" sz="2200" dirty="0" smtClean="0">
                <a:solidFill>
                  <a:schemeClr val="bg1"/>
                </a:solidFill>
              </a:rPr>
              <a:t/>
            </a:r>
            <a:br>
              <a:rPr lang="en-GB" altLang="en-US" sz="2200" dirty="0" smtClean="0">
                <a:solidFill>
                  <a:schemeClr val="bg1"/>
                </a:solidFill>
              </a:rPr>
            </a:br>
            <a:r>
              <a:rPr lang="en-GB" altLang="en-US" sz="2200" dirty="0" smtClean="0">
                <a:solidFill>
                  <a:schemeClr val="bg1"/>
                </a:solidFill>
              </a:rPr>
              <a:t/>
            </a:r>
            <a:br>
              <a:rPr lang="en-GB" altLang="en-US" sz="2200" dirty="0" smtClean="0">
                <a:solidFill>
                  <a:schemeClr val="bg1"/>
                </a:solidFill>
              </a:rPr>
            </a:br>
            <a:r>
              <a:rPr lang="en-GB" altLang="en-US" sz="2200" dirty="0" smtClean="0">
                <a:solidFill>
                  <a:schemeClr val="bg1"/>
                </a:solidFill>
              </a:rPr>
              <a:t/>
            </a:r>
            <a:br>
              <a:rPr lang="en-GB" altLang="en-US" sz="2200" dirty="0" smtClean="0">
                <a:solidFill>
                  <a:schemeClr val="bg1"/>
                </a:solidFill>
              </a:rPr>
            </a:br>
            <a:r>
              <a:rPr lang="en-GB" altLang="en-US" sz="2200" dirty="0" smtClean="0">
                <a:solidFill>
                  <a:schemeClr val="bg1"/>
                </a:solidFill>
              </a:rPr>
              <a:t/>
            </a:r>
            <a:br>
              <a:rPr lang="en-GB" altLang="en-US" sz="2200" dirty="0" smtClean="0">
                <a:solidFill>
                  <a:schemeClr val="bg1"/>
                </a:solidFill>
              </a:rPr>
            </a:br>
            <a:r>
              <a:rPr lang="en-GB" altLang="en-US" sz="2000" dirty="0" smtClean="0">
                <a:solidFill>
                  <a:schemeClr val="bg1"/>
                </a:solidFill>
              </a:rPr>
              <a:t>Internal Market, Industry, Entrepreneurship and SMEs</a:t>
            </a:r>
            <a:br>
              <a:rPr lang="en-GB" altLang="en-US" sz="2000" dirty="0" smtClean="0">
                <a:solidFill>
                  <a:schemeClr val="bg1"/>
                </a:solidFill>
              </a:rPr>
            </a:br>
            <a:r>
              <a:rPr lang="en-GB" altLang="en-US" sz="2000" dirty="0" smtClean="0">
                <a:solidFill>
                  <a:schemeClr val="bg1"/>
                </a:solidFill>
              </a:rPr>
              <a:t/>
            </a:r>
            <a:br>
              <a:rPr lang="en-GB" altLang="en-US" sz="2000" dirty="0" smtClean="0">
                <a:solidFill>
                  <a:schemeClr val="bg1"/>
                </a:solidFill>
              </a:rPr>
            </a:br>
            <a:r>
              <a:rPr lang="en-GB" altLang="en-US" sz="3000" dirty="0" smtClean="0"/>
              <a:t> </a:t>
            </a:r>
            <a:br>
              <a:rPr lang="en-GB" altLang="en-US" sz="3000" dirty="0" smtClean="0"/>
            </a:br>
            <a:r>
              <a:rPr lang="en-GB" altLang="en-US" sz="3000" dirty="0" smtClean="0"/>
              <a:t/>
            </a:r>
            <a:br>
              <a:rPr lang="en-GB" altLang="en-US" sz="3000" dirty="0" smtClean="0"/>
            </a:br>
            <a:r>
              <a:rPr lang="en-GB" altLang="en-US" sz="3000" dirty="0" smtClean="0"/>
              <a:t>Towards #post2020 </a:t>
            </a:r>
            <a:br>
              <a:rPr lang="en-GB" altLang="en-US" sz="3000" dirty="0" smtClean="0"/>
            </a:br>
            <a:r>
              <a:rPr lang="en-GB" altLang="en-US" sz="3000" dirty="0" smtClean="0"/>
              <a:t>EU Cluster Policy</a:t>
            </a:r>
            <a:r>
              <a:rPr lang="en-GB" altLang="en-US" sz="3200" u="sng" dirty="0" smtClean="0"/>
              <a:t/>
            </a:r>
            <a:br>
              <a:rPr lang="en-GB" altLang="en-US" sz="3200" u="sng" dirty="0" smtClean="0"/>
            </a:br>
            <a:r>
              <a:rPr lang="en-GB" altLang="en-US" sz="2000" dirty="0"/>
              <a:t>How to use clusters to </a:t>
            </a:r>
            <a:r>
              <a:rPr lang="en-GB" altLang="en-US" sz="2000" dirty="0" smtClean="0"/>
              <a:t/>
            </a:r>
            <a:br>
              <a:rPr lang="en-GB" altLang="en-US" sz="2000" dirty="0" smtClean="0"/>
            </a:br>
            <a:r>
              <a:rPr lang="en-GB" altLang="en-US" sz="2000" dirty="0" smtClean="0"/>
              <a:t>support </a:t>
            </a:r>
            <a:r>
              <a:rPr lang="en-GB" altLang="en-US" sz="2000" dirty="0"/>
              <a:t>European </a:t>
            </a:r>
            <a:r>
              <a:rPr lang="en-GB" altLang="en-US" sz="2000" dirty="0" smtClean="0"/>
              <a:t>SMEs</a:t>
            </a:r>
            <a:r>
              <a:rPr lang="en-GB" altLang="en-US" sz="3200" u="sng" dirty="0" smtClean="0"/>
              <a:t/>
            </a:r>
            <a:br>
              <a:rPr lang="en-GB" altLang="en-US" sz="3200" u="sng" dirty="0" smtClean="0"/>
            </a:br>
            <a:r>
              <a:rPr lang="en-GB" altLang="en-US" sz="3200" u="sng" dirty="0" smtClean="0"/>
              <a:t/>
            </a:r>
            <a:br>
              <a:rPr lang="en-GB" altLang="en-US" sz="3200" u="sng" dirty="0" smtClean="0"/>
            </a:br>
            <a:r>
              <a:rPr lang="en-US" altLang="en-US" sz="1600" b="0" dirty="0" smtClean="0"/>
              <a:t>Clusters Christmas Forum, Vilnius,</a:t>
            </a:r>
            <a:r>
              <a:rPr lang="en-GB" altLang="en-US" sz="1600" b="0" dirty="0" smtClean="0"/>
              <a:t> </a:t>
            </a:r>
            <a:r>
              <a:rPr lang="en-US" altLang="en-US" sz="1600" b="0" dirty="0"/>
              <a:t>10 December </a:t>
            </a:r>
            <a:r>
              <a:rPr lang="en-GB" altLang="en-US" sz="1600" b="0" dirty="0" smtClean="0"/>
              <a:t>2019</a:t>
            </a: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r>
              <a:rPr lang="en-US" altLang="en-US" sz="1600" b="0" dirty="0" smtClean="0"/>
              <a:t/>
            </a:r>
            <a:br>
              <a:rPr lang="en-US" altLang="en-US" sz="1600" b="0" dirty="0" smtClean="0"/>
            </a:br>
            <a:r>
              <a:rPr lang="en-US" altLang="en-US" sz="1600" b="0" dirty="0" smtClean="0"/>
              <a:t/>
            </a:r>
            <a:br>
              <a:rPr lang="en-US" altLang="en-US" sz="1600" b="0" dirty="0" smtClean="0"/>
            </a:b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endParaRPr lang="en-GB" altLang="en-US" sz="4300" i="1" dirty="0" smtClean="0">
              <a:solidFill>
                <a:schemeClr val="bg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43675" y="4293096"/>
            <a:ext cx="3527425" cy="1825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altLang="en-US" sz="1400" dirty="0" smtClean="0"/>
          </a:p>
          <a:p>
            <a:pPr eaLnBrk="1" hangingPunct="1">
              <a:lnSpc>
                <a:spcPct val="90000"/>
              </a:lnSpc>
            </a:pPr>
            <a:endParaRPr lang="en-GB" altLang="en-US" sz="1400" dirty="0" smtClean="0"/>
          </a:p>
          <a:p>
            <a:pPr algn="ctr" eaLnBrk="1" hangingPunct="1">
              <a:lnSpc>
                <a:spcPct val="90000"/>
              </a:lnSpc>
            </a:pPr>
            <a:r>
              <a:rPr lang="fr-BE" altLang="en-US" sz="2400" dirty="0" smtClean="0"/>
              <a:t>Dr Anna Sobczak</a:t>
            </a:r>
          </a:p>
          <a:p>
            <a:pPr algn="ctr" eaLnBrk="1" hangingPunct="1">
              <a:lnSpc>
                <a:spcPct val="90000"/>
              </a:lnSpc>
            </a:pPr>
            <a:r>
              <a:rPr lang="fr-BE" altLang="en-US" sz="1400" dirty="0" smtClean="0"/>
              <a:t>Policy </a:t>
            </a:r>
            <a:r>
              <a:rPr lang="fr-BE" altLang="en-US" sz="1400" dirty="0" err="1" smtClean="0"/>
              <a:t>Officer</a:t>
            </a:r>
            <a:r>
              <a:rPr lang="fr-BE" altLang="en-US" sz="1400" dirty="0" smtClean="0"/>
              <a:t> for clusters </a:t>
            </a:r>
          </a:p>
          <a:p>
            <a:pPr algn="ctr" eaLnBrk="1" hangingPunct="1">
              <a:lnSpc>
                <a:spcPct val="90000"/>
              </a:lnSpc>
            </a:pPr>
            <a:r>
              <a:rPr lang="fr-BE" altLang="en-US" sz="1400" dirty="0" smtClean="0"/>
              <a:t>&amp; </a:t>
            </a:r>
            <a:r>
              <a:rPr lang="fr-BE" altLang="en-US" sz="1400" dirty="0" err="1" smtClean="0"/>
              <a:t>emerging</a:t>
            </a:r>
            <a:r>
              <a:rPr lang="fr-BE" altLang="en-US" sz="1400" dirty="0" smtClean="0"/>
              <a:t> industries </a:t>
            </a:r>
          </a:p>
          <a:p>
            <a:pPr eaLnBrk="1" hangingPunct="1">
              <a:lnSpc>
                <a:spcPct val="90000"/>
              </a:lnSpc>
            </a:pPr>
            <a:endParaRPr lang="fr-BE" altLang="en-US" sz="1400" dirty="0" smtClean="0"/>
          </a:p>
          <a:p>
            <a:pPr eaLnBrk="1" hangingPunct="1">
              <a:lnSpc>
                <a:spcPct val="90000"/>
              </a:lnSpc>
            </a:pPr>
            <a:endParaRPr lang="en-GB" altLang="en-US" sz="1400" dirty="0" smtClean="0"/>
          </a:p>
          <a:p>
            <a:pPr eaLnBrk="1" hangingPunct="1">
              <a:lnSpc>
                <a:spcPct val="90000"/>
              </a:lnSpc>
            </a:pPr>
            <a:endParaRPr lang="en-GB" altLang="en-US" sz="1400" dirty="0" smtClean="0"/>
          </a:p>
          <a:p>
            <a:pPr eaLnBrk="1" hangingPunct="1">
              <a:lnSpc>
                <a:spcPct val="90000"/>
              </a:lnSpc>
            </a:pPr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00641" y="5702637"/>
            <a:ext cx="8229600" cy="936625"/>
          </a:xfrm>
        </p:spPr>
        <p:txBody>
          <a:bodyPr/>
          <a:lstStyle/>
          <a:p>
            <a:pPr algn="ctr"/>
            <a:r>
              <a:rPr lang="en-GB" altLang="en-US" sz="2600" dirty="0" smtClean="0"/>
              <a:t>Joint Cluster Initiatives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-14800" y="1340768"/>
            <a:ext cx="8994775" cy="1112837"/>
          </a:xfrm>
        </p:spPr>
        <p:txBody>
          <a:bodyPr/>
          <a:lstStyle/>
          <a:p>
            <a:pPr>
              <a:spcAft>
                <a:spcPts val="600"/>
              </a:spcAft>
              <a:buClrTx/>
            </a:pPr>
            <a:r>
              <a:rPr lang="en-GB" altLang="en-US" sz="2000" i="0" dirty="0" smtClean="0"/>
              <a:t>Industry-focused </a:t>
            </a:r>
            <a:r>
              <a:rPr lang="pl-PL" altLang="en-US" sz="2000" i="0" dirty="0" err="1" smtClean="0"/>
              <a:t>actions</a:t>
            </a:r>
            <a:r>
              <a:rPr lang="pl-PL" altLang="en-US" sz="2000" i="0" dirty="0" smtClean="0"/>
              <a:t> </a:t>
            </a:r>
            <a:r>
              <a:rPr lang="en-GB" altLang="en-US" sz="2000" i="0" dirty="0" smtClean="0"/>
              <a:t>guided by joint strategies of clusters + other associated </a:t>
            </a:r>
            <a:r>
              <a:rPr lang="en-GB" altLang="en-US" sz="2000" b="1" i="0" dirty="0" smtClean="0"/>
              <a:t>specialised SME support actors </a:t>
            </a:r>
          </a:p>
          <a:p>
            <a:pPr>
              <a:spcAft>
                <a:spcPts val="600"/>
              </a:spcAft>
              <a:buClrTx/>
            </a:pPr>
            <a:r>
              <a:rPr lang="en-GB" altLang="en-US" sz="2000" b="1" i="0" dirty="0" smtClean="0"/>
              <a:t>Thematically targeted </a:t>
            </a:r>
            <a:r>
              <a:rPr lang="en-GB" altLang="en-US" sz="2000" i="0" dirty="0" smtClean="0"/>
              <a:t>for 10-20 industrial specialisations, </a:t>
            </a:r>
            <a:r>
              <a:rPr lang="en-GB" altLang="en-US" sz="2000" b="1" i="0" dirty="0" smtClean="0"/>
              <a:t>with</a:t>
            </a:r>
            <a:r>
              <a:rPr lang="en-GB" altLang="en-US" sz="2000" i="0" dirty="0" smtClean="0"/>
              <a:t> </a:t>
            </a:r>
            <a:r>
              <a:rPr lang="en-GB" altLang="en-US" sz="2000" b="1" i="0" dirty="0" smtClean="0"/>
              <a:t>cross-regional + cross-sectoral outreach to SMEs</a:t>
            </a:r>
          </a:p>
          <a:p>
            <a:pPr>
              <a:spcAft>
                <a:spcPts val="600"/>
              </a:spcAft>
              <a:buClrTx/>
            </a:pPr>
            <a:r>
              <a:rPr lang="en-GB" altLang="en-US" sz="2000" i="0" dirty="0" smtClean="0"/>
              <a:t>Creating business opportunities + accelerating growth by </a:t>
            </a:r>
            <a:r>
              <a:rPr lang="en-GB" altLang="en-US" sz="2000" i="0" dirty="0" err="1" smtClean="0"/>
              <a:t>channe</a:t>
            </a:r>
            <a:r>
              <a:rPr lang="pl-PL" altLang="en-US" sz="2000" i="0" dirty="0" smtClean="0"/>
              <a:t>l</a:t>
            </a:r>
            <a:r>
              <a:rPr lang="en-GB" altLang="en-US" sz="2000" i="0" dirty="0" smtClean="0"/>
              <a:t>l</a:t>
            </a:r>
            <a:r>
              <a:rPr lang="pl-PL" altLang="en-US" sz="2000" i="0" dirty="0" err="1" smtClean="0"/>
              <a:t>ing</a:t>
            </a:r>
            <a:r>
              <a:rPr lang="en-GB" altLang="en-US" sz="2000" i="0" dirty="0" smtClean="0"/>
              <a:t> </a:t>
            </a:r>
            <a:r>
              <a:rPr lang="en-GB" altLang="en-US" sz="2000" b="1" i="0" dirty="0" smtClean="0"/>
              <a:t>direct scaling-up support </a:t>
            </a:r>
            <a:r>
              <a:rPr lang="en-GB" altLang="en-US" sz="2000" i="0" dirty="0" smtClean="0"/>
              <a:t>to groups of SMEs for:</a:t>
            </a:r>
            <a:endParaRPr lang="pl-PL" altLang="en-US" sz="2000" b="1" i="0" dirty="0" smtClean="0"/>
          </a:p>
          <a:p>
            <a:pPr>
              <a:buClrTx/>
            </a:pPr>
            <a:endParaRPr lang="pl-PL" altLang="en-US" sz="1400" dirty="0" smtClean="0"/>
          </a:p>
          <a:p>
            <a:pPr>
              <a:buClrTx/>
            </a:pPr>
            <a:endParaRPr lang="en-GB" altLang="en-US" sz="1400" dirty="0" smtClean="0"/>
          </a:p>
        </p:txBody>
      </p:sp>
      <p:sp>
        <p:nvSpPr>
          <p:cNvPr id="10245" name="Left Arrow 2"/>
          <p:cNvSpPr>
            <a:spLocks noChangeArrowheads="1"/>
          </p:cNvSpPr>
          <p:nvPr/>
        </p:nvSpPr>
        <p:spPr bwMode="auto">
          <a:xfrm>
            <a:off x="8101013" y="4581525"/>
            <a:ext cx="287337" cy="552450"/>
          </a:xfrm>
          <a:prstGeom prst="leftArrow">
            <a:avLst>
              <a:gd name="adj1" fmla="val 50000"/>
              <a:gd name="adj2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200" i="0"/>
          </a:p>
        </p:txBody>
      </p:sp>
      <p:grpSp>
        <p:nvGrpSpPr>
          <p:cNvPr id="10247" name="Group 1"/>
          <p:cNvGrpSpPr>
            <a:grpSpLocks/>
          </p:cNvGrpSpPr>
          <p:nvPr/>
        </p:nvGrpSpPr>
        <p:grpSpPr bwMode="auto">
          <a:xfrm>
            <a:off x="419393" y="3670952"/>
            <a:ext cx="8041093" cy="2160128"/>
            <a:chOff x="255580" y="3689042"/>
            <a:chExt cx="4674113" cy="2786737"/>
          </a:xfrm>
        </p:grpSpPr>
        <p:cxnSp>
          <p:nvCxnSpPr>
            <p:cNvPr id="10249" name="Straight Connector 24"/>
            <p:cNvCxnSpPr>
              <a:cxnSpLocks noChangeShapeType="1"/>
            </p:cNvCxnSpPr>
            <p:nvPr/>
          </p:nvCxnSpPr>
          <p:spPr bwMode="auto">
            <a:xfrm>
              <a:off x="1660525" y="4230688"/>
              <a:ext cx="914400" cy="9144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cxnSp>
        <p:sp>
          <p:nvSpPr>
            <p:cNvPr id="17" name="Rectangle 16"/>
            <p:cNvSpPr/>
            <p:nvPr/>
          </p:nvSpPr>
          <p:spPr bwMode="auto">
            <a:xfrm>
              <a:off x="1066881" y="5159423"/>
              <a:ext cx="3597671" cy="1316356"/>
            </a:xfrm>
            <a:prstGeom prst="rect">
              <a:avLst/>
            </a:prstGeom>
            <a:solidFill>
              <a:srgbClr val="E8895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/>
                <a:t>       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066881" y="4344838"/>
              <a:ext cx="3597671" cy="711372"/>
            </a:xfrm>
            <a:prstGeom prst="rect">
              <a:avLst/>
            </a:prstGeom>
            <a:solidFill>
              <a:srgbClr val="E8895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/>
                <a:t>       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066881" y="3763672"/>
              <a:ext cx="3597671" cy="481130"/>
            </a:xfrm>
            <a:prstGeom prst="rect">
              <a:avLst/>
            </a:prstGeom>
            <a:solidFill>
              <a:srgbClr val="E8895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/>
                <a:t>       </a:t>
              </a:r>
            </a:p>
          </p:txBody>
        </p:sp>
        <p:sp>
          <p:nvSpPr>
            <p:cNvPr id="20" name="TextBox 19"/>
            <p:cNvSpPr txBox="1"/>
            <p:nvPr/>
          </p:nvSpPr>
          <p:spPr bwMode="auto">
            <a:xfrm>
              <a:off x="801739" y="3782689"/>
              <a:ext cx="4127954" cy="22606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lvl="1">
                <a:defRPr/>
              </a:pPr>
              <a:r>
                <a:rPr lang="en-GB" sz="2000" b="1" dirty="0">
                  <a:solidFill>
                    <a:schemeClr val="bg1"/>
                  </a:solidFill>
                </a:rPr>
                <a:t>Shaping European strategic value </a:t>
              </a:r>
              <a:r>
                <a:rPr lang="en-GB" sz="2000" b="1" dirty="0" smtClean="0">
                  <a:solidFill>
                    <a:schemeClr val="bg1"/>
                  </a:solidFill>
                </a:rPr>
                <a:t>chains</a:t>
              </a:r>
            </a:p>
            <a:p>
              <a:pPr lvl="1">
                <a:defRPr/>
              </a:pPr>
              <a:endParaRPr lang="en-GB" sz="1050" b="1" dirty="0">
                <a:solidFill>
                  <a:schemeClr val="bg1"/>
                </a:solidFill>
              </a:endParaRPr>
            </a:p>
            <a:p>
              <a:pPr lvl="1">
                <a:defRPr/>
              </a:pPr>
              <a:endParaRPr lang="en-GB" sz="1050" b="1" dirty="0" smtClean="0">
                <a:solidFill>
                  <a:schemeClr val="bg1"/>
                </a:solidFill>
              </a:endParaRPr>
            </a:p>
            <a:p>
              <a:pPr lvl="1">
                <a:defRPr/>
              </a:pPr>
              <a:r>
                <a:rPr lang="en-GB" sz="2000" b="1" dirty="0" smtClean="0">
                  <a:solidFill>
                    <a:schemeClr val="bg1"/>
                  </a:solidFill>
                </a:rPr>
                <a:t>Boosting internationalisation</a:t>
              </a:r>
            </a:p>
            <a:p>
              <a:pPr lvl="1">
                <a:defRPr/>
              </a:pPr>
              <a:endParaRPr lang="en-GB" dirty="0">
                <a:solidFill>
                  <a:schemeClr val="bg1"/>
                </a:solidFill>
              </a:endParaRPr>
            </a:p>
            <a:p>
              <a:pPr lvl="1">
                <a:defRPr/>
              </a:pPr>
              <a:endParaRPr lang="en-GB" dirty="0">
                <a:solidFill>
                  <a:schemeClr val="bg1"/>
                </a:solidFill>
              </a:endParaRPr>
            </a:p>
            <a:p>
              <a:pPr lvl="1">
                <a:defRPr/>
              </a:pPr>
              <a:r>
                <a:rPr lang="en-GB" sz="2000" b="1" dirty="0" smtClean="0">
                  <a:solidFill>
                    <a:schemeClr val="bg1"/>
                  </a:solidFill>
                </a:rPr>
                <a:t>Facilitating </a:t>
              </a:r>
              <a:r>
                <a:rPr lang="en-GB" sz="2000" b="1" dirty="0">
                  <a:solidFill>
                    <a:schemeClr val="bg1"/>
                  </a:solidFill>
                </a:rPr>
                <a:t>industrial </a:t>
              </a:r>
              <a:r>
                <a:rPr lang="en-GB" sz="2000" b="1" dirty="0" smtClean="0">
                  <a:solidFill>
                    <a:schemeClr val="bg1"/>
                  </a:solidFill>
                </a:rPr>
                <a:t>transformation</a:t>
              </a:r>
              <a:endParaRPr lang="en-GB" sz="2000" dirty="0">
                <a:solidFill>
                  <a:srgbClr val="666767"/>
                </a:solidFill>
              </a:endParaRPr>
            </a:p>
          </p:txBody>
        </p:sp>
        <p:pic>
          <p:nvPicPr>
            <p:cNvPr id="1025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86" y="5191766"/>
              <a:ext cx="889616" cy="82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80" y="4281208"/>
              <a:ext cx="920228" cy="874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613" y="3689042"/>
              <a:ext cx="728774" cy="656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8" name="TextBox 2"/>
          <p:cNvSpPr txBox="1">
            <a:spLocks noChangeArrowheads="1"/>
          </p:cNvSpPr>
          <p:nvPr/>
        </p:nvSpPr>
        <p:spPr bwMode="auto">
          <a:xfrm>
            <a:off x="255588" y="6529388"/>
            <a:ext cx="42973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200" i="0" dirty="0"/>
              <a:t>Specific recital (28) on clusters in Regulation</a:t>
            </a:r>
          </a:p>
        </p:txBody>
      </p:sp>
    </p:spTree>
    <p:extLst>
      <p:ext uri="{BB962C8B-B14F-4D97-AF65-F5344CB8AC3E}">
        <p14:creationId xmlns:p14="http://schemas.microsoft.com/office/powerpoint/2010/main" val="25850288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07950" y="1341438"/>
            <a:ext cx="8964613" cy="936625"/>
          </a:xfrm>
        </p:spPr>
        <p:txBody>
          <a:bodyPr/>
          <a:lstStyle/>
          <a:p>
            <a:r>
              <a:rPr lang="en-GB" altLang="en-US" sz="2800" dirty="0" smtClean="0"/>
              <a:t>Specificities of the Joint Cluster Initiatives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5400" y="2420938"/>
            <a:ext cx="9118600" cy="1112837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ü"/>
            </a:pPr>
            <a:r>
              <a:rPr lang="en-GB" altLang="en-US" sz="1800" i="0" dirty="0" smtClean="0"/>
              <a:t>Achieving </a:t>
            </a:r>
            <a:r>
              <a:rPr lang="en-GB" altLang="en-US" sz="1800" b="1" i="0" dirty="0" smtClean="0"/>
              <a:t>critical mass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endParaRPr lang="en-GB" altLang="en-US" sz="1800" b="1" i="0" dirty="0" smtClean="0"/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GB" altLang="en-US" sz="1800" i="0" dirty="0" smtClean="0"/>
              <a:t>Building</a:t>
            </a:r>
            <a:r>
              <a:rPr lang="en-GB" altLang="en-US" sz="1800" b="1" i="0" dirty="0" smtClean="0"/>
              <a:t> </a:t>
            </a:r>
            <a:r>
              <a:rPr lang="en-GB" altLang="en-US" sz="1800" i="0" dirty="0" smtClean="0"/>
              <a:t>transnational </a:t>
            </a:r>
            <a:r>
              <a:rPr lang="en-GB" altLang="en-US" sz="1800" b="1" i="0" dirty="0" smtClean="0"/>
              <a:t>transformation partnerships </a:t>
            </a:r>
            <a:r>
              <a:rPr lang="en-GB" altLang="en-US" sz="1800" i="0" dirty="0" smtClean="0"/>
              <a:t>upon success of existing EU cluster initiatives under COSME and Horizon2020 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endParaRPr lang="en-GB" altLang="en-US" sz="1800" i="0" dirty="0" smtClean="0"/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GB" altLang="en-US" sz="1800" b="1" i="0" dirty="0" smtClean="0"/>
              <a:t>Sustainable partnering with continuation funding </a:t>
            </a:r>
            <a:r>
              <a:rPr lang="en-GB" altLang="en-US" sz="1800" i="0" dirty="0" smtClean="0"/>
              <a:t>(if performance and participation milestones are reached)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endParaRPr lang="en-GB" altLang="en-US" sz="1800" i="0" dirty="0" smtClean="0"/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GB" altLang="en-US" sz="1800" i="0" dirty="0" smtClean="0"/>
              <a:t>Supported by the </a:t>
            </a:r>
            <a:r>
              <a:rPr lang="en-GB" altLang="en-US" sz="1800" b="1" i="0" dirty="0" smtClean="0"/>
              <a:t>European Cluster Collaboration Platform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endParaRPr lang="en-GB" altLang="en-US" sz="1800" i="0" dirty="0" smtClean="0"/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GB" altLang="en-US" sz="1800" b="1" i="0" dirty="0" smtClean="0"/>
              <a:t>Contributing and building linkages to other EU actions</a:t>
            </a:r>
            <a:r>
              <a:rPr lang="en-GB" altLang="en-US" sz="1800" i="0" dirty="0" smtClean="0"/>
              <a:t>: (digital) innovation hubs and investments under Cohesion Policy and Horizon Europe &amp; exploring synergies with Erasmus+</a:t>
            </a:r>
          </a:p>
          <a:p>
            <a:pPr>
              <a:buClrTx/>
            </a:pPr>
            <a:endParaRPr lang="en-GB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8543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17"/>
          <a:stretch/>
        </p:blipFill>
        <p:spPr bwMode="auto">
          <a:xfrm>
            <a:off x="0" y="303213"/>
            <a:ext cx="9180512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827088" y="3357563"/>
            <a:ext cx="33845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827088" y="3762375"/>
            <a:ext cx="33845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4144963" y="1222375"/>
            <a:ext cx="619125" cy="34925"/>
          </a:xfrm>
          <a:prstGeom prst="rect">
            <a:avLst/>
          </a:prstGeom>
          <a:solidFill>
            <a:srgbClr val="00B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26631" name="Rectangle 1"/>
          <p:cNvSpPr>
            <a:spLocks noChangeArrowheads="1"/>
          </p:cNvSpPr>
          <p:nvPr/>
        </p:nvSpPr>
        <p:spPr bwMode="auto">
          <a:xfrm>
            <a:off x="144463" y="1412875"/>
            <a:ext cx="9144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3200" b="1" i="0" dirty="0">
                <a:solidFill>
                  <a:srgbClr val="FFD624"/>
                </a:solidFill>
                <a:ea typeface="MS Gothic" panose="020B0609070205080204" pitchFamily="49" charset="-128"/>
              </a:rPr>
              <a:t>Cluster facilitated projects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3200" b="1" i="0" dirty="0">
                <a:solidFill>
                  <a:srgbClr val="FFD624"/>
                </a:solidFill>
                <a:ea typeface="MS Gothic" panose="020B0609070205080204" pitchFamily="49" charset="-128"/>
              </a:rPr>
              <a:t>for new industrial value chains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3200" b="1" i="0" dirty="0" smtClean="0">
                <a:solidFill>
                  <a:srgbClr val="FFD624"/>
                </a:solidFill>
                <a:ea typeface="MS Gothic" panose="020B0609070205080204" pitchFamily="49" charset="-128"/>
              </a:rPr>
              <a:t>INNOSUP-1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 i="0" u="sng" dirty="0" smtClean="0">
                <a:solidFill>
                  <a:srgbClr val="FFFF00"/>
                </a:solidFill>
                <a:hlinkClick r:id="rId3"/>
              </a:rPr>
              <a:t>						(Video)</a:t>
            </a:r>
            <a:endParaRPr lang="en-GB" altLang="en-US" sz="1800" b="1" i="0" u="sng" dirty="0" smtClean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200" i="0" dirty="0"/>
          </a:p>
        </p:txBody>
      </p:sp>
    </p:spTree>
    <p:extLst>
      <p:ext uri="{BB962C8B-B14F-4D97-AF65-F5344CB8AC3E}">
        <p14:creationId xmlns:p14="http://schemas.microsoft.com/office/powerpoint/2010/main" val="3736184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46100" y="1123950"/>
            <a:ext cx="8229600" cy="936625"/>
          </a:xfrm>
        </p:spPr>
        <p:txBody>
          <a:bodyPr/>
          <a:lstStyle/>
          <a:p>
            <a:r>
              <a:rPr lang="en-IE" altLang="en-US" smtClean="0"/>
              <a:t>key focus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0" y="1925638"/>
          <a:ext cx="9143999" cy="4023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8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163638"/>
            <a:ext cx="254158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5"/>
          <a:stretch>
            <a:fillRect/>
          </a:stretch>
        </p:blipFill>
        <p:spPr bwMode="auto">
          <a:xfrm>
            <a:off x="6804025" y="5478463"/>
            <a:ext cx="2124075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" t="25850" r="9637" b="19550"/>
          <a:stretch>
            <a:fillRect/>
          </a:stretch>
        </p:blipFill>
        <p:spPr bwMode="auto">
          <a:xfrm>
            <a:off x="539750" y="5549900"/>
            <a:ext cx="15779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5597525"/>
            <a:ext cx="17176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475" y="1557338"/>
            <a:ext cx="24336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B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€5 mln per </a:t>
            </a:r>
            <a:r>
              <a:rPr lang="fr-BE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endParaRPr lang="en-I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96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-540568" y="9621688"/>
          <a:ext cx="5472608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45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977900"/>
            <a:ext cx="4583113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977901"/>
            <a:ext cx="4537075" cy="547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79712" y="5013176"/>
            <a:ext cx="3600450" cy="8159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GB" altLang="fr-FR" sz="1400" dirty="0" smtClean="0"/>
              <a:t>during 2015-2020, INNOSUP-1 aims to support 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GB" altLang="fr-FR" sz="1400" dirty="0" smtClean="0"/>
              <a:t>2,000 SMEs directly (€ 130 million) </a:t>
            </a:r>
          </a:p>
        </p:txBody>
      </p:sp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186" y="0"/>
            <a:ext cx="254158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2517" y="977900"/>
            <a:ext cx="809625" cy="228600"/>
          </a:xfrm>
          <a:prstGeom prst="rect">
            <a:avLst/>
          </a:prstGeom>
        </p:spPr>
      </p:pic>
      <p:pic>
        <p:nvPicPr>
          <p:cNvPr id="8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86955"/>
            <a:ext cx="3178536" cy="322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71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1"/>
          <p:cNvSpPr txBox="1">
            <a:spLocks noChangeArrowheads="1"/>
          </p:cNvSpPr>
          <p:nvPr/>
        </p:nvSpPr>
        <p:spPr bwMode="auto">
          <a:xfrm>
            <a:off x="1187450" y="1639888"/>
            <a:ext cx="7129463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>
              <a:ea typeface="MS PGothic" panose="020B0600070205080204" pitchFamily="34" charset="-128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-217040" y="1196752"/>
          <a:ext cx="9361040" cy="556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487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46"/>
          <p:cNvGrpSpPr>
            <a:grpSpLocks/>
          </p:cNvGrpSpPr>
          <p:nvPr/>
        </p:nvGrpSpPr>
        <p:grpSpPr bwMode="auto">
          <a:xfrm>
            <a:off x="0" y="1157288"/>
            <a:ext cx="9174163" cy="5700712"/>
            <a:chOff x="20638" y="1245597"/>
            <a:chExt cx="9266990" cy="5612403"/>
          </a:xfrm>
        </p:grpSpPr>
        <p:sp>
          <p:nvSpPr>
            <p:cNvPr id="48" name="TextBox 4"/>
            <p:cNvSpPr txBox="1">
              <a:spLocks noChangeArrowheads="1"/>
            </p:cNvSpPr>
            <p:nvPr/>
          </p:nvSpPr>
          <p:spPr bwMode="auto">
            <a:xfrm>
              <a:off x="35071" y="1245597"/>
              <a:ext cx="9252557" cy="545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en-GB" altLang="en-US" sz="1800" i="0" kern="0" dirty="0" smtClean="0"/>
                <a:t>21 thematic areas under S3  for Industrial Modernisation</a:t>
              </a:r>
            </a:p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en-GB" altLang="en-US" sz="1200" i="0" kern="0" dirty="0" smtClean="0">
                  <a:hlinkClick r:id="rId2"/>
                </a:rPr>
                <a:t>http://s3platform.jrc.ec.europa.eu/thematic-areas</a:t>
              </a:r>
              <a:r>
                <a:rPr lang="en-GB" altLang="en-US" sz="1200" i="0" kern="0" dirty="0" smtClean="0"/>
                <a:t> 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20638" y="2753803"/>
              <a:ext cx="1505746" cy="462621"/>
            </a:xfrm>
            <a:prstGeom prst="rect">
              <a:avLst/>
            </a:prstGeom>
            <a:ln w="9525">
              <a:solidFill>
                <a:srgbClr val="FFFFFF">
                  <a:lumMod val="50000"/>
                </a:srgbClr>
              </a:solidFill>
              <a:prstDash val="lgDash"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/>
                <a:t>Advanced manufacturing </a:t>
              </a: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5080" y="1809101"/>
              <a:ext cx="1077945" cy="805994"/>
            </a:xfrm>
            <a:prstGeom prst="rect">
              <a:avLst/>
            </a:prstGeom>
            <a:ln w="412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25400">
                <a:srgbClr val="000000"/>
              </a:innerShdw>
            </a:effectLst>
          </p:spPr>
        </p:pic>
        <p:sp>
          <p:nvSpPr>
            <p:cNvPr id="51" name="Rectangle 50"/>
            <p:cNvSpPr/>
            <p:nvPr/>
          </p:nvSpPr>
          <p:spPr bwMode="auto">
            <a:xfrm>
              <a:off x="1526384" y="2939790"/>
              <a:ext cx="1330957" cy="275072"/>
            </a:xfrm>
            <a:prstGeom prst="rect">
              <a:avLst/>
            </a:prstGeom>
            <a:ln w="9525">
              <a:solidFill>
                <a:srgbClr val="FFFFFF">
                  <a:lumMod val="50000"/>
                </a:srgbClr>
              </a:solidFill>
              <a:prstDash val="lgDash"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/>
                <a:t>3D Printing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2886205" y="2775684"/>
              <a:ext cx="1128908" cy="461058"/>
            </a:xfrm>
            <a:prstGeom prst="rect">
              <a:avLst/>
            </a:prstGeom>
            <a:ln w="9525">
              <a:solidFill>
                <a:srgbClr val="FFFFFF">
                  <a:lumMod val="50000"/>
                </a:srgbClr>
              </a:solidFill>
              <a:prstDash val="lgDash"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/>
                <a:t>Non-food biomass</a:t>
              </a: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5126382" y="6096864"/>
              <a:ext cx="1415946" cy="647044"/>
            </a:xfrm>
            <a:prstGeom prst="rect">
              <a:avLst/>
            </a:prstGeom>
            <a:ln w="9525">
              <a:solidFill>
                <a:srgbClr val="FFFFFF">
                  <a:lumMod val="50000"/>
                </a:srgbClr>
              </a:solidFill>
              <a:prstDash val="lgDash"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/>
                <a:t>Efficient &amp; Sustainable Manufacturing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5160057" y="2772558"/>
              <a:ext cx="1302093" cy="453243"/>
            </a:xfrm>
            <a:prstGeom prst="rect">
              <a:avLst/>
            </a:prstGeom>
            <a:ln w="9525">
              <a:solidFill>
                <a:srgbClr val="FFFFFF">
                  <a:lumMod val="50000"/>
                </a:srgbClr>
              </a:solidFill>
              <a:prstDash val="lgDash"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/>
                <a:t>Nano-Enabled Products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30259" y="6096864"/>
              <a:ext cx="1255590" cy="554832"/>
            </a:xfrm>
            <a:prstGeom prst="rect">
              <a:avLst/>
            </a:prstGeom>
            <a:ln w="9525">
              <a:solidFill>
                <a:srgbClr val="FFFFFF">
                  <a:lumMod val="50000"/>
                </a:srgbClr>
              </a:solidFill>
              <a:prstDash val="lgDash"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/>
                <a:t>SMEs to Industry 4.0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1298678" y="6124997"/>
              <a:ext cx="1173808" cy="462621"/>
            </a:xfrm>
            <a:prstGeom prst="rect">
              <a:avLst/>
            </a:prstGeom>
            <a:ln w="9525">
              <a:solidFill>
                <a:srgbClr val="FFFFFF">
                  <a:lumMod val="50000"/>
                </a:srgbClr>
              </a:solidFill>
              <a:prstDash val="lgDash"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/>
                <a:t>Textile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/>
                <a:t>Innovation</a:t>
              </a: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19741" y="1848638"/>
              <a:ext cx="1062042" cy="808589"/>
            </a:xfrm>
            <a:prstGeom prst="rect">
              <a:avLst/>
            </a:prstGeom>
            <a:ln w="412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25400">
                <a:srgbClr val="000000"/>
              </a:innerShdw>
            </a:effectLst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88467" y="5256435"/>
              <a:ext cx="1085194" cy="706786"/>
            </a:xfrm>
            <a:prstGeom prst="rect">
              <a:avLst/>
            </a:prstGeom>
            <a:ln w="412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25400">
                <a:srgbClr val="000000"/>
              </a:innerShdw>
            </a:effectLst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61106" y="1877442"/>
              <a:ext cx="1213283" cy="805121"/>
            </a:xfrm>
            <a:prstGeom prst="rect">
              <a:avLst/>
            </a:prstGeom>
            <a:ln w="412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25400">
                <a:srgbClr val="000000"/>
              </a:innerShdw>
            </a:effectLst>
          </p:spPr>
        </p:pic>
        <p:pic>
          <p:nvPicPr>
            <p:cNvPr id="60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17436" y="1822930"/>
              <a:ext cx="1045435" cy="834749"/>
            </a:xfrm>
            <a:prstGeom prst="rect">
              <a:avLst/>
            </a:prstGeom>
            <a:ln w="412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254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15752" y="5284430"/>
              <a:ext cx="950416" cy="700762"/>
            </a:xfrm>
            <a:prstGeom prst="rect">
              <a:avLst/>
            </a:prstGeom>
            <a:ln w="412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25400">
                <a:srgbClr val="000000"/>
              </a:innerShdw>
            </a:effectLst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979" y="5285431"/>
              <a:ext cx="1039645" cy="647057"/>
            </a:xfrm>
            <a:prstGeom prst="rect">
              <a:avLst/>
            </a:prstGeom>
            <a:ln w="412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25400">
                <a:srgbClr val="000000"/>
              </a:innerShdw>
            </a:effectLst>
          </p:spPr>
        </p:pic>
        <p:sp>
          <p:nvSpPr>
            <p:cNvPr id="63" name="Rectangle 62"/>
            <p:cNvSpPr/>
            <p:nvPr/>
          </p:nvSpPr>
          <p:spPr bwMode="auto">
            <a:xfrm>
              <a:off x="3906071" y="6153129"/>
              <a:ext cx="1185032" cy="462621"/>
            </a:xfrm>
            <a:prstGeom prst="rect">
              <a:avLst/>
            </a:prstGeom>
            <a:ln w="9525">
              <a:solidFill>
                <a:srgbClr val="FFFFFF">
                  <a:lumMod val="50000"/>
                </a:srgbClr>
              </a:solidFill>
              <a:prstDash val="lgDash"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/>
                <a:t>Medical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/>
                <a:t>Technology</a:t>
              </a: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4257251" y="2799128"/>
              <a:ext cx="660668" cy="278198"/>
            </a:xfrm>
            <a:prstGeom prst="rect">
              <a:avLst/>
            </a:prstGeom>
            <a:ln w="9525">
              <a:solidFill>
                <a:srgbClr val="FFFFFF">
                  <a:lumMod val="50000"/>
                </a:srgbClr>
              </a:solidFill>
              <a:prstDash val="lgDash"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/>
                <a:t>Sport</a:t>
              </a:r>
            </a:p>
          </p:txBody>
        </p:sp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27136" y="1898083"/>
              <a:ext cx="1090603" cy="717012"/>
            </a:xfrm>
            <a:prstGeom prst="rect">
              <a:avLst/>
            </a:prstGeom>
            <a:ln w="412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254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73237" y="5285170"/>
              <a:ext cx="1101475" cy="724159"/>
            </a:xfrm>
            <a:prstGeom prst="rect">
              <a:avLst/>
            </a:prstGeom>
            <a:ln w="412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25400">
                <a:srgbClr val="000000"/>
              </a:innerShdw>
            </a:effectLst>
          </p:spPr>
        </p:pic>
        <p:sp>
          <p:nvSpPr>
            <p:cNvPr id="67" name="Rectangle 66"/>
            <p:cNvSpPr/>
            <p:nvPr/>
          </p:nvSpPr>
          <p:spPr bwMode="auto">
            <a:xfrm>
              <a:off x="6657785" y="6057791"/>
              <a:ext cx="971759" cy="276635"/>
            </a:xfrm>
            <a:prstGeom prst="rect">
              <a:avLst/>
            </a:prstGeom>
            <a:ln w="9525">
              <a:solidFill>
                <a:srgbClr val="FFFFFF">
                  <a:lumMod val="50000"/>
                </a:srgbClr>
              </a:solidFill>
              <a:prstDash val="lgDash"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/>
                <a:t>Photonics</a:t>
              </a: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42864" y="5127598"/>
              <a:ext cx="1145543" cy="724977"/>
            </a:xfrm>
            <a:prstGeom prst="rect">
              <a:avLst/>
            </a:prstGeom>
            <a:ln w="412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25400">
                <a:srgbClr val="000000"/>
              </a:innerShdw>
            </a:effectLst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61312" y="1723389"/>
              <a:ext cx="1134244" cy="865671"/>
            </a:xfrm>
            <a:prstGeom prst="rect">
              <a:avLst/>
            </a:prstGeom>
            <a:ln w="412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25400">
                <a:srgbClr val="000000"/>
              </a:innerShdw>
            </a:effectLst>
          </p:spPr>
        </p:pic>
        <p:sp>
          <p:nvSpPr>
            <p:cNvPr id="70" name="Rectangle 69"/>
            <p:cNvSpPr/>
            <p:nvPr/>
          </p:nvSpPr>
          <p:spPr bwMode="auto">
            <a:xfrm>
              <a:off x="7886114" y="2711605"/>
              <a:ext cx="1286057" cy="647044"/>
            </a:xfrm>
            <a:prstGeom prst="rect">
              <a:avLst/>
            </a:prstGeom>
            <a:ln w="9525">
              <a:solidFill>
                <a:srgbClr val="FFFFFF">
                  <a:lumMod val="50000"/>
                </a:srgbClr>
              </a:solidFill>
              <a:prstDash val="lgDash"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/>
                <a:t>Digitalisation &amp; Safety for Tourism</a:t>
              </a:r>
            </a:p>
          </p:txBody>
        </p:sp>
        <p:pic>
          <p:nvPicPr>
            <p:cNvPr id="39964" name="Picture 2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0651" y="3444875"/>
              <a:ext cx="1192212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TextBox 11"/>
            <p:cNvSpPr txBox="1">
              <a:spLocks noChangeArrowheads="1"/>
            </p:cNvSpPr>
            <p:nvPr/>
          </p:nvSpPr>
          <p:spPr bwMode="auto">
            <a:xfrm>
              <a:off x="1454223" y="4449559"/>
              <a:ext cx="981380" cy="46262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fr-BE" altLang="en-US" sz="1200" i="0" kern="0" smtClean="0"/>
                <a:t>Social </a:t>
              </a:r>
            </a:p>
            <a:p>
              <a:pPr algn="ctr" fontAlgn="auto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fr-BE" altLang="en-US" sz="1200" i="0" kern="0" smtClean="0"/>
                <a:t>Economy </a:t>
              </a:r>
              <a:endParaRPr lang="en-GB" altLang="en-US" sz="1200" i="0" kern="0" smtClean="0"/>
            </a:p>
          </p:txBody>
        </p:sp>
        <p:sp>
          <p:nvSpPr>
            <p:cNvPr id="73" name="TextBox 29"/>
            <p:cNvSpPr txBox="1">
              <a:spLocks noChangeArrowheads="1"/>
            </p:cNvSpPr>
            <p:nvPr/>
          </p:nvSpPr>
          <p:spPr bwMode="auto">
            <a:xfrm>
              <a:off x="5144022" y="4321400"/>
              <a:ext cx="1364631" cy="81740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fr-BE" altLang="en-US" sz="1200" i="0" kern="0" dirty="0" err="1" smtClean="0"/>
                <a:t>Artificial</a:t>
              </a:r>
              <a:r>
                <a:rPr lang="fr-BE" altLang="en-US" sz="1200" i="0" kern="0" dirty="0" smtClean="0"/>
                <a:t> intelligence &amp; </a:t>
              </a:r>
              <a:r>
                <a:rPr lang="fr-BE" altLang="en-US" sz="1200" i="0" kern="0" dirty="0" err="1" smtClean="0"/>
                <a:t>Human</a:t>
              </a:r>
              <a:r>
                <a:rPr lang="fr-BE" altLang="en-US" sz="1200" i="0" kern="0" dirty="0" smtClean="0"/>
                <a:t> machine </a:t>
              </a:r>
              <a:endParaRPr lang="en-GB" altLang="en-US" sz="1200" i="0" kern="0" dirty="0" smtClean="0"/>
            </a:p>
          </p:txBody>
        </p:sp>
        <p:sp>
          <p:nvSpPr>
            <p:cNvPr id="74" name="TextBox 30"/>
            <p:cNvSpPr txBox="1">
              <a:spLocks noChangeArrowheads="1"/>
            </p:cNvSpPr>
            <p:nvPr/>
          </p:nvSpPr>
          <p:spPr bwMode="auto">
            <a:xfrm>
              <a:off x="20638" y="4435492"/>
              <a:ext cx="1358218" cy="46262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fr-BE" altLang="en-US" sz="1200" i="0" kern="0" smtClean="0"/>
                <a:t>Personalised medicine</a:t>
              </a:r>
              <a:endParaRPr lang="en-GB" altLang="en-US" sz="1200" i="0" kern="0" smtClean="0"/>
            </a:p>
          </p:txBody>
        </p:sp>
        <p:pic>
          <p:nvPicPr>
            <p:cNvPr id="39968" name="Picture 1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407" t="3514" r="9573" b="23640"/>
            <a:stretch>
              <a:fillRect/>
            </a:stretch>
          </p:blipFill>
          <p:spPr bwMode="auto">
            <a:xfrm>
              <a:off x="1343025" y="3387725"/>
              <a:ext cx="1216025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TextBox 33"/>
            <p:cNvSpPr txBox="1">
              <a:spLocks noChangeArrowheads="1"/>
            </p:cNvSpPr>
            <p:nvPr/>
          </p:nvSpPr>
          <p:spPr bwMode="auto">
            <a:xfrm>
              <a:off x="3854757" y="4285453"/>
              <a:ext cx="1297282" cy="46262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fr-BE" altLang="en-US" sz="1200" i="0" kern="0" smtClean="0"/>
                <a:t>European Cyber Valleys</a:t>
              </a:r>
              <a:endParaRPr lang="en-GB" altLang="en-US" sz="1200" i="0" kern="0" smtClean="0"/>
            </a:p>
          </p:txBody>
        </p:sp>
        <p:sp>
          <p:nvSpPr>
            <p:cNvPr id="77" name="TextBox 29"/>
            <p:cNvSpPr txBox="1">
              <a:spLocks noChangeArrowheads="1"/>
            </p:cNvSpPr>
            <p:nvPr/>
          </p:nvSpPr>
          <p:spPr bwMode="auto">
            <a:xfrm>
              <a:off x="7961481" y="4416737"/>
              <a:ext cx="1297283" cy="77520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fr-BE" altLang="en-US" sz="1200" i="0" kern="0" dirty="0" smtClean="0"/>
                <a:t>Advanced </a:t>
              </a:r>
              <a:r>
                <a:rPr lang="fr-BE" altLang="en-US" sz="1200" i="0" kern="0" dirty="0" err="1" smtClean="0"/>
                <a:t>materials</a:t>
              </a:r>
              <a:r>
                <a:rPr lang="fr-BE" altLang="en-US" sz="1200" i="0" kern="0" dirty="0" smtClean="0"/>
                <a:t> on </a:t>
              </a:r>
              <a:r>
                <a:rPr lang="fr-BE" altLang="en-US" sz="1200" i="0" kern="0" dirty="0" err="1" smtClean="0"/>
                <a:t>bateries</a:t>
              </a:r>
              <a:r>
                <a:rPr lang="fr-BE" altLang="en-US" sz="1200" i="0" kern="0" dirty="0" smtClean="0"/>
                <a:t> </a:t>
              </a:r>
              <a:endParaRPr lang="en-GB" altLang="en-US" sz="1200" i="0" kern="0" dirty="0" smtClean="0"/>
            </a:p>
          </p:txBody>
        </p:sp>
        <p:sp>
          <p:nvSpPr>
            <p:cNvPr id="78" name="TextBox 29"/>
            <p:cNvSpPr txBox="1">
              <a:spLocks noChangeArrowheads="1"/>
            </p:cNvSpPr>
            <p:nvPr/>
          </p:nvSpPr>
          <p:spPr bwMode="auto">
            <a:xfrm>
              <a:off x="6762016" y="4377665"/>
              <a:ext cx="1029487" cy="27663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400" i="1">
                  <a:solidFill>
                    <a:srgbClr val="0F5494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FBA"/>
                </a:buClr>
                <a:buChar char="•"/>
                <a:defRPr sz="2000" b="1">
                  <a:solidFill>
                    <a:srgbClr val="0F5494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lang="fr-BE" altLang="en-US" sz="1200" i="0" kern="0" smtClean="0"/>
                <a:t>Chemicals </a:t>
              </a:r>
              <a:endParaRPr lang="en-GB" altLang="en-US" sz="1200" i="0" kern="0" smtClean="0"/>
            </a:p>
          </p:txBody>
        </p:sp>
        <p:pic>
          <p:nvPicPr>
            <p:cNvPr id="39972" name="Picture 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3354388"/>
              <a:ext cx="1223963" cy="80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73" name="Picture 1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7975" y="3462338"/>
              <a:ext cx="1133475" cy="744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74" name="Picture 15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4475" y="3494088"/>
              <a:ext cx="1217613" cy="79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75" name="Picture 4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613" y="3473450"/>
              <a:ext cx="1238250" cy="785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76" name="Picture 11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7963" y="5289550"/>
              <a:ext cx="1193800" cy="808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Rectangle 83"/>
            <p:cNvSpPr/>
            <p:nvPr/>
          </p:nvSpPr>
          <p:spPr bwMode="auto">
            <a:xfrm>
              <a:off x="7804332" y="6212519"/>
              <a:ext cx="1242762" cy="645481"/>
            </a:xfrm>
            <a:prstGeom prst="rect">
              <a:avLst/>
            </a:prstGeom>
            <a:ln w="9525">
              <a:solidFill>
                <a:srgbClr val="FFFFFF">
                  <a:lumMod val="50000"/>
                </a:srgbClr>
              </a:solidFill>
              <a:prstDash val="lgDash"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/>
                <a:t>Safe &amp; sustainable mobility</a:t>
              </a:r>
            </a:p>
          </p:txBody>
        </p:sp>
        <p:pic>
          <p:nvPicPr>
            <p:cNvPr id="39978" name="Picture 4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6363" y="3589338"/>
              <a:ext cx="1173162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79" name="Picture 11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338" y="5172075"/>
              <a:ext cx="1130300" cy="744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Rectangle 86"/>
            <p:cNvSpPr/>
            <p:nvPr/>
          </p:nvSpPr>
          <p:spPr bwMode="auto">
            <a:xfrm>
              <a:off x="2539836" y="4462062"/>
              <a:ext cx="1173808" cy="461057"/>
            </a:xfrm>
            <a:prstGeom prst="rect">
              <a:avLst/>
            </a:prstGeom>
            <a:ln w="9525">
              <a:solidFill>
                <a:srgbClr val="FFFFFF">
                  <a:lumMod val="50000"/>
                </a:srgbClr>
              </a:solidFill>
              <a:prstDash val="lgDash"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/>
                <a:t>Mining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/>
                <a:t>Industry</a:t>
              </a: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2547853" y="6018719"/>
              <a:ext cx="1242762" cy="775202"/>
            </a:xfrm>
            <a:prstGeom prst="rect">
              <a:avLst/>
            </a:prstGeom>
            <a:ln w="9525">
              <a:solidFill>
                <a:srgbClr val="FFFFFF">
                  <a:lumMod val="50000"/>
                </a:srgbClr>
              </a:solidFill>
              <a:prstDash val="lgDash"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/>
                <a:t>Water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kern="0" dirty="0"/>
                <a:t>Smart Technologies</a:t>
              </a:r>
            </a:p>
          </p:txBody>
        </p:sp>
      </p:grpSp>
      <p:sp>
        <p:nvSpPr>
          <p:cNvPr id="131" name="Rectangle 130"/>
          <p:cNvSpPr/>
          <p:nvPr/>
        </p:nvSpPr>
        <p:spPr bwMode="auto">
          <a:xfrm>
            <a:off x="6513513" y="2716213"/>
            <a:ext cx="1179512" cy="461962"/>
          </a:xfrm>
          <a:prstGeom prst="rect">
            <a:avLst/>
          </a:prstGeom>
          <a:ln w="9525">
            <a:solidFill>
              <a:srgbClr val="FFFFFF">
                <a:lumMod val="50000"/>
              </a:srgbClr>
            </a:solidFill>
            <a:prstDash val="lgDash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/>
              <a:t>Hydrogen Valleys</a:t>
            </a:r>
          </a:p>
        </p:txBody>
      </p:sp>
      <p:pic>
        <p:nvPicPr>
          <p:cNvPr id="39940" name="Picture 13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1701800"/>
            <a:ext cx="1328738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90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-258763" y="1082675"/>
            <a:ext cx="8229601" cy="936625"/>
          </a:xfrm>
        </p:spPr>
        <p:txBody>
          <a:bodyPr/>
          <a:lstStyle/>
          <a:p>
            <a:pPr algn="ctr"/>
            <a:r>
              <a:rPr lang="fr-BE" altLang="en-US" smtClean="0"/>
              <a:t>Lessons learnt so far</a:t>
            </a:r>
            <a:endParaRPr lang="en-IE" altLang="en-US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319213"/>
            <a:ext cx="254158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Content Placeholder 3"/>
          <p:cNvSpPr>
            <a:spLocks noGrp="1"/>
          </p:cNvSpPr>
          <p:nvPr>
            <p:ph idx="1"/>
          </p:nvPr>
        </p:nvSpPr>
        <p:spPr>
          <a:xfrm>
            <a:off x="-258763" y="1844675"/>
            <a:ext cx="9217026" cy="446405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i="0" smtClean="0">
                <a:solidFill>
                  <a:srgbClr val="FF0000"/>
                </a:solidFill>
              </a:rPr>
              <a:t>+</a:t>
            </a:r>
            <a:r>
              <a:rPr lang="en-US" altLang="en-US" i="0" smtClean="0"/>
              <a:t> Delivering on reaching out to SMES </a:t>
            </a:r>
            <a:endParaRPr lang="en-IE" altLang="en-US" i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i="0" smtClean="0">
                <a:solidFill>
                  <a:srgbClr val="FF0000"/>
                </a:solidFill>
              </a:rPr>
              <a:t>+</a:t>
            </a:r>
            <a:r>
              <a:rPr lang="en-US" altLang="en-US" i="0" smtClean="0"/>
              <a:t> Highest impact when majority of project partners are cluster organisations  </a:t>
            </a:r>
            <a:endParaRPr lang="en-IE" altLang="en-US" i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i="0" smtClean="0">
                <a:solidFill>
                  <a:srgbClr val="FF0000"/>
                </a:solidFill>
              </a:rPr>
              <a:t>+</a:t>
            </a:r>
            <a:r>
              <a:rPr lang="en-US" altLang="en-US" i="0" smtClean="0"/>
              <a:t> Serving the needs of SMEs with customized support for specific challenges</a:t>
            </a:r>
            <a:endParaRPr lang="en-IE" altLang="en-US" i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i="0" smtClean="0">
                <a:solidFill>
                  <a:srgbClr val="FF0000"/>
                </a:solidFill>
              </a:rPr>
              <a:t>+</a:t>
            </a:r>
            <a:r>
              <a:rPr lang="en-US" altLang="en-US" i="0" smtClean="0"/>
              <a:t> Impact lies in the combination of support tools </a:t>
            </a:r>
            <a:endParaRPr lang="en-IE" altLang="en-US" i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i="0" smtClean="0">
                <a:solidFill>
                  <a:srgbClr val="FF0000"/>
                </a:solidFill>
              </a:rPr>
              <a:t>+</a:t>
            </a:r>
            <a:r>
              <a:rPr lang="en-US" altLang="en-US" i="0" smtClean="0"/>
              <a:t> More scope for scaling up linked to financing and internationalization </a:t>
            </a:r>
            <a:endParaRPr lang="en-IE" altLang="en-US" i="0" smtClean="0"/>
          </a:p>
        </p:txBody>
      </p:sp>
    </p:spTree>
    <p:extLst>
      <p:ext uri="{BB962C8B-B14F-4D97-AF65-F5344CB8AC3E}">
        <p14:creationId xmlns:p14="http://schemas.microsoft.com/office/powerpoint/2010/main" val="25224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>
          <a:xfrm>
            <a:off x="107950" y="6019800"/>
            <a:ext cx="9251950" cy="719138"/>
          </a:xfrm>
        </p:spPr>
        <p:txBody>
          <a:bodyPr/>
          <a:lstStyle/>
          <a:p>
            <a:r>
              <a:rPr lang="fr-BE" altLang="en-US" sz="1600" b="0" smtClean="0">
                <a:hlinkClick r:id="rId2"/>
              </a:rPr>
              <a:t>https://www.clustercollaboration.eu/eu-initiative/innosup-calls</a:t>
            </a:r>
            <a:r>
              <a:rPr lang="fr-BE" altLang="en-US" sz="1600" b="0" smtClean="0"/>
              <a:t> </a:t>
            </a:r>
            <a:endParaRPr lang="en-GB" altLang="en-US" sz="1600" b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6513" y="1066800"/>
            <a:ext cx="9001126" cy="5924550"/>
          </a:xfrm>
          <a:solidFill>
            <a:schemeClr val="accent3"/>
          </a:solidFill>
        </p:spPr>
        <p:txBody>
          <a:bodyPr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US" altLang="en-US" sz="1400" i="0" dirty="0" smtClean="0">
                <a:hlinkClick r:id="rId3"/>
              </a:rPr>
              <a:t>http://katanaproject.eu</a:t>
            </a:r>
            <a:r>
              <a:rPr lang="en-US" altLang="en-US" sz="1400" i="0" dirty="0" smtClean="0"/>
              <a:t> </a:t>
            </a:r>
          </a:p>
          <a:p>
            <a:pPr algn="r">
              <a:spcBef>
                <a:spcPts val="600"/>
              </a:spcBef>
              <a:defRPr/>
            </a:pPr>
            <a:r>
              <a:rPr lang="en-US" altLang="en-US" sz="1400" i="0" dirty="0" smtClean="0">
                <a:hlinkClick r:id="rId4"/>
              </a:rPr>
              <a:t>http://www.neptune-project.eu</a:t>
            </a:r>
            <a:r>
              <a:rPr lang="en-US" altLang="en-US" sz="1400" i="0" dirty="0" smtClean="0"/>
              <a:t>  </a:t>
            </a:r>
          </a:p>
          <a:p>
            <a:pPr algn="r">
              <a:spcBef>
                <a:spcPts val="600"/>
              </a:spcBef>
              <a:defRPr/>
            </a:pPr>
            <a:r>
              <a:rPr lang="en-US" altLang="en-US" sz="1400" i="0" dirty="0" smtClean="0">
                <a:hlinkClick r:id="rId5"/>
              </a:rPr>
              <a:t>http://www.h2020-superbio.eu</a:t>
            </a:r>
            <a:r>
              <a:rPr lang="en-US" altLang="en-US" sz="1400" i="0" dirty="0" smtClean="0"/>
              <a:t>  </a:t>
            </a:r>
          </a:p>
          <a:p>
            <a:pPr algn="r">
              <a:spcBef>
                <a:spcPts val="600"/>
              </a:spcBef>
              <a:defRPr/>
            </a:pPr>
            <a:r>
              <a:rPr lang="en-US" altLang="en-US" sz="1400" i="0" dirty="0" smtClean="0">
                <a:hlinkClick r:id="rId6"/>
              </a:rPr>
              <a:t>http://permides.eu/</a:t>
            </a:r>
            <a:r>
              <a:rPr lang="en-US" altLang="en-US" sz="1400" i="0" dirty="0" smtClean="0"/>
              <a:t>  </a:t>
            </a:r>
          </a:p>
          <a:p>
            <a:pPr algn="r">
              <a:spcBef>
                <a:spcPts val="600"/>
              </a:spcBef>
              <a:defRPr/>
            </a:pPr>
            <a:r>
              <a:rPr lang="en-US" altLang="en-US" sz="1400" i="0" dirty="0" smtClean="0">
                <a:hlinkClick r:id="rId7"/>
              </a:rPr>
              <a:t>http://acttivate.eu</a:t>
            </a:r>
            <a:r>
              <a:rPr lang="en-US" altLang="en-US" sz="1400" i="0" dirty="0" smtClean="0"/>
              <a:t>  </a:t>
            </a:r>
          </a:p>
          <a:p>
            <a:pPr algn="r">
              <a:spcBef>
                <a:spcPts val="600"/>
              </a:spcBef>
              <a:defRPr/>
            </a:pPr>
            <a:r>
              <a:rPr lang="en-US" altLang="en-US" sz="1400" i="0" dirty="0" smtClean="0">
                <a:hlinkClick r:id="rId8"/>
              </a:rPr>
              <a:t>https://www.innolabs.io</a:t>
            </a:r>
            <a:r>
              <a:rPr lang="en-US" altLang="en-US" sz="1400" i="0" dirty="0" smtClean="0"/>
              <a:t>  </a:t>
            </a:r>
          </a:p>
          <a:p>
            <a:pPr algn="r">
              <a:spcBef>
                <a:spcPts val="600"/>
              </a:spcBef>
              <a:defRPr/>
            </a:pPr>
            <a:r>
              <a:rPr lang="en-US" altLang="en-US" sz="1400" i="0" dirty="0" smtClean="0">
                <a:hlinkClick r:id="rId9"/>
              </a:rPr>
              <a:t> http://www.impact-accelerator.com/connected-car/</a:t>
            </a:r>
            <a:r>
              <a:rPr lang="en-US" altLang="en-US" sz="1400" i="0" dirty="0" smtClean="0"/>
              <a:t>   </a:t>
            </a:r>
          </a:p>
          <a:p>
            <a:pPr algn="r">
              <a:spcBef>
                <a:spcPts val="600"/>
              </a:spcBef>
              <a:defRPr/>
            </a:pPr>
            <a:r>
              <a:rPr lang="en-US" altLang="en-US" sz="1400" i="0" dirty="0" smtClean="0">
                <a:hlinkClick r:id="rId10"/>
              </a:rPr>
              <a:t>http://www.inclusilver.eu</a:t>
            </a:r>
            <a:r>
              <a:rPr lang="en-US" altLang="en-US" sz="1400" i="0" dirty="0" smtClean="0"/>
              <a:t>   </a:t>
            </a:r>
          </a:p>
          <a:p>
            <a:pPr algn="r">
              <a:spcBef>
                <a:spcPts val="600"/>
              </a:spcBef>
              <a:defRPr/>
            </a:pPr>
            <a:r>
              <a:rPr lang="en-US" altLang="en-US" sz="1400" i="0" dirty="0" smtClean="0">
                <a:hlinkClick r:id="rId11"/>
              </a:rPr>
              <a:t>http://www.cross4health.eu/</a:t>
            </a:r>
            <a:endParaRPr lang="en-US" altLang="en-US" sz="1400" i="0" dirty="0" smtClean="0"/>
          </a:p>
          <a:p>
            <a:pPr algn="r">
              <a:spcBef>
                <a:spcPts val="600"/>
              </a:spcBef>
              <a:defRPr/>
            </a:pPr>
            <a:r>
              <a:rPr lang="en-US" altLang="en-US" sz="1400" i="0" dirty="0" smtClean="0">
                <a:hlinkClick r:id="rId12"/>
              </a:rPr>
              <a:t>https://www.projectdiva.eu/</a:t>
            </a:r>
            <a:endParaRPr lang="en-US" altLang="en-US" sz="1400" i="0" dirty="0" smtClean="0"/>
          </a:p>
          <a:p>
            <a:pPr algn="r">
              <a:spcBef>
                <a:spcPts val="600"/>
              </a:spcBef>
              <a:defRPr/>
            </a:pPr>
            <a:r>
              <a:rPr lang="en-US" altLang="en-US" sz="1400" i="0" dirty="0" smtClean="0">
                <a:hlinkClick r:id="rId13"/>
              </a:rPr>
              <a:t>https://www.iot4industry.eu/</a:t>
            </a:r>
            <a:r>
              <a:rPr lang="en-US" altLang="en-US" sz="1400" i="0" dirty="0" smtClean="0"/>
              <a:t> </a:t>
            </a:r>
          </a:p>
          <a:p>
            <a:pPr algn="r">
              <a:spcBef>
                <a:spcPts val="600"/>
              </a:spcBef>
              <a:defRPr/>
            </a:pPr>
            <a:r>
              <a:rPr lang="en-US" altLang="en-US" sz="1400" i="0" dirty="0" smtClean="0">
                <a:hlinkClick r:id="rId14"/>
              </a:rPr>
              <a:t>http://vidaproject.eu/</a:t>
            </a:r>
            <a:r>
              <a:rPr lang="en-US" altLang="en-US" sz="1400" i="0" dirty="0" smtClean="0"/>
              <a:t> </a:t>
            </a:r>
          </a:p>
          <a:p>
            <a:pPr algn="r">
              <a:spcBef>
                <a:spcPts val="600"/>
              </a:spcBef>
              <a:defRPr/>
            </a:pPr>
            <a:r>
              <a:rPr lang="en-US" altLang="en-US" sz="1400" i="0" dirty="0" smtClean="0">
                <a:hlinkClick r:id="rId15"/>
              </a:rPr>
              <a:t>https://c-voucher.fundingbox.com/</a:t>
            </a:r>
            <a:r>
              <a:rPr lang="en-US" altLang="en-US" sz="1400" i="0" dirty="0" smtClean="0"/>
              <a:t> </a:t>
            </a:r>
          </a:p>
          <a:p>
            <a:pPr algn="r">
              <a:spcBef>
                <a:spcPts val="600"/>
              </a:spcBef>
              <a:defRPr/>
            </a:pPr>
            <a:r>
              <a:rPr lang="en-GB" altLang="en-US" sz="1400" i="0" u="sng" dirty="0" smtClean="0">
                <a:hlinkClick r:id="rId16"/>
              </a:rPr>
              <a:t>http://s3food.eu/</a:t>
            </a:r>
            <a:r>
              <a:rPr lang="en-GB" altLang="en-US" sz="1400" i="0" dirty="0" smtClean="0"/>
              <a:t> </a:t>
            </a:r>
          </a:p>
          <a:p>
            <a:pPr algn="r">
              <a:spcBef>
                <a:spcPts val="600"/>
              </a:spcBef>
              <a:defRPr/>
            </a:pPr>
            <a:r>
              <a:rPr lang="en-GB" altLang="en-US" sz="1400" i="0" dirty="0" smtClean="0">
                <a:hlinkClick r:id="rId17"/>
              </a:rPr>
              <a:t>https://www.smartx-europe.eu/</a:t>
            </a:r>
            <a:r>
              <a:rPr lang="en-GB" altLang="en-US" sz="1400" i="0" dirty="0" smtClean="0"/>
              <a:t> </a:t>
            </a:r>
          </a:p>
          <a:p>
            <a:pPr algn="r">
              <a:spcBef>
                <a:spcPts val="600"/>
              </a:spcBef>
              <a:defRPr/>
            </a:pPr>
            <a:r>
              <a:rPr lang="en-GB" altLang="en-US" sz="1400" i="0" dirty="0" smtClean="0">
                <a:hlinkClick r:id="rId18"/>
              </a:rPr>
              <a:t>https://www.digibcube.com/</a:t>
            </a:r>
            <a:endParaRPr lang="en-US" altLang="en-US" sz="1400" i="0" dirty="0" smtClean="0"/>
          </a:p>
          <a:p>
            <a:pPr algn="r">
              <a:spcBef>
                <a:spcPts val="600"/>
              </a:spcBef>
              <a:defRPr/>
            </a:pPr>
            <a:r>
              <a:rPr lang="en-IE" altLang="en-US" sz="1400" i="0" dirty="0" smtClean="0">
                <a:hlinkClick r:id="rId19"/>
              </a:rPr>
              <a:t>https://parsec-accelerator.eu/</a:t>
            </a:r>
            <a:r>
              <a:rPr lang="it-IT" altLang="en-US" sz="1400" i="0" dirty="0" smtClean="0"/>
              <a:t> </a:t>
            </a:r>
          </a:p>
          <a:p>
            <a:pPr algn="r">
              <a:spcBef>
                <a:spcPts val="600"/>
              </a:spcBef>
              <a:defRPr/>
            </a:pPr>
            <a:r>
              <a:rPr lang="en-GB" altLang="en-US" sz="1400" i="0" dirty="0" smtClean="0">
                <a:hlinkClick r:id="rId20"/>
              </a:rPr>
              <a:t>https://blockis.eu/</a:t>
            </a:r>
            <a:r>
              <a:rPr lang="en-GB" altLang="en-US" sz="1400" i="0" dirty="0" smtClean="0"/>
              <a:t> </a:t>
            </a:r>
          </a:p>
          <a:p>
            <a:pPr algn="r">
              <a:spcBef>
                <a:spcPts val="600"/>
              </a:spcBef>
              <a:defRPr/>
            </a:pPr>
            <a:endParaRPr lang="en-US" altLang="en-US" sz="1400" i="0" dirty="0" smtClean="0"/>
          </a:p>
          <a:p>
            <a:pPr algn="ctr">
              <a:spcBef>
                <a:spcPts val="600"/>
              </a:spcBef>
              <a:defRPr/>
            </a:pPr>
            <a:endParaRPr lang="en-US" altLang="en-US" sz="1800" i="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779838" y="6472238"/>
            <a:ext cx="32448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BE" altLang="en-US" sz="1800" b="1" kern="0" dirty="0">
                <a:latin typeface="Verdana"/>
                <a:ea typeface="+mj-ea"/>
                <a:cs typeface="+mj-cs"/>
              </a:rPr>
              <a:t>18 </a:t>
            </a:r>
            <a:r>
              <a:rPr lang="fr-BE" altLang="en-US" sz="1800" b="1" kern="0" dirty="0" err="1" smtClean="0">
                <a:latin typeface="Verdana"/>
                <a:ea typeface="+mj-ea"/>
                <a:cs typeface="+mj-cs"/>
              </a:rPr>
              <a:t>funded</a:t>
            </a:r>
            <a:r>
              <a:rPr lang="fr-BE" altLang="en-US" sz="1800" b="1" kern="0" dirty="0" smtClean="0">
                <a:latin typeface="Verdana"/>
                <a:ea typeface="+mj-ea"/>
                <a:cs typeface="+mj-cs"/>
              </a:rPr>
              <a:t> </a:t>
            </a:r>
            <a:r>
              <a:rPr lang="fr-BE" altLang="en-US" sz="1800" b="1" kern="0" dirty="0" err="1">
                <a:latin typeface="Verdana"/>
                <a:ea typeface="+mj-ea"/>
                <a:cs typeface="+mj-cs"/>
              </a:rPr>
              <a:t>projects</a:t>
            </a:r>
            <a:endParaRPr lang="fr-BE" sz="1800" dirty="0">
              <a:ea typeface="+mn-ea"/>
            </a:endParaRPr>
          </a:p>
        </p:txBody>
      </p:sp>
      <p:pic>
        <p:nvPicPr>
          <p:cNvPr id="27653" name="Picture 4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6342063"/>
            <a:ext cx="2363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066800"/>
            <a:ext cx="117475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9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138363"/>
            <a:ext cx="18065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0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25" y="5424488"/>
            <a:ext cx="16922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1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94325"/>
            <a:ext cx="173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4837113"/>
            <a:ext cx="16843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8" t="3534" r="10242" b="50275"/>
          <a:stretch>
            <a:fillRect/>
          </a:stretch>
        </p:blipFill>
        <p:spPr bwMode="auto">
          <a:xfrm>
            <a:off x="4306888" y="4087813"/>
            <a:ext cx="1870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4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4264025"/>
            <a:ext cx="18478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5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4262438"/>
            <a:ext cx="23002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6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2041525"/>
            <a:ext cx="1276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7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9" t="-224" r="5048" b="9943"/>
          <a:stretch>
            <a:fillRect/>
          </a:stretch>
        </p:blipFill>
        <p:spPr bwMode="auto">
          <a:xfrm>
            <a:off x="2693988" y="3081338"/>
            <a:ext cx="1985962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Image 7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3500438"/>
            <a:ext cx="212883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19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85988"/>
            <a:ext cx="1503363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Grafik 1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2941638"/>
            <a:ext cx="20605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Imagen 2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1339850"/>
            <a:ext cx="18859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22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1128713"/>
            <a:ext cx="11017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3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143625"/>
            <a:ext cx="1719262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0" name="Bild 6" descr="INCluSilver_logo_cmyk_wide_www.pn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1000125"/>
            <a:ext cx="16827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1" name="Picture 26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8" t="10233" r="11198" b="14729"/>
          <a:stretch>
            <a:fillRect/>
          </a:stretch>
        </p:blipFill>
        <p:spPr bwMode="auto">
          <a:xfrm>
            <a:off x="4198938" y="5581650"/>
            <a:ext cx="139065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2" name="Picture 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062038"/>
            <a:ext cx="117475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3" name="Picture 9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133600"/>
            <a:ext cx="18065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4" name="Picture 10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5419725"/>
            <a:ext cx="16922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5" name="Picture 11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5389563"/>
            <a:ext cx="173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6" name="Picture 1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4832350"/>
            <a:ext cx="16843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7" name="Picture 1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8" t="3534" r="10242" b="50275"/>
          <a:stretch>
            <a:fillRect/>
          </a:stretch>
        </p:blipFill>
        <p:spPr bwMode="auto">
          <a:xfrm>
            <a:off x="4362450" y="4083050"/>
            <a:ext cx="1870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8" name="Picture 14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4259263"/>
            <a:ext cx="18478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9" name="Picture 15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57675"/>
            <a:ext cx="23002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0" name="Picture 16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2036763"/>
            <a:ext cx="1276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1" name="Picture 17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9" t="-224" r="5048" b="9943"/>
          <a:stretch>
            <a:fillRect/>
          </a:stretch>
        </p:blipFill>
        <p:spPr bwMode="auto">
          <a:xfrm>
            <a:off x="2749550" y="3076575"/>
            <a:ext cx="1985963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2" name="Image 7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495675"/>
            <a:ext cx="212883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4" name="Grafik 1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936875"/>
            <a:ext cx="20605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6" name="Picture 22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1123950"/>
            <a:ext cx="11017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7" name="Picture 23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138863"/>
            <a:ext cx="171767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8" name="Bild 6" descr="INCluSilver_logo_cmyk_wide_www.pn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995363"/>
            <a:ext cx="16827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31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0" y="1196975"/>
            <a:ext cx="9251950" cy="714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4000" i="0" dirty="0">
                <a:solidFill>
                  <a:srgbClr val="3166CF"/>
                </a:solidFill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  <a:hlinkClick r:id="rId2"/>
              </a:rPr>
              <a:t>N</a:t>
            </a:r>
            <a:r>
              <a:rPr lang="en-GB" altLang="en-US" sz="4000" i="0" u="sng" dirty="0">
                <a:solidFill>
                  <a:srgbClr val="3166CF"/>
                </a:solidFill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  <a:hlinkClick r:id="rId2"/>
              </a:rPr>
              <a:t>ext call for Innosup-1 proposals</a:t>
            </a:r>
            <a:r>
              <a:rPr lang="en-IE" altLang="en-US" sz="4000" i="0" dirty="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IE" altLang="en-US" sz="4000" i="0" dirty="0">
              <a:solidFill>
                <a:srgbClr val="333333"/>
              </a:solidFill>
              <a:latin typeface="Arial" panose="020B060402020202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2000" b="1" dirty="0"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b="1" dirty="0">
                <a:solidFill>
                  <a:srgbClr val="FF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Call opens </a:t>
            </a:r>
            <a:r>
              <a:rPr lang="en-GB" altLang="en-US" i="0" dirty="0">
                <a:solidFill>
                  <a:srgbClr val="FF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07/11/2019</a:t>
            </a:r>
            <a:r>
              <a:rPr lang="en-GB" altLang="en-US" i="0" dirty="0">
                <a:ea typeface="MS PGothic" panose="020B0600070205080204" pitchFamily="34" charset="-128"/>
                <a:cs typeface="Calibri" panose="020F0502020204030204" pitchFamily="34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ea typeface="MS PGothic" panose="020B0600070205080204" pitchFamily="34" charset="-128"/>
                <a:cs typeface="Calibri" panose="020F0502020204030204" pitchFamily="34" charset="0"/>
              </a:rPr>
              <a:t>EUR 25.15 Mio (</a:t>
            </a:r>
            <a:r>
              <a:rPr lang="en-IE" altLang="en-US" dirty="0">
                <a:ea typeface="MS PGothic" panose="020B0600070205080204" pitchFamily="34" charset="-128"/>
                <a:cs typeface="Calibri" panose="020F0502020204030204" pitchFamily="34" charset="0"/>
              </a:rPr>
              <a:t>EUR 4 to 5 Mio per project) </a:t>
            </a:r>
            <a:endParaRPr lang="en-IE" altLang="en-US" i="0" dirty="0"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IE" altLang="en-US" b="1" dirty="0">
                <a:solidFill>
                  <a:srgbClr val="FF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Deadline (1</a:t>
            </a:r>
            <a:r>
              <a:rPr lang="en-IE" altLang="en-US" b="1" baseline="30000" dirty="0">
                <a:solidFill>
                  <a:srgbClr val="FF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nd</a:t>
            </a:r>
            <a:r>
              <a:rPr lang="en-IE" altLang="en-US" b="1" dirty="0">
                <a:solidFill>
                  <a:srgbClr val="FF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stage):</a:t>
            </a:r>
            <a:r>
              <a:rPr lang="en-IE" altLang="en-US" dirty="0">
                <a:solidFill>
                  <a:srgbClr val="FF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2</a:t>
            </a:r>
            <a:r>
              <a:rPr lang="en-IE" altLang="en-US" baseline="30000" dirty="0">
                <a:solidFill>
                  <a:srgbClr val="FF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nd</a:t>
            </a:r>
            <a:r>
              <a:rPr lang="en-IE" altLang="en-US" dirty="0">
                <a:solidFill>
                  <a:srgbClr val="FF0000"/>
                </a:solidFill>
                <a:ea typeface="MS PGothic" panose="020B0600070205080204" pitchFamily="34" charset="-128"/>
                <a:cs typeface="Calibri" panose="020F0502020204030204" pitchFamily="34" charset="0"/>
              </a:rPr>
              <a:t> April 2020</a:t>
            </a:r>
            <a:endParaRPr lang="en-IE" altLang="en-US" i="0" dirty="0">
              <a:solidFill>
                <a:srgbClr val="FF0000"/>
              </a:solidFill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IE" altLang="en-US" b="1" dirty="0">
                <a:ea typeface="MS PGothic" panose="020B0600070205080204" pitchFamily="34" charset="-128"/>
                <a:cs typeface="Calibri" panose="020F0502020204030204" pitchFamily="34" charset="0"/>
              </a:rPr>
              <a:t>Deadline (2</a:t>
            </a:r>
            <a:r>
              <a:rPr lang="en-IE" altLang="en-US" b="1" baseline="30000" dirty="0">
                <a:ea typeface="MS PGothic" panose="020B0600070205080204" pitchFamily="34" charset="-128"/>
                <a:cs typeface="Calibri" panose="020F0502020204030204" pitchFamily="34" charset="0"/>
              </a:rPr>
              <a:t>nd</a:t>
            </a:r>
            <a:r>
              <a:rPr lang="en-IE" altLang="en-US" b="1" dirty="0">
                <a:ea typeface="MS PGothic" panose="020B0600070205080204" pitchFamily="34" charset="-128"/>
                <a:cs typeface="Calibri" panose="020F0502020204030204" pitchFamily="34" charset="0"/>
              </a:rPr>
              <a:t> stage):</a:t>
            </a:r>
            <a:r>
              <a:rPr lang="en-IE" altLang="en-US" dirty="0">
                <a:ea typeface="MS PGothic" panose="020B0600070205080204" pitchFamily="34" charset="-128"/>
                <a:cs typeface="Calibri" panose="020F0502020204030204" pitchFamily="34" charset="0"/>
              </a:rPr>
              <a:t> 8 September  2020</a:t>
            </a:r>
            <a:endParaRPr lang="en-IE" altLang="en-US" i="0" dirty="0"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IE" altLang="en-US" b="1" dirty="0">
                <a:ea typeface="MS PGothic" panose="020B0600070205080204" pitchFamily="34" charset="-128"/>
                <a:cs typeface="Calibri" panose="020F0502020204030204" pitchFamily="34" charset="0"/>
              </a:rPr>
              <a:t>Number of projects to be funded: </a:t>
            </a:r>
            <a:r>
              <a:rPr lang="en-GB" altLang="en-US" dirty="0">
                <a:ea typeface="MS PGothic" panose="020B0600070205080204" pitchFamily="34" charset="-128"/>
                <a:cs typeface="Calibri" panose="020F0502020204030204" pitchFamily="34" charset="0"/>
              </a:rPr>
              <a:t>5-6</a:t>
            </a:r>
          </a:p>
          <a:p>
            <a:pPr algn="ctr">
              <a:lnSpc>
                <a:spcPts val="1350"/>
              </a:lnSpc>
              <a:spcBef>
                <a:spcPts val="4400"/>
              </a:spcBef>
              <a:spcAft>
                <a:spcPts val="1325"/>
              </a:spcAft>
              <a:buClrTx/>
              <a:buFontTx/>
              <a:buNone/>
            </a:pPr>
            <a:r>
              <a:rPr lang="en-IE" altLang="en-US" sz="1400" i="0" u="sng" dirty="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  <a:hlinkClick r:id="rId2"/>
              </a:rPr>
              <a:t>https://ec.europa.eu/info/funding-tenders/opportunities/portal/screen/opportunities/topic-details/innosup-01-2018-2020</a:t>
            </a:r>
            <a:r>
              <a:rPr lang="en-GB" altLang="en-US" sz="1400" i="0" dirty="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 i="0" u="sng" dirty="0">
                <a:ea typeface="MS PGothic" panose="020B0600070205080204" pitchFamily="34" charset="-128"/>
                <a:hlinkClick r:id="rId3"/>
              </a:rPr>
              <a:t> ECCP </a:t>
            </a:r>
            <a:r>
              <a:rPr lang="en-US" altLang="en-US" sz="2000" i="0" u="sng" dirty="0">
                <a:ea typeface="MS PGothic" panose="020B0600070205080204" pitchFamily="34" charset="-128"/>
                <a:hlinkClick r:id="rId3"/>
              </a:rPr>
              <a:t>https://www.clustercollaboration.eu/eu-</a:t>
            </a:r>
            <a:r>
              <a:rPr lang="en-US" altLang="en-US" sz="2000" i="0" u="sng" dirty="0">
                <a:ea typeface="MS PGothic" panose="020B0600070205080204" pitchFamily="34" charset="-128"/>
              </a:rPr>
              <a:t> </a:t>
            </a:r>
            <a:r>
              <a:rPr lang="en-US" altLang="en-US" sz="2000" i="0" u="sng" dirty="0">
                <a:ea typeface="MS PGothic" panose="020B0600070205080204" pitchFamily="34" charset="-128"/>
                <a:hlinkClick r:id="rId4"/>
              </a:rPr>
              <a:t>initiative/</a:t>
            </a:r>
            <a:r>
              <a:rPr lang="en-US" altLang="en-US" sz="2000" i="0" u="sng" dirty="0" err="1">
                <a:ea typeface="MS PGothic" panose="020B0600070205080204" pitchFamily="34" charset="-128"/>
                <a:hlinkClick r:id="rId4"/>
              </a:rPr>
              <a:t>innosup</a:t>
            </a:r>
            <a:r>
              <a:rPr lang="en-US" altLang="en-US" sz="2000" i="0" u="sng" dirty="0">
                <a:ea typeface="MS PGothic" panose="020B0600070205080204" pitchFamily="34" charset="-128"/>
                <a:hlinkClick r:id="rId4"/>
              </a:rPr>
              <a:t>-calls</a:t>
            </a:r>
            <a:endParaRPr lang="en-US" altLang="en-US" sz="2000" i="0" u="sng" dirty="0"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IE" altLang="en-US" sz="2000" i="0" dirty="0"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000" i="0" dirty="0">
                <a:ea typeface="MS PGothic" panose="020B0600070205080204" pitchFamily="34" charset="-128"/>
              </a:rPr>
              <a:t>Horizon 2020 Innosup data hub </a:t>
            </a:r>
            <a:r>
              <a:rPr lang="en-GB" altLang="en-US" sz="2000" i="0" u="sng" dirty="0">
                <a:ea typeface="MS PGothic" panose="020B0600070205080204" pitchFamily="34" charset="-128"/>
                <a:hlinkClick r:id="rId5"/>
              </a:rPr>
              <a:t>https://innosup.easme-web.eu/</a:t>
            </a:r>
            <a:endParaRPr lang="en-IE" altLang="en-US" sz="2000" i="0" dirty="0">
              <a:ea typeface="MS PGothic" panose="020B0600070205080204" pitchFamily="34" charset="-128"/>
            </a:endParaRPr>
          </a:p>
          <a:p>
            <a:pPr algn="just">
              <a:lnSpc>
                <a:spcPts val="1350"/>
              </a:lnSpc>
              <a:spcBef>
                <a:spcPts val="4400"/>
              </a:spcBef>
              <a:spcAft>
                <a:spcPts val="1325"/>
              </a:spcAft>
              <a:buClrTx/>
              <a:buFontTx/>
              <a:buNone/>
            </a:pPr>
            <a:endParaRPr lang="en-IE" altLang="en-US" sz="2000" i="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just">
              <a:lnSpc>
                <a:spcPts val="1350"/>
              </a:lnSpc>
              <a:spcBef>
                <a:spcPts val="4400"/>
              </a:spcBef>
              <a:spcAft>
                <a:spcPts val="1325"/>
              </a:spcAft>
              <a:buClrTx/>
              <a:buFontTx/>
              <a:buNone/>
            </a:pPr>
            <a:endParaRPr lang="en-IE" altLang="en-US" sz="1200" i="0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" name="Picture 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2" y="1844824"/>
            <a:ext cx="26257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73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3665538"/>
            <a:ext cx="1090612" cy="1006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79388" y="1181100"/>
            <a:ext cx="885666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endParaRPr lang="fr-BE" sz="2400" dirty="0" smtClean="0"/>
          </a:p>
          <a:p>
            <a:pPr algn="ctr">
              <a:defRPr/>
            </a:pPr>
            <a:r>
              <a:rPr lang="fr-BE" altLang="de-DE" sz="2400" dirty="0" smtClean="0"/>
              <a:t>EU cluster </a:t>
            </a:r>
            <a:r>
              <a:rPr lang="fr-BE" altLang="de-DE" sz="2400" dirty="0" err="1" smtClean="0"/>
              <a:t>initatives</a:t>
            </a:r>
            <a:r>
              <a:rPr lang="fr-BE" altLang="de-DE" sz="2400" dirty="0" smtClean="0"/>
              <a:t> </a:t>
            </a:r>
          </a:p>
          <a:p>
            <a:pPr algn="ctr">
              <a:defRPr/>
            </a:pPr>
            <a:r>
              <a:rPr lang="fr-BE" altLang="de-DE" sz="2400" b="0" dirty="0" smtClean="0"/>
              <a:t>Building </a:t>
            </a:r>
            <a:r>
              <a:rPr lang="fr-BE" altLang="de-DE" sz="2400" b="0" dirty="0"/>
              <a:t>bridges </a:t>
            </a:r>
            <a:r>
              <a:rPr lang="fr-BE" altLang="de-DE" sz="2400" b="0" dirty="0" err="1"/>
              <a:t>across</a:t>
            </a:r>
            <a:r>
              <a:rPr lang="fr-BE" altLang="de-DE" sz="2400" b="0" dirty="0"/>
              <a:t> </a:t>
            </a:r>
            <a:r>
              <a:rPr lang="fr-BE" altLang="de-DE" sz="2400" b="0" dirty="0" err="1"/>
              <a:t>Europe's</a:t>
            </a:r>
            <a:r>
              <a:rPr lang="fr-BE" altLang="de-DE" sz="2400" b="0" dirty="0"/>
              <a:t> </a:t>
            </a:r>
            <a:r>
              <a:rPr lang="fr-BE" altLang="de-DE" sz="2400" b="0" dirty="0" err="1"/>
              <a:t>ecosystems</a:t>
            </a:r>
            <a:r>
              <a:rPr lang="fr-BE" altLang="de-DE" sz="2400" b="0" dirty="0"/>
              <a:t> </a:t>
            </a:r>
          </a:p>
          <a:p>
            <a:pPr algn="ctr">
              <a:defRPr/>
            </a:pPr>
            <a:endParaRPr lang="en-GB" sz="2400" kern="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272607" y="2564904"/>
          <a:ext cx="842509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ound Diagonal Corner Rectangle 7"/>
          <p:cNvSpPr/>
          <p:nvPr/>
        </p:nvSpPr>
        <p:spPr>
          <a:xfrm rot="10800000" flipV="1">
            <a:off x="6048375" y="3292475"/>
            <a:ext cx="1908175" cy="649288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6390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2928938"/>
            <a:ext cx="19002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5878513"/>
            <a:ext cx="131445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092950" y="4892675"/>
          <a:ext cx="1508125" cy="922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2338">
                <a:tc>
                  <a:txBody>
                    <a:bodyPr/>
                    <a:lstStyle/>
                    <a:p>
                      <a:pPr algn="ctr"/>
                      <a:r>
                        <a:rPr lang="it-IT" sz="1500" i="1" dirty="0" smtClean="0">
                          <a:solidFill>
                            <a:srgbClr val="0070C0"/>
                          </a:solidFill>
                        </a:rPr>
                        <a:t>Cluster Excellence</a:t>
                      </a:r>
                      <a:r>
                        <a:rPr lang="it-IT" sz="1500" i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it-IT" sz="1500" i="1" baseline="0" dirty="0" err="1" smtClean="0">
                          <a:solidFill>
                            <a:srgbClr val="0070C0"/>
                          </a:solidFill>
                        </a:rPr>
                        <a:t>Programme</a:t>
                      </a:r>
                      <a:endParaRPr lang="en-IE" sz="1500" i="1" dirty="0">
                        <a:solidFill>
                          <a:srgbClr val="0070C0"/>
                        </a:solidFill>
                      </a:endParaRPr>
                    </a:p>
                  </a:txBody>
                  <a:tcPr marL="91411" marR="91411" marT="45788" marB="4578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639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878513"/>
            <a:ext cx="131445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4914900"/>
            <a:ext cx="906463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0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22" r="-400" b="37399"/>
          <a:stretch>
            <a:fillRect/>
          </a:stretch>
        </p:blipFill>
        <p:spPr bwMode="auto">
          <a:xfrm>
            <a:off x="6996113" y="3925888"/>
            <a:ext cx="197961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"/>
          <a:stretch>
            <a:fillRect/>
          </a:stretch>
        </p:blipFill>
        <p:spPr bwMode="auto">
          <a:xfrm>
            <a:off x="93663" y="2214563"/>
            <a:ext cx="17065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2133600"/>
            <a:ext cx="127476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2090738"/>
            <a:ext cx="1627188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42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433388"/>
          </a:xfrm>
        </p:spPr>
        <p:txBody>
          <a:bodyPr/>
          <a:lstStyle/>
          <a:p>
            <a:r>
              <a:rPr lang="en-US" altLang="en-US" sz="2000" smtClean="0"/>
              <a:t>Each proposal should demonstrate the capacity to:</a:t>
            </a:r>
            <a:endParaRPr lang="en-GB" altLang="en-US" sz="200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7504" y="1773238"/>
          <a:ext cx="8517384" cy="4896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13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0116" y="1340768"/>
            <a:ext cx="9290384" cy="936625"/>
          </a:xfrm>
        </p:spPr>
        <p:txBody>
          <a:bodyPr/>
          <a:lstStyle/>
          <a:p>
            <a:pPr marL="447675" lvl="1">
              <a:spcBef>
                <a:spcPts val="1200"/>
              </a:spcBef>
            </a:pPr>
            <a:r>
              <a:rPr lang="en-GB" sz="2600" dirty="0"/>
              <a:t>Cluster Internationalisation Programme for </a:t>
            </a:r>
            <a:r>
              <a:rPr lang="en-GB" sz="2600" dirty="0" smtClean="0"/>
              <a:t>SMEs </a:t>
            </a:r>
            <a:r>
              <a:rPr lang="en-GB" sz="2600" b="0" dirty="0" smtClean="0"/>
              <a:t>(COSME, €19M)</a:t>
            </a:r>
            <a:endParaRPr lang="en-GB" sz="2600" b="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35848" y="3145908"/>
            <a:ext cx="5128240" cy="369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0">
              <a:buClrTx/>
              <a:buNone/>
            </a:pPr>
            <a:endParaRPr lang="en-GB" sz="1000" dirty="0"/>
          </a:p>
          <a:p>
            <a:pPr lvl="1">
              <a:buClrTx/>
            </a:pPr>
            <a:r>
              <a:rPr lang="en-GB" sz="1400" dirty="0"/>
              <a:t>European Cluster Collaboration Platform</a:t>
            </a:r>
          </a:p>
          <a:p>
            <a:pPr marL="457200" lvl="1" indent="0">
              <a:buClrTx/>
              <a:buNone/>
            </a:pPr>
            <a:endParaRPr lang="fr-BE" altLang="en-US" sz="1400" dirty="0" smtClean="0"/>
          </a:p>
          <a:p>
            <a:pPr marL="457200" lvl="1" indent="0">
              <a:buClrTx/>
              <a:buNone/>
            </a:pPr>
            <a:endParaRPr lang="fr-BE" altLang="en-US" sz="1400" dirty="0" smtClean="0"/>
          </a:p>
          <a:p>
            <a:pPr marL="457200" lvl="1" indent="0">
              <a:buClrTx/>
              <a:buNone/>
            </a:pPr>
            <a:endParaRPr lang="en-GB" altLang="en-US" sz="1400" dirty="0" smtClean="0"/>
          </a:p>
          <a:p>
            <a:pPr lvl="1">
              <a:buClrTx/>
            </a:pPr>
            <a:r>
              <a:rPr lang="en-GB" altLang="en-US" sz="1400" dirty="0" smtClean="0"/>
              <a:t>International </a:t>
            </a:r>
            <a:r>
              <a:rPr lang="en-GB" altLang="en-US" sz="1400" dirty="0"/>
              <a:t>cluster matchmaking events in third countries and Europe</a:t>
            </a:r>
          </a:p>
          <a:p>
            <a:pPr marL="857250" lvl="2" indent="0"/>
            <a:endParaRPr lang="fr-BE" sz="1400" dirty="0" smtClean="0">
              <a:solidFill>
                <a:schemeClr val="accent2"/>
              </a:solidFill>
            </a:endParaRPr>
          </a:p>
          <a:p>
            <a:pPr marL="857250" lvl="2" indent="0"/>
            <a:endParaRPr lang="fr-BE" sz="1400" dirty="0" smtClean="0">
              <a:solidFill>
                <a:schemeClr val="accent2"/>
              </a:solidFill>
            </a:endParaRPr>
          </a:p>
          <a:p>
            <a:pPr marL="857250" lvl="2" indent="0"/>
            <a:endParaRPr lang="en-GB" sz="1400" dirty="0">
              <a:solidFill>
                <a:schemeClr val="accent2"/>
              </a:solidFill>
            </a:endParaRPr>
          </a:p>
          <a:p>
            <a:pPr lvl="1">
              <a:buClrTx/>
            </a:pPr>
            <a:r>
              <a:rPr lang="en-GB" sz="1400" dirty="0" smtClean="0"/>
              <a:t>European </a:t>
            </a:r>
            <a:r>
              <a:rPr lang="en-GB" sz="1400" dirty="0"/>
              <a:t>Strategic Cluster </a:t>
            </a:r>
            <a:r>
              <a:rPr lang="en-GB" sz="1400" dirty="0" smtClean="0"/>
              <a:t>Partnerships </a:t>
            </a:r>
            <a:r>
              <a:rPr lang="en-GB" sz="1400" dirty="0"/>
              <a:t>-</a:t>
            </a:r>
            <a:r>
              <a:rPr lang="en-GB" sz="1400" dirty="0" smtClean="0"/>
              <a:t> Going International (ESCP-4i)</a:t>
            </a:r>
          </a:p>
          <a:p>
            <a:pPr marL="1028700" lvl="2" indent="-171450">
              <a:buFont typeface="Wingdings" panose="05000000000000000000" pitchFamily="2" charset="2"/>
              <a:buChar char="Ø"/>
            </a:pPr>
            <a:r>
              <a:rPr lang="fr-BE" sz="1200" dirty="0" smtClean="0"/>
              <a:t>"</a:t>
            </a:r>
            <a:r>
              <a:rPr lang="fr-BE" sz="1200" b="1" dirty="0" smtClean="0">
                <a:solidFill>
                  <a:srgbClr val="7030A0"/>
                </a:solidFill>
              </a:rPr>
              <a:t>Clusters </a:t>
            </a:r>
            <a:r>
              <a:rPr lang="fr-BE" sz="1200" b="1" dirty="0">
                <a:solidFill>
                  <a:srgbClr val="7030A0"/>
                </a:solidFill>
              </a:rPr>
              <a:t>Go International</a:t>
            </a:r>
            <a:r>
              <a:rPr lang="fr-BE" sz="1200" dirty="0"/>
              <a:t>" </a:t>
            </a:r>
            <a:r>
              <a:rPr lang="fr-BE" sz="1200" dirty="0" smtClean="0"/>
              <a:t>action</a:t>
            </a:r>
            <a:endParaRPr lang="en-GB" sz="1200" dirty="0" smtClean="0"/>
          </a:p>
          <a:p>
            <a:pPr lvl="1">
              <a:buClrTx/>
              <a:buFont typeface="Wingdings" panose="05000000000000000000" pitchFamily="2" charset="2"/>
              <a:buChar char="Ø"/>
            </a:pPr>
            <a:endParaRPr lang="en-GB" sz="1400" dirty="0" smtClean="0"/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611560" y="2487115"/>
            <a:ext cx="7653960" cy="487362"/>
          </a:xfrm>
          <a:prstGeom prst="wedgeRoundRectCallout">
            <a:avLst>
              <a:gd name="adj1" fmla="val -29828"/>
              <a:gd name="adj2" fmla="val -98559"/>
              <a:gd name="adj3" fmla="val 16667"/>
            </a:avLst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z="1700" dirty="0" smtClean="0"/>
              <a:t>Supporting SME access to global value chains through clusters</a:t>
            </a:r>
            <a:endParaRPr lang="en-GB" dirty="0"/>
          </a:p>
        </p:txBody>
      </p:sp>
      <p:sp>
        <p:nvSpPr>
          <p:cNvPr id="8" name="Rectangular Callout 7"/>
          <p:cNvSpPr/>
          <p:nvPr/>
        </p:nvSpPr>
        <p:spPr bwMode="auto">
          <a:xfrm>
            <a:off x="-1980728" y="3140968"/>
            <a:ext cx="1152128" cy="792088"/>
          </a:xfrm>
          <a:prstGeom prst="wedgeRectCallout">
            <a:avLst>
              <a:gd name="adj1" fmla="val -23313"/>
              <a:gd name="adj2" fmla="val 10098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011" y="3140968"/>
            <a:ext cx="3629721" cy="92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3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318" y="5373216"/>
            <a:ext cx="1061938" cy="129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0468" y="4211968"/>
            <a:ext cx="3394417" cy="11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2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4832350"/>
            <a:ext cx="619125" cy="354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4846638"/>
            <a:ext cx="587375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4846638"/>
            <a:ext cx="533400" cy="350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2" b="19701"/>
          <a:stretch>
            <a:fillRect/>
          </a:stretch>
        </p:blipFill>
        <p:spPr bwMode="auto">
          <a:xfrm>
            <a:off x="1449388" y="4849813"/>
            <a:ext cx="566737" cy="333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4846638"/>
            <a:ext cx="515938" cy="344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707" y="2492896"/>
            <a:ext cx="5214293" cy="398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Rounded Rectangular Callout 16"/>
          <p:cNvSpPr>
            <a:spLocks noChangeArrowheads="1"/>
          </p:cNvSpPr>
          <p:nvPr/>
        </p:nvSpPr>
        <p:spPr bwMode="auto">
          <a:xfrm>
            <a:off x="111417" y="1158575"/>
            <a:ext cx="9007475" cy="1420887"/>
          </a:xfrm>
          <a:prstGeom prst="wedgeRoundRectCallout">
            <a:avLst>
              <a:gd name="adj1" fmla="val -25028"/>
              <a:gd name="adj2" fmla="val -50750"/>
              <a:gd name="adj3" fmla="val 16667"/>
            </a:avLst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GB" altLang="fr-FR" sz="1600" i="0" dirty="0"/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fr-FR" sz="1600" b="1" i="0" dirty="0"/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fr-FR" sz="1800" b="1" i="0" dirty="0"/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fr-FR" sz="1800" b="1" i="0" dirty="0" smtClean="0"/>
              <a:t>European </a:t>
            </a:r>
            <a:r>
              <a:rPr lang="en-GB" altLang="fr-FR" sz="1800" b="1" i="0" dirty="0"/>
              <a:t>Strategic Cluster Partnerships for Going International (ESCP-4i)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fr-FR" sz="1400" b="1" i="0" dirty="0" smtClean="0"/>
              <a:t>Partnership formed </a:t>
            </a:r>
            <a:r>
              <a:rPr lang="en-US" altLang="fr-FR" sz="1400" b="1" i="0" dirty="0"/>
              <a:t>by European </a:t>
            </a:r>
            <a:r>
              <a:rPr lang="en-US" altLang="fr-FR" sz="1400" b="1" i="0" dirty="0" smtClean="0"/>
              <a:t>clusters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fr-FR" sz="1400" b="1" i="0" dirty="0"/>
              <a:t>t</a:t>
            </a:r>
            <a:r>
              <a:rPr lang="en-US" altLang="fr-FR" sz="1400" b="1" i="0" dirty="0" smtClean="0"/>
              <a:t>hey </a:t>
            </a:r>
            <a:r>
              <a:rPr lang="en-US" altLang="fr-FR" sz="1400" b="1" i="0" dirty="0"/>
              <a:t>develop </a:t>
            </a:r>
            <a:r>
              <a:rPr lang="en-US" altLang="fr-FR" sz="1400" b="1" i="0" dirty="0" smtClean="0"/>
              <a:t>+ </a:t>
            </a:r>
            <a:r>
              <a:rPr lang="en-US" altLang="fr-FR" sz="1400" b="1" i="0" dirty="0"/>
              <a:t>implement joint </a:t>
            </a:r>
            <a:r>
              <a:rPr lang="en-US" altLang="fr-FR" sz="1400" b="1" i="0" dirty="0" err="1"/>
              <a:t>internationalisation</a:t>
            </a:r>
            <a:r>
              <a:rPr lang="en-US" altLang="fr-FR" sz="1400" b="1" i="0" dirty="0"/>
              <a:t> strategies, for the benefit of SMEs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fr-FR" sz="1600" b="1" i="0" dirty="0"/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fr-FR" sz="1600" b="1" i="0" dirty="0"/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fr-FR" sz="1600" i="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87647" y="3265158"/>
            <a:ext cx="4385344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800" b="1" dirty="0" smtClean="0"/>
              <a:t>25 </a:t>
            </a:r>
            <a:r>
              <a:rPr lang="de-DE" sz="1800" b="1" dirty="0"/>
              <a:t>Cluster </a:t>
            </a:r>
            <a:r>
              <a:rPr lang="de-DE" sz="1800" b="1" dirty="0" err="1"/>
              <a:t>Partnerships</a:t>
            </a:r>
            <a:r>
              <a:rPr lang="de-DE" sz="1800" b="1" dirty="0"/>
              <a:t> in 2018-2019 </a:t>
            </a:r>
            <a:r>
              <a:rPr lang="de-DE" sz="1800" b="1" dirty="0" smtClean="0"/>
              <a:t>(€ 7.24 </a:t>
            </a:r>
            <a:r>
              <a:rPr lang="de-DE" sz="1800" b="1" dirty="0" err="1" smtClean="0"/>
              <a:t>mln</a:t>
            </a:r>
            <a:r>
              <a:rPr lang="de-DE" sz="1800" b="1" dirty="0" smtClean="0"/>
              <a:t>)</a:t>
            </a:r>
            <a:endParaRPr lang="de-DE" sz="1800" b="1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800" dirty="0"/>
              <a:t>141 cluster </a:t>
            </a:r>
            <a:r>
              <a:rPr lang="de-DE" sz="1800" dirty="0" err="1"/>
              <a:t>orgs</a:t>
            </a:r>
            <a:r>
              <a:rPr lang="de-DE" sz="1800" dirty="0"/>
              <a:t> </a:t>
            </a:r>
            <a:r>
              <a:rPr lang="de-DE" sz="1800" dirty="0" err="1"/>
              <a:t>representing</a:t>
            </a:r>
            <a:r>
              <a:rPr lang="de-DE" sz="1800" dirty="0"/>
              <a:t> </a:t>
            </a:r>
            <a:r>
              <a:rPr lang="de-DE" sz="1800" dirty="0" smtClean="0"/>
              <a:t>&gt; 17,000 SMEs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800" dirty="0" smtClean="0"/>
              <a:t>Main </a:t>
            </a:r>
            <a:r>
              <a:rPr lang="de-DE" sz="1800" dirty="0" err="1"/>
              <a:t>target</a:t>
            </a:r>
            <a:r>
              <a:rPr lang="de-DE" sz="1800" dirty="0"/>
              <a:t> countries:</a:t>
            </a:r>
          </a:p>
          <a:p>
            <a:pPr lvl="1">
              <a:defRPr/>
            </a:pPr>
            <a:endParaRPr lang="de-DE" b="1" dirty="0"/>
          </a:p>
          <a:p>
            <a:pPr lvl="1">
              <a:defRPr/>
            </a:pPr>
            <a:endParaRPr lang="de-DE" b="1" dirty="0" smtClean="0"/>
          </a:p>
          <a:p>
            <a:pPr lvl="1">
              <a:defRPr/>
            </a:pPr>
            <a:endParaRPr lang="de-DE" b="1" dirty="0" smtClean="0"/>
          </a:p>
          <a:p>
            <a:pPr lvl="1">
              <a:defRPr/>
            </a:pPr>
            <a:endParaRPr lang="de-DE" b="1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b="1" dirty="0" smtClean="0"/>
              <a:t>New Call open </a:t>
            </a:r>
            <a:r>
              <a:rPr lang="de-DE" b="1" dirty="0" err="1" smtClean="0"/>
              <a:t>till</a:t>
            </a:r>
            <a:r>
              <a:rPr lang="de-DE" b="1" dirty="0" smtClean="0"/>
              <a:t> 30 </a:t>
            </a:r>
            <a:r>
              <a:rPr lang="de-DE" b="1" dirty="0" err="1" smtClean="0"/>
              <a:t>October</a:t>
            </a:r>
            <a:r>
              <a:rPr lang="de-DE" b="1" dirty="0" smtClean="0"/>
              <a:t> (€8.3 </a:t>
            </a:r>
            <a:r>
              <a:rPr lang="de-DE" b="1" dirty="0" err="1" smtClean="0"/>
              <a:t>mln</a:t>
            </a:r>
            <a:r>
              <a:rPr lang="de-DE" b="1" dirty="0" smtClean="0"/>
              <a:t>) </a:t>
            </a:r>
            <a:endParaRPr lang="fr-BE" sz="1600" dirty="0" smtClean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BE" sz="1400" dirty="0" smtClean="0">
                <a:solidFill>
                  <a:srgbClr val="FF0000"/>
                </a:solidFill>
              </a:rPr>
              <a:t>24 </a:t>
            </a:r>
            <a:r>
              <a:rPr lang="fr-BE" sz="1400" dirty="0" err="1">
                <a:solidFill>
                  <a:srgbClr val="FF0000"/>
                </a:solidFill>
              </a:rPr>
              <a:t>partnerships</a:t>
            </a:r>
            <a:r>
              <a:rPr lang="fr-BE" sz="1400" dirty="0">
                <a:solidFill>
                  <a:srgbClr val="FF0000"/>
                </a:solidFill>
              </a:rPr>
              <a:t> </a:t>
            </a:r>
            <a:r>
              <a:rPr lang="fr-BE" sz="1400" dirty="0" err="1">
                <a:solidFill>
                  <a:srgbClr val="FF0000"/>
                </a:solidFill>
              </a:rPr>
              <a:t>planned</a:t>
            </a:r>
            <a:r>
              <a:rPr lang="fr-BE" sz="1400" dirty="0">
                <a:solidFill>
                  <a:srgbClr val="FF0000"/>
                </a:solidFill>
              </a:rPr>
              <a:t> </a:t>
            </a:r>
            <a:r>
              <a:rPr lang="fr-BE" sz="1400" dirty="0" err="1">
                <a:solidFill>
                  <a:srgbClr val="FF0000"/>
                </a:solidFill>
              </a:rPr>
              <a:t>in</a:t>
            </a:r>
            <a:r>
              <a:rPr lang="fr-BE" sz="1400" dirty="0">
                <a:solidFill>
                  <a:srgbClr val="FF0000"/>
                </a:solidFill>
              </a:rPr>
              <a:t> 2020-2021</a:t>
            </a:r>
            <a:endParaRPr lang="en-GB" sz="1400" dirty="0">
              <a:solidFill>
                <a:srgbClr val="FF0000"/>
              </a:solidFill>
            </a:endParaRPr>
          </a:p>
          <a:p>
            <a:pPr>
              <a:defRPr/>
            </a:pPr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404" y="5722932"/>
            <a:ext cx="906463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6" y="5881712"/>
            <a:ext cx="131445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963988"/>
      </p:ext>
    </p:extLst>
  </p:cSld>
  <p:clrMapOvr>
    <a:masterClrMapping/>
  </p:clrMapOvr>
  <p:transition advTm="127852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80" y="2493417"/>
            <a:ext cx="8435654" cy="336114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F610-9EDB-409D-AE40-CB8CFEFE45EC}" type="slidenum">
              <a:rPr lang="en-GB" altLang="en-US" smtClean="0"/>
              <a:pPr/>
              <a:t>23</a:t>
            </a:fld>
            <a:endParaRPr lang="en-GB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69095" y="2617335"/>
            <a:ext cx="7198158" cy="1493979"/>
            <a:chOff x="1387817" y="2638377"/>
            <a:chExt cx="7198158" cy="1493979"/>
          </a:xfrm>
        </p:grpSpPr>
        <p:sp>
          <p:nvSpPr>
            <p:cNvPr id="13" name="Circular Arrow 12"/>
            <p:cNvSpPr/>
            <p:nvPr/>
          </p:nvSpPr>
          <p:spPr bwMode="auto">
            <a:xfrm rot="21121012" flipH="1">
              <a:off x="2216277" y="2901837"/>
              <a:ext cx="2674877" cy="1230519"/>
            </a:xfrm>
            <a:prstGeom prst="circularArrow">
              <a:avLst>
                <a:gd name="adj1" fmla="val 5203"/>
                <a:gd name="adj2" fmla="val 1142319"/>
                <a:gd name="adj3" fmla="val 20457684"/>
                <a:gd name="adj4" fmla="val 11439671"/>
                <a:gd name="adj5" fmla="val 12500"/>
              </a:avLst>
            </a:prstGeom>
            <a:solidFill>
              <a:srgbClr val="3166CF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387817" y="2638377"/>
              <a:ext cx="7198158" cy="1480684"/>
              <a:chOff x="1027777" y="2674186"/>
              <a:chExt cx="7198158" cy="1480684"/>
            </a:xfrm>
          </p:grpSpPr>
          <p:sp>
            <p:nvSpPr>
              <p:cNvPr id="14" name="Circular Arrow 13"/>
              <p:cNvSpPr/>
              <p:nvPr/>
            </p:nvSpPr>
            <p:spPr bwMode="auto">
              <a:xfrm flipH="1">
                <a:off x="1979711" y="2674186"/>
                <a:ext cx="2530221" cy="1052470"/>
              </a:xfrm>
              <a:prstGeom prst="circularArrow">
                <a:avLst>
                  <a:gd name="adj1" fmla="val 5203"/>
                  <a:gd name="adj2" fmla="val 1057246"/>
                  <a:gd name="adj3" fmla="val 20457684"/>
                  <a:gd name="adj4" fmla="val 10951623"/>
                  <a:gd name="adj5" fmla="val 12500"/>
                </a:avLst>
              </a:prstGeom>
              <a:solidFill>
                <a:srgbClr val="3166CF"/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175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BE" sz="1200" b="0" i="0" u="none" strike="noStrike" cap="none" normalizeH="0" baseline="0" smtClean="0">
                  <a:ln>
                    <a:noFill/>
                  </a:ln>
                  <a:solidFill>
                    <a:srgbClr val="0F5494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6" name="Circular Arrow 15"/>
              <p:cNvSpPr/>
              <p:nvPr/>
            </p:nvSpPr>
            <p:spPr bwMode="auto">
              <a:xfrm rot="495090">
                <a:off x="4362503" y="3051433"/>
                <a:ext cx="2005588" cy="1102654"/>
              </a:xfrm>
              <a:prstGeom prst="circularArrow">
                <a:avLst>
                  <a:gd name="adj1" fmla="val 5203"/>
                  <a:gd name="adj2" fmla="val 1142319"/>
                  <a:gd name="adj3" fmla="val 20457684"/>
                  <a:gd name="adj4" fmla="val 13248313"/>
                  <a:gd name="adj5" fmla="val 12500"/>
                </a:avLst>
              </a:prstGeom>
              <a:solidFill>
                <a:srgbClr val="3166CF"/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175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BE" sz="1200" b="0" i="0" u="none" strike="noStrike" cap="none" normalizeH="0" baseline="0" smtClean="0">
                  <a:ln>
                    <a:noFill/>
                  </a:ln>
                  <a:solidFill>
                    <a:srgbClr val="0F5494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7" name="Circular Arrow 16"/>
              <p:cNvSpPr/>
              <p:nvPr/>
            </p:nvSpPr>
            <p:spPr bwMode="auto">
              <a:xfrm rot="495090">
                <a:off x="4648573" y="2807559"/>
                <a:ext cx="2787825" cy="1347311"/>
              </a:xfrm>
              <a:prstGeom prst="circularArrow">
                <a:avLst>
                  <a:gd name="adj1" fmla="val 5203"/>
                  <a:gd name="adj2" fmla="val 1091005"/>
                  <a:gd name="adj3" fmla="val 20457684"/>
                  <a:gd name="adj4" fmla="val 11592621"/>
                  <a:gd name="adj5" fmla="val 12500"/>
                </a:avLst>
              </a:prstGeom>
              <a:solidFill>
                <a:srgbClr val="3166CF"/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175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BE" sz="1200" b="0" i="0" u="none" strike="noStrike" cap="none" normalizeH="0" baseline="0" smtClean="0">
                  <a:ln>
                    <a:noFill/>
                  </a:ln>
                  <a:solidFill>
                    <a:srgbClr val="0F5494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310300" y="3775232"/>
                <a:ext cx="91563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Japan: 7</a:t>
                </a:r>
                <a:endParaRPr lang="fr-BE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138715" y="3628043"/>
                <a:ext cx="89319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China: 8</a:t>
                </a:r>
                <a:endParaRPr lang="fr-BE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382033" y="3645963"/>
                <a:ext cx="8723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USA: 11</a:t>
                </a:r>
                <a:endParaRPr lang="fr-BE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027777" y="3050123"/>
                <a:ext cx="10438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Canada: </a:t>
                </a:r>
                <a:r>
                  <a:rPr lang="en-US" b="1" dirty="0">
                    <a:solidFill>
                      <a:schemeClr val="bg1"/>
                    </a:solidFill>
                  </a:rPr>
                  <a:t>9</a:t>
                </a:r>
                <a:endParaRPr lang="fr-BE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672575" y="4794066"/>
            <a:ext cx="1870192" cy="166199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800" u="sng" dirty="0" smtClean="0"/>
              <a:t>4 partnerships</a:t>
            </a:r>
            <a:endParaRPr lang="fr-BE" sz="1800" u="sng" dirty="0" smtClean="0"/>
          </a:p>
          <a:p>
            <a:r>
              <a:rPr lang="fr-BE" sz="1400" dirty="0" smtClean="0"/>
              <a:t>Singapore</a:t>
            </a:r>
            <a:endParaRPr lang="fr-BE" sz="1400" dirty="0"/>
          </a:p>
          <a:p>
            <a:r>
              <a:rPr lang="fr-BE" sz="1400" dirty="0" smtClean="0"/>
              <a:t>South </a:t>
            </a:r>
            <a:r>
              <a:rPr lang="fr-BE" sz="1400" dirty="0"/>
              <a:t>Africa</a:t>
            </a:r>
          </a:p>
          <a:p>
            <a:r>
              <a:rPr lang="fr-BE" sz="1400" dirty="0" smtClean="0"/>
              <a:t>Israel</a:t>
            </a:r>
            <a:endParaRPr lang="fr-BE" sz="1400" dirty="0"/>
          </a:p>
          <a:p>
            <a:r>
              <a:rPr lang="fr-BE" sz="1400" dirty="0"/>
              <a:t>India</a:t>
            </a:r>
          </a:p>
          <a:p>
            <a:r>
              <a:rPr lang="fr-BE" sz="1400" dirty="0" smtClean="0"/>
              <a:t>South </a:t>
            </a:r>
            <a:r>
              <a:rPr lang="fr-BE" sz="1400" dirty="0"/>
              <a:t>Korea</a:t>
            </a:r>
          </a:p>
          <a:p>
            <a:r>
              <a:rPr lang="fr-BE" sz="1400" dirty="0" smtClean="0"/>
              <a:t>UAE</a:t>
            </a:r>
            <a:endParaRPr lang="fr-BE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399288" y="5376263"/>
            <a:ext cx="1870192" cy="12311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800" u="sng" dirty="0" smtClean="0"/>
              <a:t>3 partnerships</a:t>
            </a:r>
            <a:endParaRPr lang="fr-BE" sz="1800" u="sng" dirty="0" smtClean="0"/>
          </a:p>
          <a:p>
            <a:r>
              <a:rPr lang="fr-BE" sz="1400" dirty="0"/>
              <a:t>Australia</a:t>
            </a:r>
          </a:p>
          <a:p>
            <a:r>
              <a:rPr lang="fr-BE" sz="1400" dirty="0"/>
              <a:t>Chile</a:t>
            </a:r>
          </a:p>
          <a:p>
            <a:r>
              <a:rPr lang="fr-BE" sz="1400" dirty="0"/>
              <a:t>Mexico</a:t>
            </a:r>
          </a:p>
          <a:p>
            <a:r>
              <a:rPr lang="fr-BE" sz="1400" dirty="0" smtClean="0"/>
              <a:t>Morocco</a:t>
            </a:r>
            <a:endParaRPr lang="fr-BE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5603034" y="4767897"/>
            <a:ext cx="1870192" cy="166199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800" u="sng" dirty="0" smtClean="0"/>
              <a:t>2 partnerships</a:t>
            </a:r>
            <a:endParaRPr lang="fr-BE" sz="1800" u="sng" dirty="0" smtClean="0"/>
          </a:p>
          <a:p>
            <a:r>
              <a:rPr lang="fr-BE" sz="1400" dirty="0"/>
              <a:t>Taiwan</a:t>
            </a:r>
          </a:p>
          <a:p>
            <a:r>
              <a:rPr lang="fr-BE" sz="1400" dirty="0"/>
              <a:t>Indonesia</a:t>
            </a:r>
          </a:p>
          <a:p>
            <a:r>
              <a:rPr lang="fr-BE" sz="1400" dirty="0"/>
              <a:t>Egypt</a:t>
            </a:r>
          </a:p>
          <a:p>
            <a:r>
              <a:rPr lang="fr-BE" sz="1400" dirty="0"/>
              <a:t>Colombia</a:t>
            </a:r>
          </a:p>
          <a:p>
            <a:r>
              <a:rPr lang="fr-BE" sz="1400" dirty="0"/>
              <a:t>Viet Nam</a:t>
            </a:r>
          </a:p>
          <a:p>
            <a:r>
              <a:rPr lang="fr-BE" sz="1400" dirty="0"/>
              <a:t>Jordan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02095" y="1556792"/>
            <a:ext cx="8229600" cy="936625"/>
          </a:xfrm>
        </p:spPr>
        <p:txBody>
          <a:bodyPr/>
          <a:lstStyle/>
          <a:p>
            <a:pPr algn="ctr"/>
            <a:r>
              <a:rPr lang="en-US" sz="2400" dirty="0" smtClean="0"/>
              <a:t>Third countries targeted by </a:t>
            </a:r>
            <a:br>
              <a:rPr lang="en-US" sz="2400" dirty="0" smtClean="0"/>
            </a:br>
            <a:r>
              <a:rPr lang="en-US" sz="2400" dirty="0" smtClean="0"/>
              <a:t>the 25 </a:t>
            </a:r>
            <a:r>
              <a:rPr lang="en-US" sz="2400" dirty="0"/>
              <a:t>EU 'Clusters Go International' Partnerships </a:t>
            </a:r>
            <a:r>
              <a:rPr lang="en-US" sz="2400" dirty="0" smtClean="0"/>
              <a:t>(2018-2019</a:t>
            </a:r>
            <a:r>
              <a:rPr lang="en-US" sz="2400" dirty="0"/>
              <a:t>) 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49" y="2712889"/>
            <a:ext cx="1060511" cy="707891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>
            <a:off x="5170121" y="2993272"/>
            <a:ext cx="2627366" cy="431647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0" name="Curved Down Arrow 9"/>
          <p:cNvSpPr/>
          <p:nvPr/>
        </p:nvSpPr>
        <p:spPr bwMode="auto">
          <a:xfrm>
            <a:off x="5278954" y="2872793"/>
            <a:ext cx="2638889" cy="804060"/>
          </a:xfrm>
          <a:prstGeom prst="curved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" name="Curved Down Arrow 10"/>
          <p:cNvSpPr/>
          <p:nvPr/>
        </p:nvSpPr>
        <p:spPr bwMode="auto">
          <a:xfrm>
            <a:off x="7215642" y="2308358"/>
            <a:ext cx="1646192" cy="317590"/>
          </a:xfrm>
          <a:prstGeom prst="curved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30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784975" cy="936625"/>
          </a:xfrm>
        </p:spPr>
        <p:txBody>
          <a:bodyPr/>
          <a:lstStyle/>
          <a:p>
            <a:pPr algn="ctr"/>
            <a:r>
              <a:rPr lang="fr-BE" sz="2400" dirty="0" err="1" smtClean="0"/>
              <a:t>Priority</a:t>
            </a:r>
            <a:r>
              <a:rPr lang="fr-BE" sz="2400" dirty="0" smtClean="0"/>
              <a:t> </a:t>
            </a:r>
            <a:r>
              <a:rPr lang="fr-BE" sz="2400" dirty="0"/>
              <a:t>T</a:t>
            </a:r>
            <a:r>
              <a:rPr lang="fr-BE" sz="2400" dirty="0" smtClean="0"/>
              <a:t>arget </a:t>
            </a:r>
            <a:r>
              <a:rPr lang="fr-BE" sz="2400" dirty="0" err="1"/>
              <a:t>M</a:t>
            </a:r>
            <a:r>
              <a:rPr lang="fr-BE" sz="2400" dirty="0" err="1" smtClean="0"/>
              <a:t>arkets</a:t>
            </a:r>
            <a:r>
              <a:rPr lang="fr-BE" sz="2400" dirty="0" smtClean="0"/>
              <a:t> by </a:t>
            </a:r>
            <a:r>
              <a:rPr lang="fr-BE" sz="2400" dirty="0" err="1" smtClean="0"/>
              <a:t>European</a:t>
            </a:r>
            <a:r>
              <a:rPr lang="fr-BE" sz="2400" dirty="0" smtClean="0"/>
              <a:t> clusters</a:t>
            </a:r>
            <a:endParaRPr lang="en-GB" sz="24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44824"/>
            <a:ext cx="9648057" cy="51845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084168" y="1844824"/>
            <a:ext cx="273630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b="1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87% of </a:t>
            </a:r>
            <a:r>
              <a:rPr kumimoji="0" lang="fr-BE" b="1" i="0" u="none" strike="noStrike" cap="none" normalizeH="0" baseline="0" dirty="0" err="1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European</a:t>
            </a:r>
            <a:r>
              <a:rPr kumimoji="0" lang="fr-BE" b="1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 clusters </a:t>
            </a:r>
            <a:r>
              <a:rPr kumimoji="0" lang="fr-BE" b="1" i="0" u="none" strike="noStrike" cap="none" normalizeH="0" baseline="0" dirty="0" err="1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interested</a:t>
            </a:r>
            <a:r>
              <a:rPr kumimoji="0" lang="fr-BE" b="1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 to support internationalisation  of </a:t>
            </a:r>
            <a:r>
              <a:rPr kumimoji="0" lang="fr-BE" b="1" i="0" u="none" strike="noStrike" cap="none" normalizeH="0" baseline="0" dirty="0" err="1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their</a:t>
            </a:r>
            <a:r>
              <a:rPr kumimoji="0" lang="fr-BE" b="1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 </a:t>
            </a:r>
            <a:r>
              <a:rPr kumimoji="0" lang="fr-BE" b="1" i="0" u="none" strike="noStrike" cap="none" normalizeH="0" baseline="0" dirty="0" err="1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SMEs</a:t>
            </a:r>
            <a:r>
              <a:rPr kumimoji="0" lang="fr-BE" b="1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 in </a:t>
            </a:r>
            <a:r>
              <a:rPr kumimoji="0" lang="fr-BE" b="1" i="0" u="none" strike="noStrike" cap="none" normalizeH="0" baseline="0" dirty="0" err="1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third</a:t>
            </a:r>
            <a:r>
              <a:rPr kumimoji="0" lang="fr-BE" b="1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 </a:t>
            </a:r>
            <a:r>
              <a:rPr kumimoji="0" lang="fr-BE" b="1" i="0" u="none" strike="noStrike" cap="none" normalizeH="0" baseline="0" dirty="0" err="1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markets</a:t>
            </a:r>
            <a:r>
              <a:rPr kumimoji="0" lang="fr-BE" b="1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, </a:t>
            </a:r>
          </a:p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BE" b="1" dirty="0"/>
          </a:p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rPr>
              <a:t>only</a:t>
            </a:r>
            <a:r>
              <a:rPr kumimoji="0" lang="fr-BE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rPr>
              <a:t> </a:t>
            </a:r>
            <a:r>
              <a:rPr lang="fr-BE" b="1" dirty="0" smtClean="0">
                <a:solidFill>
                  <a:srgbClr val="FF0000"/>
                </a:solidFill>
              </a:rPr>
              <a:t>34%</a:t>
            </a:r>
            <a:r>
              <a:rPr kumimoji="0" lang="fr-BE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rPr>
              <a:t> </a:t>
            </a:r>
            <a:r>
              <a:rPr kumimoji="0" lang="fr-BE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rPr>
              <a:t>actually</a:t>
            </a:r>
            <a:r>
              <a:rPr kumimoji="0" lang="fr-BE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rPr>
              <a:t> </a:t>
            </a:r>
            <a:r>
              <a:rPr kumimoji="0" lang="fr-BE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rPr>
              <a:t>doing</a:t>
            </a:r>
            <a:r>
              <a:rPr kumimoji="0" lang="fr-BE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rPr>
              <a:t> </a:t>
            </a:r>
            <a:r>
              <a:rPr kumimoji="0" lang="fr-BE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rPr>
              <a:t>it</a:t>
            </a:r>
            <a:r>
              <a:rPr lang="fr-BE" b="1" dirty="0">
                <a:solidFill>
                  <a:srgbClr val="FF0000"/>
                </a:solidFill>
              </a:rPr>
              <a:t>*</a:t>
            </a:r>
            <a:r>
              <a:rPr lang="fr-BE" b="1" dirty="0" smtClean="0">
                <a:solidFill>
                  <a:srgbClr val="FF0000"/>
                </a:solidFill>
              </a:rPr>
              <a:t>.</a:t>
            </a:r>
            <a:endParaRPr kumimoji="0" lang="en-GB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9552" y="6569968"/>
            <a:ext cx="280831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800" b="1" dirty="0" smtClean="0"/>
              <a:t>* Data </a:t>
            </a:r>
            <a:r>
              <a:rPr lang="fr-BE" sz="800" b="1" dirty="0" err="1" smtClean="0"/>
              <a:t>based</a:t>
            </a:r>
            <a:r>
              <a:rPr lang="fr-BE" sz="800" b="1" dirty="0" smtClean="0"/>
              <a:t> on a </a:t>
            </a:r>
            <a:r>
              <a:rPr lang="fr-BE" sz="800" b="1" dirty="0" err="1" smtClean="0"/>
              <a:t>survey</a:t>
            </a:r>
            <a:r>
              <a:rPr lang="fr-BE" sz="800" b="1" dirty="0" smtClean="0"/>
              <a:t> of 300 clusters </a:t>
            </a:r>
            <a:r>
              <a:rPr lang="fr-BE" sz="800" b="1" dirty="0" err="1" smtClean="0"/>
              <a:t>across</a:t>
            </a:r>
            <a:r>
              <a:rPr lang="fr-BE" sz="800" b="1" dirty="0" smtClean="0"/>
              <a:t> Europe </a:t>
            </a:r>
            <a:r>
              <a:rPr lang="fr-BE" sz="800" b="1" dirty="0" err="1" smtClean="0"/>
              <a:t>conducted</a:t>
            </a:r>
            <a:r>
              <a:rPr lang="fr-BE" sz="800" b="1" dirty="0" smtClean="0"/>
              <a:t> in </a:t>
            </a:r>
            <a:r>
              <a:rPr lang="fr-BE" sz="800" b="1" dirty="0" err="1" smtClean="0"/>
              <a:t>June</a:t>
            </a:r>
            <a:r>
              <a:rPr lang="fr-BE" sz="800" b="1" dirty="0" smtClean="0"/>
              <a:t> 2017</a:t>
            </a:r>
            <a:endParaRPr kumimoji="0" lang="en-GB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36996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1210853"/>
            <a:ext cx="9145588" cy="936625"/>
          </a:xfrm>
        </p:spPr>
        <p:txBody>
          <a:bodyPr/>
          <a:lstStyle/>
          <a:p>
            <a:pPr algn="ctr"/>
            <a:r>
              <a:rPr lang="fr-FR" altLang="fr-FR" sz="2800" dirty="0" err="1" smtClean="0">
                <a:solidFill>
                  <a:schemeClr val="tx1"/>
                </a:solidFill>
              </a:rPr>
              <a:t>Outcomes</a:t>
            </a:r>
            <a:r>
              <a:rPr lang="fr-FR" altLang="fr-FR" sz="2800" dirty="0" smtClean="0">
                <a:solidFill>
                  <a:schemeClr val="tx1"/>
                </a:solidFill>
              </a:rPr>
              <a:t/>
            </a:r>
            <a:br>
              <a:rPr lang="fr-FR" altLang="fr-FR" sz="2800" dirty="0" smtClean="0">
                <a:solidFill>
                  <a:schemeClr val="tx1"/>
                </a:solidFill>
              </a:rPr>
            </a:br>
            <a:endParaRPr lang="fr-BE" alt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250825" y="1844675"/>
            <a:ext cx="8569325" cy="4464050"/>
          </a:xfrm>
        </p:spPr>
        <p:txBody>
          <a:bodyPr>
            <a:normAutofit/>
          </a:bodyPr>
          <a:lstStyle/>
          <a:p>
            <a:pPr marL="808038" lvl="2" indent="-628650" algn="ctr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/>
            </a:pPr>
            <a:r>
              <a:rPr lang="fr-FR" sz="1500" b="1" dirty="0" err="1" smtClean="0"/>
              <a:t>Findings</a:t>
            </a:r>
            <a:r>
              <a:rPr lang="fr-FR" sz="1500" b="1" dirty="0" smtClean="0"/>
              <a:t> </a:t>
            </a:r>
            <a:r>
              <a:rPr lang="fr-FR" sz="1500" b="1" dirty="0" err="1" smtClean="0"/>
              <a:t>from</a:t>
            </a:r>
            <a:r>
              <a:rPr lang="fr-FR" sz="1500" b="1" dirty="0" smtClean="0"/>
              <a:t> EOCIC report </a:t>
            </a:r>
            <a:r>
              <a:rPr lang="fr-FR" sz="1500" dirty="0" smtClean="0"/>
              <a:t>– </a:t>
            </a:r>
          </a:p>
          <a:p>
            <a:pPr marL="808038" lvl="2" indent="-6286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defRPr/>
            </a:pPr>
            <a:r>
              <a:rPr lang="en-GB" dirty="0"/>
              <a:t>- Quantitative responses to question on results achieved by ESCP-4i SME members due to their involvement in ESCP-4i activities </a:t>
            </a:r>
            <a:r>
              <a:rPr lang="fr-FR" sz="1500" dirty="0" smtClean="0"/>
              <a:t> 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1125538"/>
            <a:ext cx="1000125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319816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r>
              <a:rPr lang="en-GB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80" y="2852936"/>
            <a:ext cx="8281615" cy="37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16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179388" y="1484313"/>
            <a:ext cx="8424862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fr-FR" sz="3200" i="0">
                <a:solidFill>
                  <a:srgbClr val="0070C0"/>
                </a:solidFill>
              </a:rPr>
              <a:t>Cluster matchmaking events 2020</a:t>
            </a:r>
            <a:endParaRPr lang="en-US" altLang="fr-FR" sz="3200" i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fr-FR" sz="3200" i="0">
                <a:solidFill>
                  <a:srgbClr val="0070C0"/>
                </a:solidFill>
              </a:rPr>
              <a:t>Interested?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fr-FR" sz="2000">
                <a:solidFill>
                  <a:srgbClr val="0070C0"/>
                </a:solidFill>
              </a:rPr>
              <a:t>Watch out for our calls of expression of interest @Clusters_EU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fr-FR" sz="3200" i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fr-FR" i="0">
                <a:solidFill>
                  <a:srgbClr val="C00000"/>
                </a:solidFill>
              </a:rPr>
              <a:t>Japan</a:t>
            </a:r>
            <a:r>
              <a:rPr lang="en-US" altLang="fr-FR" i="0">
                <a:solidFill>
                  <a:srgbClr val="002060"/>
                </a:solidFill>
              </a:rPr>
              <a:t> – 1-3 April, Strasbourg, France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fr-FR" i="0">
                <a:solidFill>
                  <a:srgbClr val="C00000"/>
                </a:solidFill>
              </a:rPr>
              <a:t>Korea</a:t>
            </a:r>
            <a:r>
              <a:rPr lang="en-US" altLang="fr-FR" i="0">
                <a:solidFill>
                  <a:srgbClr val="002060"/>
                </a:solidFill>
              </a:rPr>
              <a:t> – April-May, Advanced Manufacturing (in EU)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fr-FR" i="0">
                <a:solidFill>
                  <a:srgbClr val="C00000"/>
                </a:solidFill>
              </a:rPr>
              <a:t>Taiwan</a:t>
            </a:r>
            <a:r>
              <a:rPr lang="en-US" altLang="fr-FR" i="0">
                <a:solidFill>
                  <a:srgbClr val="002060"/>
                </a:solidFill>
              </a:rPr>
              <a:t> (in Taiwan)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fr-FR" i="0">
                <a:solidFill>
                  <a:srgbClr val="C00000"/>
                </a:solidFill>
              </a:rPr>
              <a:t>Canada</a:t>
            </a:r>
            <a:r>
              <a:rPr lang="en-US" altLang="fr-FR" i="0">
                <a:solidFill>
                  <a:srgbClr val="002060"/>
                </a:solidFill>
              </a:rPr>
              <a:t> – 2</a:t>
            </a:r>
            <a:r>
              <a:rPr lang="en-US" altLang="fr-FR" i="0" baseline="30000">
                <a:solidFill>
                  <a:srgbClr val="002060"/>
                </a:solidFill>
              </a:rPr>
              <a:t>nd</a:t>
            </a:r>
            <a:r>
              <a:rPr lang="en-US" altLang="fr-FR" i="0">
                <a:solidFill>
                  <a:srgbClr val="002060"/>
                </a:solidFill>
              </a:rPr>
              <a:t> semester, poss. Blue growth (in EU)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fr-FR" i="0">
                <a:solidFill>
                  <a:srgbClr val="C00000"/>
                </a:solidFill>
              </a:rPr>
              <a:t>South MED </a:t>
            </a:r>
            <a:r>
              <a:rPr lang="en-US" altLang="fr-FR" i="0">
                <a:solidFill>
                  <a:srgbClr val="002060"/>
                </a:solidFill>
              </a:rPr>
              <a:t>– poss. October (in EU)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en-US" i="0">
                <a:solidFill>
                  <a:srgbClr val="C00000"/>
                </a:solidFill>
              </a:rPr>
              <a:t>With other European clusters </a:t>
            </a:r>
            <a:r>
              <a:rPr lang="en-US" altLang="en-US" i="0">
                <a:solidFill>
                  <a:srgbClr val="002060"/>
                </a:solidFill>
              </a:rPr>
              <a:t>– 11 Nov, Berlin, Germany, European Cluster Conference</a:t>
            </a:r>
            <a:endParaRPr lang="en-GB" altLang="en-US" i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4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642" y="2984500"/>
            <a:ext cx="4646886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687513"/>
            <a:ext cx="950913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68413"/>
            <a:ext cx="9144000" cy="792162"/>
          </a:xfrm>
        </p:spPr>
        <p:txBody>
          <a:bodyPr/>
          <a:lstStyle/>
          <a:p>
            <a:pPr algn="ctr"/>
            <a:r>
              <a:rPr lang="en-US" altLang="en-US" sz="2400" smtClean="0"/>
              <a:t/>
            </a:r>
            <a:br>
              <a:rPr lang="en-US" altLang="en-US" sz="2400" smtClean="0"/>
            </a:br>
            <a:r>
              <a:rPr lang="en-US" altLang="en-US" sz="2200" smtClean="0"/>
              <a:t>European Strategic Cluster Partnerships</a:t>
            </a:r>
            <a:br>
              <a:rPr lang="en-US" altLang="en-US" sz="2200" smtClean="0"/>
            </a:br>
            <a:r>
              <a:rPr lang="en-US" altLang="en-US" sz="2200" smtClean="0"/>
              <a:t>for smart specialisation investments</a:t>
            </a:r>
            <a:br>
              <a:rPr lang="en-US" altLang="en-US" sz="2200" smtClean="0"/>
            </a:br>
            <a:endParaRPr lang="en-US" altLang="en-US" sz="2000" smtClean="0"/>
          </a:p>
        </p:txBody>
      </p:sp>
      <p:sp>
        <p:nvSpPr>
          <p:cNvPr id="4" name="Rectangle 3"/>
          <p:cNvSpPr/>
          <p:nvPr/>
        </p:nvSpPr>
        <p:spPr>
          <a:xfrm>
            <a:off x="-252413" y="2125663"/>
            <a:ext cx="8208963" cy="5564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bg1"/>
              </a:buClr>
              <a:buFont typeface="+mj-lt"/>
              <a:buAutoNum type="arabicPeriod"/>
              <a:defRPr/>
            </a:pPr>
            <a:endParaRPr lang="en-US" altLang="en-US" sz="1800" dirty="0">
              <a:latin typeface="+mn-lt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buFont typeface="+mj-lt"/>
              <a:buAutoNum type="arabicPeriod"/>
              <a:defRPr/>
            </a:pPr>
            <a:r>
              <a:rPr lang="en-US" altLang="en-US" sz="1800" dirty="0">
                <a:latin typeface="+mn-lt"/>
                <a:sym typeface="Wingdings" panose="05000000000000000000" pitchFamily="2" charset="2"/>
              </a:rPr>
              <a:t> </a:t>
            </a:r>
            <a:r>
              <a:rPr lang="en-US" altLang="en-US" sz="1600" b="1" dirty="0" smtClean="0">
                <a:latin typeface="+mn-lt"/>
                <a:sym typeface="Wingdings" panose="05000000000000000000" pitchFamily="2" charset="2"/>
              </a:rPr>
              <a:t>9 </a:t>
            </a:r>
            <a:r>
              <a:rPr lang="en-US" altLang="en-US" sz="1600" dirty="0">
                <a:latin typeface="+mn-lt"/>
                <a:sym typeface="Wingdings" panose="05000000000000000000" pitchFamily="2" charset="2"/>
              </a:rPr>
              <a:t>cluster partnerships to boost </a:t>
            </a:r>
            <a:r>
              <a:rPr lang="en-US" altLang="en-US" sz="1600" b="1" dirty="0" smtClean="0">
                <a:latin typeface="+mn-lt"/>
                <a:sym typeface="Wingdings" panose="05000000000000000000" pitchFamily="2" charset="2"/>
              </a:rPr>
              <a:t>cooperation &amp; investments </a:t>
            </a:r>
            <a:r>
              <a:rPr lang="en-US" altLang="en-US" sz="1600" dirty="0">
                <a:latin typeface="+mn-lt"/>
                <a:sym typeface="Wingdings" panose="05000000000000000000" pitchFamily="2" charset="2"/>
              </a:rPr>
              <a:t>linked to smart specialisation &amp; industrial </a:t>
            </a:r>
            <a:r>
              <a:rPr lang="en-US" altLang="en-US" sz="1600" dirty="0" err="1">
                <a:latin typeface="+mn-lt"/>
                <a:sym typeface="Wingdings" panose="05000000000000000000" pitchFamily="2" charset="2"/>
              </a:rPr>
              <a:t>modernisation</a:t>
            </a:r>
            <a:endParaRPr lang="en-US" altLang="en-US" sz="1600" dirty="0">
              <a:latin typeface="+mn-lt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buFont typeface="+mj-lt"/>
              <a:buAutoNum type="arabicPeriod"/>
              <a:defRPr/>
            </a:pPr>
            <a:r>
              <a:rPr lang="en-US" altLang="en-US" sz="1600" dirty="0">
                <a:sym typeface="Wingdings" panose="05000000000000000000" pitchFamily="2" charset="2"/>
              </a:rPr>
              <a:t> </a:t>
            </a:r>
            <a:r>
              <a:rPr lang="en-GB" sz="1600" b="1" dirty="0"/>
              <a:t>€3.1 </a:t>
            </a:r>
            <a:r>
              <a:rPr lang="en-GB" sz="1600" dirty="0"/>
              <a:t>million </a:t>
            </a:r>
            <a:r>
              <a:rPr lang="it-IT" sz="1600" dirty="0"/>
              <a:t>(</a:t>
            </a:r>
            <a:r>
              <a:rPr lang="en-GB" sz="1600" dirty="0"/>
              <a:t>COSME) with </a:t>
            </a:r>
            <a:r>
              <a:rPr lang="fr-BE" altLang="en-US" sz="1600" dirty="0"/>
              <a:t>346.000 €/</a:t>
            </a:r>
            <a:r>
              <a:rPr lang="fr-BE" altLang="en-US" sz="1600" dirty="0" err="1"/>
              <a:t>project</a:t>
            </a:r>
            <a:endParaRPr lang="en-US" altLang="en-US" sz="1600" dirty="0">
              <a:latin typeface="+mn-lt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buFont typeface="+mj-lt"/>
              <a:buAutoNum type="arabicPeriod"/>
              <a:defRPr/>
            </a:pPr>
            <a:r>
              <a:rPr lang="en-US" altLang="en-US" sz="1600" dirty="0">
                <a:latin typeface="+mn-lt"/>
                <a:sym typeface="Wingdings" panose="05000000000000000000" pitchFamily="2" charset="2"/>
              </a:rPr>
              <a:t> </a:t>
            </a:r>
            <a:r>
              <a:rPr lang="en-GB" sz="1600" b="1" dirty="0">
                <a:sym typeface="Wingdings"/>
              </a:rPr>
              <a:t>57</a:t>
            </a:r>
            <a:r>
              <a:rPr lang="en-GB" sz="1600" dirty="0">
                <a:sym typeface="Wingdings"/>
              </a:rPr>
              <a:t> project partners from </a:t>
            </a:r>
            <a:r>
              <a:rPr lang="en-US" altLang="en-US" sz="1600" b="1" dirty="0">
                <a:latin typeface="+mn-lt"/>
                <a:sym typeface="Wingdings" panose="05000000000000000000" pitchFamily="2" charset="2"/>
              </a:rPr>
              <a:t>19</a:t>
            </a:r>
            <a:r>
              <a:rPr lang="en-US" altLang="en-US" sz="1600" dirty="0">
                <a:latin typeface="+mn-lt"/>
                <a:sym typeface="Wingdings" panose="05000000000000000000" pitchFamily="2" charset="2"/>
              </a:rPr>
              <a:t> European countries </a:t>
            </a: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ym typeface="Wingdings" panose="05000000000000000000" pitchFamily="2" charset="2"/>
              </a:rPr>
              <a:t> </a:t>
            </a:r>
            <a:r>
              <a:rPr lang="en-GB" sz="1600" dirty="0">
                <a:sym typeface="Wingdings"/>
              </a:rPr>
              <a:t>more than </a:t>
            </a:r>
            <a:r>
              <a:rPr lang="en-GB" sz="1600" b="1" dirty="0">
                <a:sym typeface="Wingdings"/>
              </a:rPr>
              <a:t>4.500 SMEs </a:t>
            </a:r>
            <a:r>
              <a:rPr lang="en-GB" sz="1600" dirty="0">
                <a:sym typeface="Wingdings"/>
              </a:rPr>
              <a:t>directly or indirectly </a:t>
            </a: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it-IT" altLang="en-US" sz="1600" dirty="0">
                <a:sym typeface="Wingdings"/>
              </a:rPr>
              <a:t>    </a:t>
            </a:r>
            <a:r>
              <a:rPr lang="it-IT" altLang="en-US" sz="1600" dirty="0" err="1">
                <a:sym typeface="Wingdings"/>
              </a:rPr>
              <a:t>benefited</a:t>
            </a:r>
            <a:endParaRPr lang="fr-BE" altLang="en-US" sz="16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latin typeface="+mn-lt"/>
                <a:sym typeface="Wingdings"/>
              </a:rPr>
              <a:t></a:t>
            </a:r>
            <a:r>
              <a:rPr lang="en-GB" sz="1600" dirty="0">
                <a:latin typeface="+mn-lt"/>
                <a:sym typeface="Wingdings"/>
              </a:rPr>
              <a:t> </a:t>
            </a:r>
            <a:r>
              <a:rPr lang="en-GB" sz="1600" dirty="0">
                <a:latin typeface="+mn-lt"/>
              </a:rPr>
              <a:t>complement mobilisation of interregional </a:t>
            </a:r>
            <a:endParaRPr lang="en-GB" sz="16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latin typeface="+mn-lt"/>
              </a:rPr>
              <a:t>S3 partnerships </a:t>
            </a: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latin typeface="+mn-lt"/>
              </a:rPr>
              <a:t>under </a:t>
            </a:r>
            <a:r>
              <a:rPr lang="en-GB" sz="1600" b="1" dirty="0">
                <a:latin typeface="+mn-lt"/>
              </a:rPr>
              <a:t>Smart Specialisation Platform </a:t>
            </a: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1" dirty="0"/>
              <a:t>for Industrial Modernisation</a:t>
            </a: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ym typeface="Wingdings"/>
              </a:rPr>
              <a:t> </a:t>
            </a:r>
            <a:r>
              <a:rPr lang="en-GB" altLang="fr-FR" sz="1600" dirty="0"/>
              <a:t>promoting joint innovation investments along </a:t>
            </a: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altLang="fr-FR" sz="1600" dirty="0" smtClean="0"/>
              <a:t>S3 priority </a:t>
            </a:r>
            <a:r>
              <a:rPr lang="en-GB" altLang="fr-FR" sz="1600" dirty="0"/>
              <a:t>area related to </a:t>
            </a: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GB" altLang="fr-FR" sz="1600" dirty="0"/>
              <a:t>industrial modernisation</a:t>
            </a:r>
            <a:endParaRPr lang="en-GB" sz="1600" b="1" dirty="0"/>
          </a:p>
          <a:p>
            <a:pPr>
              <a:spcBef>
                <a:spcPct val="20000"/>
              </a:spcBef>
              <a:buClr>
                <a:schemeClr val="bg1"/>
              </a:buClr>
              <a:defRPr/>
            </a:pPr>
            <a:endParaRPr lang="en-US" altLang="en-US" sz="1800" dirty="0">
              <a:latin typeface="+mn-lt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latin typeface="+mn-lt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latin typeface="+mn-lt"/>
              <a:sym typeface="Wingdings" panose="05000000000000000000" pitchFamily="2" charset="2"/>
            </a:endParaRPr>
          </a:p>
          <a:p>
            <a:pPr marL="342900" indent="-342900">
              <a:spcBef>
                <a:spcPct val="20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latin typeface="+mn-lt"/>
              <a:sym typeface="Wingdings" panose="05000000000000000000" pitchFamily="2" charset="2"/>
            </a:endParaRPr>
          </a:p>
        </p:txBody>
      </p:sp>
      <p:pic>
        <p:nvPicPr>
          <p:cNvPr id="2765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2466"/>
            <a:ext cx="14097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13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93096"/>
            <a:ext cx="4464496" cy="250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itle 1"/>
          <p:cNvSpPr>
            <a:spLocks noGrp="1"/>
          </p:cNvSpPr>
          <p:nvPr>
            <p:ph type="title"/>
          </p:nvPr>
        </p:nvSpPr>
        <p:spPr>
          <a:xfrm>
            <a:off x="-293688" y="958850"/>
            <a:ext cx="9437688" cy="936625"/>
          </a:xfrm>
        </p:spPr>
        <p:txBody>
          <a:bodyPr/>
          <a:lstStyle/>
          <a:p>
            <a:pPr algn="ctr"/>
            <a:r>
              <a:rPr lang="de-DE" altLang="fr-FR" sz="2600" smtClean="0"/>
              <a:t>European Cluster Excellence Programme</a:t>
            </a:r>
            <a:endParaRPr lang="en-GB" altLang="fr-FR" sz="260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2677829"/>
            <a:ext cx="9091042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b="1" dirty="0">
                <a:latin typeface="+mn-lt"/>
              </a:rPr>
              <a:t>11 </a:t>
            </a:r>
            <a:r>
              <a:rPr lang="de-DE" sz="1400" b="1" dirty="0" err="1"/>
              <a:t>completed</a:t>
            </a:r>
            <a:r>
              <a:rPr lang="de-DE" sz="1400" b="1" dirty="0"/>
              <a:t> </a:t>
            </a:r>
            <a:r>
              <a:rPr lang="de-DE" sz="1400" b="1" dirty="0" err="1"/>
              <a:t>projects</a:t>
            </a:r>
            <a:r>
              <a:rPr lang="de-DE" sz="1400" b="1" dirty="0"/>
              <a:t> </a:t>
            </a:r>
            <a:r>
              <a:rPr lang="de-DE" sz="1400" dirty="0" smtClean="0"/>
              <a:t>(€2.47mln) 57 </a:t>
            </a:r>
            <a:r>
              <a:rPr lang="de-DE" sz="1400" dirty="0"/>
              <a:t>cluster </a:t>
            </a:r>
            <a:r>
              <a:rPr lang="de-DE" sz="1400" dirty="0" smtClean="0"/>
              <a:t>org. </a:t>
            </a:r>
            <a:r>
              <a:rPr lang="de-DE" sz="1400" dirty="0" err="1"/>
              <a:t>representing</a:t>
            </a:r>
            <a:r>
              <a:rPr lang="de-DE" sz="1400" dirty="0"/>
              <a:t> 11,000 SMEs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de-DE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400" b="1" dirty="0" smtClean="0">
                <a:latin typeface="+mn-lt"/>
              </a:rPr>
              <a:t>10-12 </a:t>
            </a:r>
            <a:r>
              <a:rPr lang="de-DE" sz="1400" b="1" dirty="0" err="1" smtClean="0">
                <a:latin typeface="+mn-lt"/>
              </a:rPr>
              <a:t>new</a:t>
            </a:r>
            <a:r>
              <a:rPr lang="de-DE" sz="1400" b="1" dirty="0" smtClean="0">
                <a:latin typeface="+mn-lt"/>
              </a:rPr>
              <a:t> cluster </a:t>
            </a:r>
            <a:r>
              <a:rPr lang="de-DE" sz="1400" b="1" dirty="0" err="1" smtClean="0">
                <a:latin typeface="+mn-lt"/>
              </a:rPr>
              <a:t>partnerships</a:t>
            </a:r>
            <a:r>
              <a:rPr lang="de-DE" sz="1400" b="1" dirty="0" smtClean="0">
                <a:latin typeface="+mn-lt"/>
              </a:rPr>
              <a:t> </a:t>
            </a:r>
            <a:r>
              <a:rPr lang="de-DE" sz="1400" dirty="0" smtClean="0">
                <a:latin typeface="+mn-lt"/>
              </a:rPr>
              <a:t>(</a:t>
            </a:r>
            <a:r>
              <a:rPr lang="de-DE" sz="1400" dirty="0" smtClean="0"/>
              <a:t>ESCP-4x) </a:t>
            </a:r>
            <a:r>
              <a:rPr lang="de-DE" sz="1400" dirty="0" err="1" smtClean="0">
                <a:latin typeface="+mn-lt"/>
              </a:rPr>
              <a:t>to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start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around</a:t>
            </a:r>
            <a:r>
              <a:rPr lang="de-DE" sz="1400" dirty="0" smtClean="0">
                <a:latin typeface="+mn-lt"/>
              </a:rPr>
              <a:t> Feb.2020 (€</a:t>
            </a:r>
            <a:r>
              <a:rPr lang="de-DE" sz="1400" dirty="0" smtClean="0"/>
              <a:t>3.6mln)</a:t>
            </a:r>
            <a:endParaRPr lang="en-GB" sz="1400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de-DE" sz="1400" dirty="0" err="1" smtClean="0">
                <a:latin typeface="+mn-lt"/>
              </a:rPr>
              <a:t>Enhance</a:t>
            </a:r>
            <a:r>
              <a:rPr lang="de-DE" sz="1400" dirty="0" smtClean="0">
                <a:latin typeface="+mn-lt"/>
              </a:rPr>
              <a:t> cluster </a:t>
            </a:r>
            <a:r>
              <a:rPr lang="de-DE" sz="1400" dirty="0" err="1" smtClean="0">
                <a:latin typeface="+mn-lt"/>
              </a:rPr>
              <a:t>managers</a:t>
            </a:r>
            <a:r>
              <a:rPr lang="de-DE" sz="1400" dirty="0" smtClean="0">
                <a:latin typeface="+mn-lt"/>
              </a:rPr>
              <a:t>‘ </a:t>
            </a:r>
            <a:r>
              <a:rPr lang="de-DE" sz="1400" b="1" dirty="0" err="1" smtClean="0">
                <a:latin typeface="+mn-lt"/>
              </a:rPr>
              <a:t>skills</a:t>
            </a:r>
            <a:r>
              <a:rPr lang="de-DE" sz="1400" dirty="0" smtClean="0">
                <a:latin typeface="+mn-lt"/>
              </a:rPr>
              <a:t> (</a:t>
            </a:r>
            <a:r>
              <a:rPr lang="de-DE" sz="1400" dirty="0" err="1" smtClean="0"/>
              <a:t>benchmarking</a:t>
            </a:r>
            <a:r>
              <a:rPr lang="de-DE" sz="1400" dirty="0" smtClean="0"/>
              <a:t> + </a:t>
            </a:r>
            <a:r>
              <a:rPr lang="de-DE" sz="1400" dirty="0" err="1" smtClean="0"/>
              <a:t>training</a:t>
            </a:r>
            <a:r>
              <a:rPr lang="de-DE" sz="1400" dirty="0" smtClean="0"/>
              <a:t> + </a:t>
            </a:r>
            <a:r>
              <a:rPr lang="de-DE" sz="1400" dirty="0" err="1" smtClean="0"/>
              <a:t>coaching</a:t>
            </a:r>
            <a:r>
              <a:rPr lang="de-DE" sz="1400" dirty="0" smtClean="0"/>
              <a:t> +</a:t>
            </a:r>
            <a:r>
              <a:rPr lang="de-DE" sz="1400" dirty="0" err="1" smtClean="0"/>
              <a:t>mentoring</a:t>
            </a:r>
            <a:r>
              <a:rPr lang="de-DE" sz="1400" dirty="0" smtClean="0"/>
              <a:t>)</a:t>
            </a:r>
            <a:endParaRPr lang="de-DE" sz="1400" b="1" dirty="0" smtClean="0">
              <a:latin typeface="+mn-lt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de-DE" sz="1400" dirty="0" smtClean="0">
                <a:latin typeface="+mn-lt"/>
              </a:rPr>
              <a:t>Support </a:t>
            </a:r>
            <a:r>
              <a:rPr lang="de-DE" sz="1400" b="1" dirty="0">
                <a:latin typeface="+mn-lt"/>
              </a:rPr>
              <a:t>cluster</a:t>
            </a:r>
            <a:r>
              <a:rPr lang="de-DE" sz="1400" dirty="0">
                <a:latin typeface="+mn-lt"/>
              </a:rPr>
              <a:t> </a:t>
            </a:r>
            <a:r>
              <a:rPr lang="de-DE" sz="1400" b="1" dirty="0" err="1">
                <a:latin typeface="+mn-lt"/>
              </a:rPr>
              <a:t>strategy</a:t>
            </a:r>
            <a:r>
              <a:rPr lang="de-DE" sz="1400" dirty="0">
                <a:latin typeface="+mn-lt"/>
              </a:rPr>
              <a:t> </a:t>
            </a:r>
            <a:r>
              <a:rPr lang="de-DE" sz="1400" dirty="0" err="1">
                <a:latin typeface="+mn-lt"/>
              </a:rPr>
              <a:t>development</a:t>
            </a:r>
            <a:r>
              <a:rPr lang="de-DE" sz="1400" dirty="0">
                <a:latin typeface="+mn-lt"/>
              </a:rPr>
              <a:t> (at cluster </a:t>
            </a:r>
            <a:r>
              <a:rPr lang="de-DE" sz="1400" dirty="0" smtClean="0">
                <a:latin typeface="+mn-lt"/>
              </a:rPr>
              <a:t>+ </a:t>
            </a:r>
            <a:r>
              <a:rPr lang="de-DE" sz="1400" dirty="0" err="1">
                <a:latin typeface="+mn-lt"/>
              </a:rPr>
              <a:t>partnership</a:t>
            </a:r>
            <a:r>
              <a:rPr lang="de-DE" sz="1400" dirty="0">
                <a:latin typeface="+mn-lt"/>
              </a:rPr>
              <a:t> </a:t>
            </a:r>
            <a:r>
              <a:rPr lang="de-DE" sz="1400" dirty="0" err="1">
                <a:latin typeface="+mn-lt"/>
              </a:rPr>
              <a:t>levels</a:t>
            </a:r>
            <a:r>
              <a:rPr lang="de-DE" sz="1400" dirty="0">
                <a:latin typeface="+mn-lt"/>
              </a:rPr>
              <a:t>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de-DE" sz="1400" dirty="0" err="1">
                <a:latin typeface="+mn-lt"/>
              </a:rPr>
              <a:t>Organise</a:t>
            </a:r>
            <a:r>
              <a:rPr lang="de-DE" sz="1400" dirty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twinning+collaboration</a:t>
            </a:r>
            <a:r>
              <a:rPr lang="de-DE" sz="1400" dirty="0" smtClean="0">
                <a:latin typeface="+mn-lt"/>
              </a:rPr>
              <a:t>+ </a:t>
            </a:r>
            <a:r>
              <a:rPr lang="de-DE" sz="1400" dirty="0" err="1">
                <a:latin typeface="+mn-lt"/>
              </a:rPr>
              <a:t>networking</a:t>
            </a:r>
            <a:r>
              <a:rPr lang="de-DE" sz="1400" dirty="0">
                <a:latin typeface="+mn-lt"/>
              </a:rPr>
              <a:t>/</a:t>
            </a:r>
            <a:r>
              <a:rPr lang="de-DE" sz="1400" dirty="0" err="1">
                <a:latin typeface="+mn-lt"/>
              </a:rPr>
              <a:t>learning</a:t>
            </a:r>
            <a:r>
              <a:rPr lang="de-DE" sz="1400" dirty="0">
                <a:latin typeface="+mn-lt"/>
              </a:rPr>
              <a:t> </a:t>
            </a:r>
            <a:r>
              <a:rPr lang="de-DE" sz="1400" dirty="0" err="1">
                <a:latin typeface="+mn-lt"/>
              </a:rPr>
              <a:t>activities</a:t>
            </a:r>
            <a:r>
              <a:rPr lang="de-DE" sz="1400" dirty="0">
                <a:latin typeface="+mn-lt"/>
              </a:rPr>
              <a:t> </a:t>
            </a:r>
            <a:r>
              <a:rPr lang="de-DE" sz="1400" dirty="0" smtClean="0">
                <a:latin typeface="+mn-lt"/>
              </a:rPr>
              <a:t>+</a:t>
            </a:r>
            <a:r>
              <a:rPr lang="de-DE" sz="1400" dirty="0" err="1" smtClean="0">
                <a:latin typeface="+mn-lt"/>
              </a:rPr>
              <a:t>joint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b="1" dirty="0" err="1">
                <a:latin typeface="+mn-lt"/>
              </a:rPr>
              <a:t>cooperation</a:t>
            </a:r>
            <a:r>
              <a:rPr lang="de-DE" sz="1400" dirty="0">
                <a:latin typeface="+mn-lt"/>
              </a:rPr>
              <a:t> </a:t>
            </a:r>
            <a:r>
              <a:rPr lang="de-DE" sz="1400" dirty="0" err="1">
                <a:latin typeface="+mn-lt"/>
              </a:rPr>
              <a:t>projects</a:t>
            </a:r>
            <a:endParaRPr lang="de-DE" sz="1400" dirty="0">
              <a:latin typeface="+mn-lt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de-DE" sz="1400" dirty="0" err="1">
                <a:latin typeface="+mn-lt"/>
              </a:rPr>
              <a:t>Implement</a:t>
            </a:r>
            <a:r>
              <a:rPr lang="de-DE" sz="1400" dirty="0">
                <a:latin typeface="+mn-lt"/>
              </a:rPr>
              <a:t> a </a:t>
            </a:r>
            <a:r>
              <a:rPr lang="de-DE" sz="1400" b="1" dirty="0" err="1">
                <a:solidFill>
                  <a:srgbClr val="FF0000"/>
                </a:solidFill>
                <a:latin typeface="+mn-lt"/>
              </a:rPr>
              <a:t>new</a:t>
            </a:r>
            <a:r>
              <a:rPr lang="de-DE" sz="1400" dirty="0">
                <a:latin typeface="+mn-lt"/>
              </a:rPr>
              <a:t> „</a:t>
            </a:r>
            <a:r>
              <a:rPr lang="de-DE" sz="1400" b="1" dirty="0">
                <a:latin typeface="+mn-lt"/>
              </a:rPr>
              <a:t>ClusterXchange</a:t>
            </a:r>
            <a:r>
              <a:rPr lang="de-DE" sz="1400" dirty="0">
                <a:latin typeface="+mn-lt"/>
              </a:rPr>
              <a:t>" </a:t>
            </a:r>
            <a:r>
              <a:rPr lang="de-DE" sz="1400" dirty="0" err="1">
                <a:latin typeface="+mn-lt"/>
              </a:rPr>
              <a:t>pilot</a:t>
            </a:r>
            <a:r>
              <a:rPr lang="de-DE" sz="1400" dirty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scheme</a:t>
            </a:r>
            <a:endParaRPr lang="de-DE" sz="1400" dirty="0">
              <a:latin typeface="+mn-lt"/>
            </a:endParaRPr>
          </a:p>
        </p:txBody>
      </p:sp>
      <p:sp>
        <p:nvSpPr>
          <p:cNvPr id="44038" name="Rounded Rectangular Callout 15"/>
          <p:cNvSpPr>
            <a:spLocks noChangeArrowheads="1"/>
          </p:cNvSpPr>
          <p:nvPr/>
        </p:nvSpPr>
        <p:spPr bwMode="auto">
          <a:xfrm>
            <a:off x="107950" y="1557338"/>
            <a:ext cx="8928100" cy="1008062"/>
          </a:xfrm>
          <a:prstGeom prst="wedgeRoundRectCallout">
            <a:avLst>
              <a:gd name="adj1" fmla="val -15241"/>
              <a:gd name="adj2" fmla="val -33556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fr-FR" sz="1700"/>
              <a:t>Strenghten cluster management excellence &amp; strategic interregional partnering to foster cluster capacity building &amp; SME competitiveness </a:t>
            </a:r>
            <a:endParaRPr lang="en-GB" altLang="fr-FR" sz="1200"/>
          </a:p>
        </p:txBody>
      </p:sp>
      <p:pic>
        <p:nvPicPr>
          <p:cNvPr id="4403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157193"/>
            <a:ext cx="1528715" cy="103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31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6" y="2964782"/>
            <a:ext cx="6039701" cy="353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6056396" y="1842633"/>
            <a:ext cx="2991339" cy="4114243"/>
          </a:xfrm>
        </p:spPr>
        <p:txBody>
          <a:bodyPr/>
          <a:lstStyle/>
          <a:p>
            <a:pPr marL="0" indent="0">
              <a:buNone/>
            </a:pPr>
            <a:endParaRPr lang="en-GB" altLang="de-DE" sz="1400" dirty="0"/>
          </a:p>
          <a:p>
            <a:pPr marL="0" indent="0">
              <a:buNone/>
            </a:pPr>
            <a:r>
              <a:rPr lang="en-GB" altLang="de-DE" sz="1400" b="1" dirty="0"/>
              <a:t>How is it implemented?</a:t>
            </a:r>
            <a:r>
              <a:rPr lang="en-GB" altLang="de-DE" sz="1400" dirty="0"/>
              <a:t> </a:t>
            </a:r>
          </a:p>
          <a:p>
            <a:pPr marL="0" indent="0">
              <a:buNone/>
            </a:pPr>
            <a:r>
              <a:rPr lang="en-GB" altLang="de-DE" sz="1400" dirty="0"/>
              <a:t>- Matching IT tool/support</a:t>
            </a:r>
          </a:p>
          <a:p>
            <a:pPr marL="0" indent="0">
              <a:buNone/>
            </a:pPr>
            <a:r>
              <a:rPr lang="en-GB" altLang="de-DE" sz="1400" dirty="0"/>
              <a:t>- Implemented by cluster organisations of Cluster Partnerships (ESCP-4x)</a:t>
            </a:r>
          </a:p>
          <a:p>
            <a:pPr marL="0" indent="0">
              <a:buNone/>
            </a:pPr>
            <a:r>
              <a:rPr lang="en-GB" altLang="de-DE" sz="1400" dirty="0"/>
              <a:t>- Small financial support to visiting organisations (lump sums of max. 1100 EUR)</a:t>
            </a:r>
          </a:p>
          <a:p>
            <a:pPr marL="0" indent="0">
              <a:buNone/>
            </a:pPr>
            <a:r>
              <a:rPr lang="en-GB" altLang="de-DE" sz="1400" b="1" dirty="0"/>
              <a:t>Objective: </a:t>
            </a:r>
          </a:p>
          <a:p>
            <a:pPr>
              <a:buFontTx/>
              <a:buChar char="-"/>
            </a:pPr>
            <a:r>
              <a:rPr lang="en-GB" altLang="de-DE" sz="1400" dirty="0"/>
              <a:t>Overall 500 exchanges </a:t>
            </a:r>
          </a:p>
          <a:p>
            <a:pPr>
              <a:buFontTx/>
              <a:buChar char="-"/>
            </a:pPr>
            <a:r>
              <a:rPr lang="en-GB" altLang="de-DE" sz="1400" dirty="0">
                <a:solidFill>
                  <a:srgbClr val="FF0000"/>
                </a:solidFill>
              </a:rPr>
              <a:t>50% </a:t>
            </a:r>
            <a:r>
              <a:rPr lang="en-GB" altLang="de-DE" sz="1400" dirty="0"/>
              <a:t>involving</a:t>
            </a:r>
            <a:r>
              <a:rPr lang="en-GB" altLang="de-DE" sz="1400" dirty="0">
                <a:solidFill>
                  <a:srgbClr val="FF0000"/>
                </a:solidFill>
              </a:rPr>
              <a:t> SMEs</a:t>
            </a:r>
          </a:p>
          <a:p>
            <a:pPr marL="0" indent="0">
              <a:buNone/>
            </a:pPr>
            <a:r>
              <a:rPr lang="en-GB" altLang="de-DE" sz="1400" dirty="0">
                <a:solidFill>
                  <a:srgbClr val="FF0000"/>
                </a:solidFill>
              </a:rPr>
              <a:t>25% other participants </a:t>
            </a:r>
            <a:r>
              <a:rPr lang="en-GB" altLang="de-DE" sz="1400" dirty="0"/>
              <a:t>beyond direct beneficiaries</a:t>
            </a:r>
          </a:p>
          <a:p>
            <a:pPr marL="0" indent="0">
              <a:buNone/>
            </a:pPr>
            <a:endParaRPr lang="en-GB" altLang="de-DE" sz="1400" dirty="0"/>
          </a:p>
        </p:txBody>
      </p:sp>
      <p:sp>
        <p:nvSpPr>
          <p:cNvPr id="29700" name="Content Placeholder 2"/>
          <p:cNvSpPr txBox="1">
            <a:spLocks/>
          </p:cNvSpPr>
          <p:nvPr/>
        </p:nvSpPr>
        <p:spPr bwMode="auto">
          <a:xfrm>
            <a:off x="3649346" y="4974784"/>
            <a:ext cx="2837318" cy="103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F5494"/>
              </a:buClr>
              <a:buFontTx/>
              <a:buNone/>
            </a:pPr>
            <a:r>
              <a:rPr lang="en-GB" altLang="de-DE" sz="1400" dirty="0">
                <a:solidFill>
                  <a:schemeClr val="tx1"/>
                </a:solidFill>
              </a:rPr>
              <a:t> </a:t>
            </a:r>
          </a:p>
          <a:p>
            <a:pPr>
              <a:buClr>
                <a:srgbClr val="0F5494"/>
              </a:buClr>
              <a:buNone/>
            </a:pPr>
            <a:r>
              <a:rPr lang="en-GB" altLang="de-DE" sz="1400" b="1" dirty="0">
                <a:solidFill>
                  <a:schemeClr val="tx1"/>
                </a:solidFill>
              </a:rPr>
              <a:t>Who can benefit?</a:t>
            </a:r>
            <a:endParaRPr lang="en-GB" altLang="de-DE" sz="1400" b="1" i="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0F5494"/>
              </a:buClr>
              <a:buFont typeface="Wingdings" panose="05000000000000000000" pitchFamily="2" charset="2"/>
              <a:buChar char="ü"/>
            </a:pPr>
            <a:r>
              <a:rPr lang="en-GB" altLang="de-DE" sz="1400" i="0" dirty="0">
                <a:solidFill>
                  <a:schemeClr val="tx1"/>
                </a:solidFill>
              </a:rPr>
              <a:t>  Cluster organisations</a:t>
            </a:r>
          </a:p>
          <a:p>
            <a:pPr marL="285750" indent="-285750">
              <a:buClr>
                <a:srgbClr val="0F5494"/>
              </a:buClr>
              <a:buFont typeface="Wingdings" panose="05000000000000000000" pitchFamily="2" charset="2"/>
              <a:buChar char="ü"/>
            </a:pPr>
            <a:r>
              <a:rPr lang="en-GB" altLang="de-DE" sz="1400" i="0" dirty="0">
                <a:solidFill>
                  <a:schemeClr val="tx1"/>
                </a:solidFill>
              </a:rPr>
              <a:t>  SMEs</a:t>
            </a:r>
          </a:p>
          <a:p>
            <a:pPr marL="285750" indent="-285750">
              <a:buClr>
                <a:srgbClr val="0F5494"/>
              </a:buClr>
              <a:buFont typeface="Wingdings" panose="05000000000000000000" pitchFamily="2" charset="2"/>
              <a:buChar char="ü"/>
            </a:pPr>
            <a:r>
              <a:rPr lang="en-GB" altLang="de-DE" sz="1400" i="0" dirty="0">
                <a:solidFill>
                  <a:schemeClr val="tx1"/>
                </a:solidFill>
              </a:rPr>
              <a:t>  Scaling-up support organisations </a:t>
            </a:r>
          </a:p>
          <a:p>
            <a:pPr eaLnBrk="1" hangingPunct="1">
              <a:buClr>
                <a:srgbClr val="0F5494"/>
              </a:buClr>
              <a:buFontTx/>
              <a:buNone/>
            </a:pPr>
            <a:r>
              <a:rPr lang="en-GB" altLang="de-DE" sz="1400" i="0" dirty="0">
                <a:solidFill>
                  <a:schemeClr val="tx1"/>
                </a:solidFill>
              </a:rPr>
              <a:t>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74541" y="1652986"/>
            <a:ext cx="37238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kern="0" dirty="0"/>
              <a:t>Short-term exchanges to foster strategic interregional collaboration to explore new </a:t>
            </a:r>
            <a:r>
              <a:rPr lang="en-GB" sz="1400" b="1" kern="0" dirty="0"/>
              <a:t>growth opportunities &amp; industrial transformation</a:t>
            </a:r>
            <a:r>
              <a:rPr lang="en-GB" sz="1400" kern="0" dirty="0"/>
              <a:t>:</a:t>
            </a:r>
          </a:p>
          <a:p>
            <a:pPr algn="ctr">
              <a:defRPr/>
            </a:pPr>
            <a:r>
              <a:rPr lang="en-GB" sz="1400" kern="0" dirty="0"/>
              <a:t>Identifying new partners </a:t>
            </a:r>
          </a:p>
          <a:p>
            <a:pPr algn="ctr">
              <a:defRPr/>
            </a:pPr>
            <a:r>
              <a:rPr lang="en-GB" sz="1400" kern="0" dirty="0"/>
              <a:t>enhancing market access</a:t>
            </a:r>
          </a:p>
          <a:p>
            <a:pPr algn="ctr">
              <a:defRPr/>
            </a:pPr>
            <a:r>
              <a:rPr lang="en-GB" sz="1400" kern="0" dirty="0"/>
              <a:t>Supporting networking</a:t>
            </a:r>
          </a:p>
          <a:p>
            <a:pPr algn="ctr">
              <a:defRPr/>
            </a:pPr>
            <a:r>
              <a:rPr lang="en-GB" sz="1400" kern="0" dirty="0"/>
              <a:t>On-the-job training</a:t>
            </a:r>
          </a:p>
          <a:p>
            <a:pPr algn="ctr">
              <a:defRPr/>
            </a:pPr>
            <a:r>
              <a:rPr lang="en-GB" sz="1400" kern="0" dirty="0"/>
              <a:t>Sharing experiences</a:t>
            </a:r>
          </a:p>
          <a:p>
            <a:pPr algn="ctr">
              <a:defRPr/>
            </a:pPr>
            <a:r>
              <a:rPr lang="en-GB" sz="1400" kern="0" dirty="0"/>
              <a:t>Capacity-building activities </a:t>
            </a:r>
          </a:p>
        </p:txBody>
      </p:sp>
      <p:sp>
        <p:nvSpPr>
          <p:cNvPr id="29702" name="Title 1"/>
          <p:cNvSpPr>
            <a:spLocks noGrp="1"/>
          </p:cNvSpPr>
          <p:nvPr>
            <p:ph type="title"/>
          </p:nvPr>
        </p:nvSpPr>
        <p:spPr>
          <a:xfrm>
            <a:off x="870545" y="1110242"/>
            <a:ext cx="8320535" cy="702469"/>
          </a:xfrm>
        </p:spPr>
        <p:txBody>
          <a:bodyPr>
            <a:normAutofit/>
          </a:bodyPr>
          <a:lstStyle/>
          <a:p>
            <a:r>
              <a:rPr lang="en-GB" altLang="de-DE" dirty="0" smtClean="0"/>
              <a:t>  		</a:t>
            </a:r>
            <a:r>
              <a:rPr lang="en-GB" alt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ClusterXchange pilot scheme</a:t>
            </a:r>
          </a:p>
        </p:txBody>
      </p:sp>
      <p:pic>
        <p:nvPicPr>
          <p:cNvPr id="2970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955" y="5494083"/>
            <a:ext cx="1448991" cy="36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88224" y="6195129"/>
            <a:ext cx="2334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de-DE" sz="1400" b="1" dirty="0"/>
              <a:t>starting later in 2020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90338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1196975"/>
            <a:ext cx="9144000" cy="936625"/>
          </a:xfrm>
        </p:spPr>
        <p:txBody>
          <a:bodyPr/>
          <a:lstStyle/>
          <a:p>
            <a:pPr algn="ctr"/>
            <a:r>
              <a:rPr lang="en-GB" altLang="en-US" sz="2800" smtClean="0"/>
              <a:t>Cluster policies at centre of regional,</a:t>
            </a:r>
            <a:br>
              <a:rPr lang="en-GB" altLang="en-US" sz="2800" smtClean="0"/>
            </a:br>
            <a:r>
              <a:rPr lang="en-GB" altLang="en-US" sz="2800" smtClean="0"/>
              <a:t>national &amp; international industrial policies</a:t>
            </a:r>
            <a:endParaRPr lang="de-DE" altLang="en-US" sz="280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07950" y="2133600"/>
            <a:ext cx="6235700" cy="26638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altLang="en-US" smtClean="0"/>
              <a:t>- </a:t>
            </a:r>
            <a:r>
              <a:rPr lang="de-DE" altLang="en-US" b="1" smtClean="0"/>
              <a:t>31 national cluster programmes </a:t>
            </a:r>
            <a:r>
              <a:rPr lang="de-DE" altLang="en-US" smtClean="0"/>
              <a:t>in 20 European countries with different extent of support</a:t>
            </a:r>
          </a:p>
          <a:p>
            <a:pPr marL="0" indent="0">
              <a:buFontTx/>
              <a:buNone/>
            </a:pPr>
            <a:endParaRPr lang="de-DE" altLang="en-US" sz="800" smtClean="0"/>
          </a:p>
          <a:p>
            <a:pPr marL="0" indent="0">
              <a:buFontTx/>
              <a:buNone/>
            </a:pPr>
            <a:r>
              <a:rPr lang="de-DE" altLang="en-US" smtClean="0"/>
              <a:t>- </a:t>
            </a:r>
            <a:r>
              <a:rPr lang="de-DE" altLang="en-US" b="1" smtClean="0"/>
              <a:t>High importance for regions with 2.320 billion € </a:t>
            </a:r>
            <a:r>
              <a:rPr lang="de-DE" altLang="en-US" smtClean="0"/>
              <a:t>of envisaged ESIF investments (2014-2020)</a:t>
            </a:r>
          </a:p>
          <a:p>
            <a:pPr marL="0" indent="0">
              <a:buFontTx/>
              <a:buNone/>
            </a:pPr>
            <a:endParaRPr lang="de-DE" altLang="en-US" sz="1200" smtClean="0"/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2492375"/>
            <a:ext cx="27686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338" y="4652963"/>
            <a:ext cx="8640762" cy="1908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1200"/>
              </a:spcAft>
              <a:buFontTx/>
              <a:buChar char="-"/>
              <a:defRPr/>
            </a:pPr>
            <a:r>
              <a:rPr lang="de-DE" altLang="en-US" sz="2400" i="1" dirty="0" err="1">
                <a:latin typeface="+mn-lt"/>
              </a:rPr>
              <a:t>Many</a:t>
            </a:r>
            <a:r>
              <a:rPr lang="de-DE" altLang="en-US" sz="2400" i="1" dirty="0">
                <a:latin typeface="+mn-lt"/>
              </a:rPr>
              <a:t> </a:t>
            </a:r>
            <a:r>
              <a:rPr lang="de-DE" altLang="en-US" sz="2400" b="1" i="1" dirty="0">
                <a:latin typeface="+mn-lt"/>
              </a:rPr>
              <a:t>non-European </a:t>
            </a:r>
            <a:r>
              <a:rPr lang="de-DE" altLang="en-US" sz="2400" b="1" i="1" dirty="0" smtClean="0">
                <a:latin typeface="+mn-lt"/>
              </a:rPr>
              <a:t>countries </a:t>
            </a:r>
            <a:r>
              <a:rPr lang="de-DE" altLang="en-US" sz="2400" b="1" i="1" dirty="0" err="1">
                <a:latin typeface="+mn-lt"/>
              </a:rPr>
              <a:t>use</a:t>
            </a:r>
            <a:r>
              <a:rPr lang="de-DE" altLang="en-US" sz="2400" b="1" i="1" dirty="0">
                <a:latin typeface="+mn-lt"/>
              </a:rPr>
              <a:t> </a:t>
            </a:r>
            <a:r>
              <a:rPr lang="de-DE" altLang="en-US" sz="2400" b="1" i="1" dirty="0" err="1">
                <a:latin typeface="+mn-lt"/>
              </a:rPr>
              <a:t>clusters</a:t>
            </a:r>
            <a:r>
              <a:rPr lang="de-DE" altLang="en-US" sz="2400" b="1" i="1" dirty="0">
                <a:latin typeface="+mn-lt"/>
              </a:rPr>
              <a:t> </a:t>
            </a:r>
            <a:r>
              <a:rPr lang="de-DE" altLang="en-US" sz="2400" b="1" i="1" dirty="0" err="1">
                <a:latin typeface="+mn-lt"/>
              </a:rPr>
              <a:t>to</a:t>
            </a:r>
            <a:r>
              <a:rPr lang="de-DE" altLang="en-US" sz="2400" b="1" i="1" dirty="0">
                <a:latin typeface="+mn-lt"/>
              </a:rPr>
              <a:t> promote </a:t>
            </a:r>
            <a:r>
              <a:rPr lang="de-DE" altLang="en-US" sz="2400" b="1" i="1" dirty="0" err="1">
                <a:latin typeface="+mn-lt"/>
              </a:rPr>
              <a:t>growth</a:t>
            </a:r>
            <a:r>
              <a:rPr lang="de-DE" altLang="en-US" dirty="0"/>
              <a:t>, </a:t>
            </a:r>
            <a:r>
              <a:rPr lang="de-DE" altLang="en-US" sz="2400" i="1" dirty="0">
                <a:latin typeface="+mn-lt"/>
              </a:rPr>
              <a:t>e.g. </a:t>
            </a:r>
            <a:r>
              <a:rPr lang="de-DE" altLang="en-US" sz="2400" i="1" dirty="0" err="1">
                <a:latin typeface="+mn-lt"/>
              </a:rPr>
              <a:t>Canada's</a:t>
            </a:r>
            <a:r>
              <a:rPr lang="de-DE" altLang="en-US" sz="2400" i="1" dirty="0">
                <a:latin typeface="+mn-lt"/>
              </a:rPr>
              <a:t> </a:t>
            </a:r>
            <a:r>
              <a:rPr lang="de-DE" altLang="en-US" sz="2400" i="1" dirty="0" err="1">
                <a:latin typeface="+mn-lt"/>
              </a:rPr>
              <a:t>industrial</a:t>
            </a:r>
            <a:r>
              <a:rPr lang="de-DE" altLang="en-US" sz="2400" i="1" dirty="0">
                <a:latin typeface="+mn-lt"/>
              </a:rPr>
              <a:t> </a:t>
            </a:r>
            <a:r>
              <a:rPr lang="de-DE" altLang="en-US" sz="2400" i="1" dirty="0" err="1">
                <a:latin typeface="+mn-lt"/>
              </a:rPr>
              <a:t>supercluster</a:t>
            </a:r>
            <a:endParaRPr lang="de-DE" altLang="en-US" sz="2400" i="1" dirty="0">
              <a:latin typeface="+mn-lt"/>
            </a:endParaRPr>
          </a:p>
          <a:p>
            <a:pPr>
              <a:defRPr/>
            </a:pPr>
            <a:r>
              <a:rPr lang="de-DE" altLang="en-US" sz="2400" i="1" dirty="0">
                <a:latin typeface="+mn-lt"/>
              </a:rPr>
              <a:t>=&gt; </a:t>
            </a:r>
            <a:r>
              <a:rPr lang="de-DE" altLang="en-US" sz="2400" i="1" dirty="0" err="1">
                <a:latin typeface="+mn-lt"/>
              </a:rPr>
              <a:t>crucial</a:t>
            </a:r>
            <a:r>
              <a:rPr lang="de-DE" altLang="en-US" sz="2400" i="1" dirty="0">
                <a:latin typeface="+mn-lt"/>
              </a:rPr>
              <a:t> </a:t>
            </a:r>
            <a:r>
              <a:rPr lang="de-DE" altLang="en-US" sz="2400" i="1" dirty="0" err="1">
                <a:latin typeface="+mn-lt"/>
              </a:rPr>
              <a:t>instrument</a:t>
            </a:r>
            <a:r>
              <a:rPr lang="de-DE" altLang="en-US" sz="2400" i="1" dirty="0">
                <a:latin typeface="+mn-lt"/>
              </a:rPr>
              <a:t> </a:t>
            </a:r>
            <a:r>
              <a:rPr lang="de-DE" altLang="en-US" sz="2400" i="1" dirty="0" err="1">
                <a:latin typeface="+mn-lt"/>
              </a:rPr>
              <a:t>for</a:t>
            </a:r>
            <a:r>
              <a:rPr lang="de-DE" altLang="en-US" sz="2400" i="1" dirty="0">
                <a:latin typeface="+mn-lt"/>
              </a:rPr>
              <a:t> </a:t>
            </a:r>
            <a:r>
              <a:rPr lang="de-DE" altLang="en-US" sz="2400" i="1" dirty="0" err="1">
                <a:latin typeface="+mn-lt"/>
              </a:rPr>
              <a:t>economic</a:t>
            </a:r>
            <a:r>
              <a:rPr lang="de-DE" altLang="en-US" sz="2400" i="1" dirty="0">
                <a:latin typeface="+mn-lt"/>
              </a:rPr>
              <a:t> </a:t>
            </a:r>
            <a:r>
              <a:rPr lang="de-DE" altLang="en-US" sz="2400" i="1" dirty="0" err="1">
                <a:latin typeface="+mn-lt"/>
              </a:rPr>
              <a:t>development</a:t>
            </a:r>
            <a:endParaRPr lang="de-DE" altLang="en-US" sz="2400" i="1" dirty="0">
              <a:latin typeface="+mn-lt"/>
            </a:endParaRPr>
          </a:p>
          <a:p>
            <a:pPr>
              <a:defRPr/>
            </a:pPr>
            <a:endParaRPr lang="fr-BE" dirty="0"/>
          </a:p>
        </p:txBody>
      </p:sp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827088" y="6378575"/>
            <a:ext cx="81375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200" i="0"/>
              <a:t>https://events.idloom.com/files/events/4538/files/eocic-cluster-programme-report-2905.pdf</a:t>
            </a:r>
          </a:p>
        </p:txBody>
      </p:sp>
    </p:spTree>
    <p:extLst>
      <p:ext uri="{BB962C8B-B14F-4D97-AF65-F5344CB8AC3E}">
        <p14:creationId xmlns:p14="http://schemas.microsoft.com/office/powerpoint/2010/main" val="239689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539750" y="2636838"/>
            <a:ext cx="8229600" cy="936625"/>
          </a:xfrm>
        </p:spPr>
        <p:txBody>
          <a:bodyPr/>
          <a:lstStyle/>
          <a:p>
            <a:pPr algn="ctr"/>
            <a:r>
              <a:rPr lang="en-GB" altLang="en-US" smtClean="0"/>
              <a:t>To participate in the ClusterXchange</a:t>
            </a:r>
            <a:br>
              <a:rPr lang="en-GB" altLang="en-US" smtClean="0"/>
            </a:br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mtClean="0">
                <a:solidFill>
                  <a:srgbClr val="FF0000"/>
                </a:solidFill>
              </a:rPr>
              <a:t>Opens in 2</a:t>
            </a:r>
            <a:r>
              <a:rPr lang="en-GB" altLang="en-US" baseline="30000" smtClean="0">
                <a:solidFill>
                  <a:srgbClr val="FF0000"/>
                </a:solidFill>
              </a:rPr>
              <a:t>nd</a:t>
            </a:r>
            <a:r>
              <a:rPr lang="en-GB" altLang="en-US" smtClean="0">
                <a:solidFill>
                  <a:srgbClr val="FF0000"/>
                </a:solidFill>
              </a:rPr>
              <a:t> quarter 2020</a:t>
            </a:r>
            <a:br>
              <a:rPr lang="en-GB" altLang="en-US" smtClean="0">
                <a:solidFill>
                  <a:srgbClr val="FF0000"/>
                </a:solidFill>
              </a:rPr>
            </a:br>
            <a:r>
              <a:rPr lang="en-GB" altLang="en-US" smtClean="0">
                <a:solidFill>
                  <a:srgbClr val="FF0000"/>
                </a:solidFill>
              </a:rPr>
              <a:t/>
            </a:r>
            <a:br>
              <a:rPr lang="en-GB" altLang="en-US" smtClean="0">
                <a:solidFill>
                  <a:srgbClr val="FF0000"/>
                </a:solidFill>
              </a:rPr>
            </a:br>
            <a:r>
              <a:rPr lang="en-GB" altLang="en-US" smtClean="0">
                <a:solidFill>
                  <a:srgbClr val="FF0000"/>
                </a:solidFill>
              </a:rPr>
              <a:t>Register at European Cluster Collaboration Platform</a:t>
            </a:r>
            <a:r>
              <a:rPr lang="en-GB" altLang="en-US" smtClean="0"/>
              <a:t> (www.clustercollaboration.eu)</a:t>
            </a:r>
          </a:p>
        </p:txBody>
      </p:sp>
    </p:spTree>
    <p:extLst>
      <p:ext uri="{BB962C8B-B14F-4D97-AF65-F5344CB8AC3E}">
        <p14:creationId xmlns:p14="http://schemas.microsoft.com/office/powerpoint/2010/main" val="425392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 r="14320"/>
          <a:stretch/>
        </p:blipFill>
        <p:spPr>
          <a:xfrm>
            <a:off x="179512" y="2049463"/>
            <a:ext cx="3600400" cy="4614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Title 7"/>
          <p:cNvSpPr>
            <a:spLocks noGrp="1"/>
          </p:cNvSpPr>
          <p:nvPr/>
        </p:nvSpPr>
        <p:spPr>
          <a:xfrm>
            <a:off x="250825" y="1196975"/>
            <a:ext cx="8821738" cy="1008063"/>
          </a:xfrm>
          <a:prstGeom prst="rect">
            <a:avLst/>
          </a:prstGeom>
        </p:spPr>
        <p:txBody>
          <a:bodyPr lIns="0" r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rgbClr val="1D70B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2400" dirty="0" smtClean="0">
                <a:solidFill>
                  <a:srgbClr val="0F5494"/>
                </a:solidFill>
                <a:latin typeface="+mn-lt"/>
              </a:rPr>
              <a:t>European </a:t>
            </a:r>
            <a:r>
              <a:rPr lang="en-US" sz="2400" dirty="0">
                <a:solidFill>
                  <a:srgbClr val="0F5494"/>
                </a:solidFill>
                <a:latin typeface="+mn-lt"/>
              </a:rPr>
              <a:t>Cluster Collaboration </a:t>
            </a:r>
            <a:r>
              <a:rPr lang="en-US" sz="2400" dirty="0" smtClean="0">
                <a:solidFill>
                  <a:srgbClr val="0F5494"/>
                </a:solidFill>
                <a:latin typeface="+mn-lt"/>
              </a:rPr>
              <a:t>Platform</a:t>
            </a:r>
            <a:r>
              <a:rPr lang="en-US" sz="2400" dirty="0">
                <a:solidFill>
                  <a:srgbClr val="0F5494"/>
                </a:solidFill>
                <a:latin typeface="+mn-lt"/>
              </a:rPr>
              <a:t/>
            </a:r>
            <a:br>
              <a:rPr lang="en-US" sz="2400" dirty="0">
                <a:solidFill>
                  <a:srgbClr val="0F5494"/>
                </a:solidFill>
                <a:latin typeface="+mn-lt"/>
              </a:rPr>
            </a:br>
            <a:r>
              <a:rPr lang="en-US" sz="2400" b="0" dirty="0" smtClean="0">
                <a:solidFill>
                  <a:srgbClr val="0F5494"/>
                </a:solidFill>
                <a:latin typeface="+mn-lt"/>
              </a:rPr>
              <a:t>connecting over 1.000 cluster </a:t>
            </a:r>
            <a:r>
              <a:rPr lang="en-US" sz="2400" b="0" dirty="0" err="1" smtClean="0">
                <a:solidFill>
                  <a:srgbClr val="0F5494"/>
                </a:solidFill>
                <a:latin typeface="+mn-lt"/>
              </a:rPr>
              <a:t>organisations</a:t>
            </a:r>
            <a:endParaRPr lang="en-GB" sz="2400" b="0" dirty="0">
              <a:solidFill>
                <a:srgbClr val="0F5494"/>
              </a:solidFill>
              <a:latin typeface="+mn-lt"/>
            </a:endParaRPr>
          </a:p>
        </p:txBody>
      </p:sp>
      <p:sp>
        <p:nvSpPr>
          <p:cNvPr id="14340" name="Oval 6"/>
          <p:cNvSpPr>
            <a:spLocks noChangeArrowheads="1"/>
          </p:cNvSpPr>
          <p:nvPr/>
        </p:nvSpPr>
        <p:spPr bwMode="auto">
          <a:xfrm>
            <a:off x="5148263" y="4581525"/>
            <a:ext cx="1582737" cy="460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14341" name="Oval 7"/>
          <p:cNvSpPr>
            <a:spLocks noChangeArrowheads="1"/>
          </p:cNvSpPr>
          <p:nvPr/>
        </p:nvSpPr>
        <p:spPr bwMode="auto">
          <a:xfrm>
            <a:off x="5148263" y="4508500"/>
            <a:ext cx="1582737" cy="4333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4355976" y="2781300"/>
            <a:ext cx="439248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800" i="0" dirty="0">
                <a:latin typeface="+mn-lt"/>
                <a:ea typeface="+mj-ea"/>
                <a:cs typeface="Arial" panose="020B0604020202020204" pitchFamily="34" charset="0"/>
              </a:rPr>
              <a:t>Boosting collaboration and connecting enterprises </a:t>
            </a:r>
            <a:r>
              <a:rPr lang="en-GB" altLang="en-US" sz="1800" i="0" dirty="0" smtClean="0">
                <a:latin typeface="+mn-lt"/>
                <a:ea typeface="+mj-ea"/>
                <a:cs typeface="Arial" panose="020B0604020202020204" pitchFamily="34" charset="0"/>
              </a:rPr>
              <a:t>by using clusters as multipliers 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GB" altLang="en-US" sz="1800" i="0" dirty="0" smtClean="0">
              <a:solidFill>
                <a:srgbClr val="E8895E"/>
              </a:solidFill>
              <a:latin typeface="+mn-lt"/>
              <a:ea typeface="+mj-ea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800" i="0" dirty="0" smtClean="0">
                <a:solidFill>
                  <a:srgbClr val="002060"/>
                </a:solidFill>
                <a:latin typeface="+mn-lt"/>
                <a:ea typeface="+mj-ea"/>
                <a:cs typeface="Arial" panose="020B0604020202020204" pitchFamily="34" charset="0"/>
              </a:rPr>
              <a:t>R</a:t>
            </a:r>
            <a:r>
              <a:rPr lang="en-GB" altLang="en-US" sz="1800" i="0" dirty="0" smtClean="0">
                <a:solidFill>
                  <a:srgbClr val="002060"/>
                </a:solidFill>
              </a:rPr>
              <a:t>eaching out to:</a:t>
            </a:r>
          </a:p>
          <a:p>
            <a:pPr marL="285750" indent="-285750">
              <a:spcBef>
                <a:spcPct val="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en-GB" altLang="en-US" sz="1800" i="0" dirty="0" smtClean="0">
                <a:solidFill>
                  <a:srgbClr val="002060"/>
                </a:solidFill>
              </a:rPr>
              <a:t>over 100.000 SMEs</a:t>
            </a:r>
            <a:endParaRPr lang="en-GB" altLang="en-US" sz="1800" i="0" dirty="0" smtClean="0">
              <a:solidFill>
                <a:srgbClr val="002060"/>
              </a:solidFill>
              <a:latin typeface="+mn-lt"/>
              <a:ea typeface="+mj-ea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en-GB" altLang="en-US" sz="1800" i="0" dirty="0" smtClean="0">
                <a:solidFill>
                  <a:srgbClr val="002060"/>
                </a:solidFill>
                <a:latin typeface="+mn-lt"/>
                <a:ea typeface="+mj-ea"/>
                <a:cs typeface="Arial" panose="020B0604020202020204" pitchFamily="34" charset="0"/>
              </a:rPr>
              <a:t> </a:t>
            </a:r>
            <a:r>
              <a:rPr lang="en-GB" altLang="en-US" sz="1800" i="0" dirty="0" smtClean="0">
                <a:solidFill>
                  <a:srgbClr val="002060"/>
                </a:solidFill>
              </a:rPr>
              <a:t>8.000 large firms </a:t>
            </a:r>
            <a:endParaRPr lang="en-GB" altLang="en-US" sz="1800" i="0" dirty="0" smtClean="0">
              <a:solidFill>
                <a:srgbClr val="002060"/>
              </a:solidFill>
              <a:latin typeface="+mn-lt"/>
              <a:ea typeface="+mj-ea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Tx/>
              <a:buFont typeface="Wingdings" panose="05000000000000000000" pitchFamily="2" charset="2"/>
              <a:buChar char="ü"/>
              <a:defRPr/>
            </a:pPr>
            <a:r>
              <a:rPr lang="en-GB" altLang="en-US" sz="1800" i="0" dirty="0" smtClean="0">
                <a:solidFill>
                  <a:srgbClr val="002060"/>
                </a:solidFill>
              </a:rPr>
              <a:t> 11.000 universities/research organisations</a:t>
            </a:r>
            <a:r>
              <a:rPr lang="en-GB" altLang="en-US" sz="1600" i="0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5518150"/>
            <a:ext cx="31194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10225" y="6388100"/>
            <a:ext cx="2963863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altLang="en-US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http://www.clustercollaboration.eu/</a:t>
            </a:r>
            <a:endParaRPr lang="en-GB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75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-198276" y="1298953"/>
            <a:ext cx="9540552" cy="432569"/>
          </a:xfrm>
        </p:spPr>
        <p:txBody>
          <a:bodyPr/>
          <a:lstStyle/>
          <a:p>
            <a:pPr algn="ctr"/>
            <a:r>
              <a:rPr lang="fr-BE" altLang="fr-FR" sz="2400" dirty="0" err="1" smtClean="0"/>
              <a:t>European</a:t>
            </a:r>
            <a:r>
              <a:rPr lang="fr-BE" altLang="fr-FR" sz="2400" dirty="0" smtClean="0"/>
              <a:t> cluster initiatives </a:t>
            </a:r>
            <a:r>
              <a:rPr lang="fr-BE" altLang="fr-FR" sz="2400" dirty="0" err="1" smtClean="0"/>
              <a:t>explained</a:t>
            </a:r>
            <a:r>
              <a:rPr lang="fr-BE" altLang="fr-FR" sz="2400" dirty="0" smtClean="0"/>
              <a:t> </a:t>
            </a:r>
            <a:r>
              <a:rPr lang="fr-BE" altLang="fr-FR" sz="1800" dirty="0" smtClean="0"/>
              <a:t>(</a:t>
            </a:r>
            <a:r>
              <a:rPr lang="fr-BE" altLang="fr-FR" sz="1800" dirty="0" err="1" smtClean="0"/>
              <a:t>video</a:t>
            </a:r>
            <a:r>
              <a:rPr lang="fr-BE" altLang="fr-FR" sz="1800" dirty="0" smtClean="0"/>
              <a:t>) </a:t>
            </a:r>
            <a:r>
              <a:rPr lang="fr-BE" altLang="fr-FR" sz="2400" dirty="0" smtClean="0"/>
              <a:t/>
            </a:r>
            <a:br>
              <a:rPr lang="fr-BE" altLang="fr-FR" sz="2400" dirty="0" smtClean="0"/>
            </a:br>
            <a:endParaRPr lang="fr-BE" altLang="fr-FR" sz="2400" dirty="0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25450" y="2852738"/>
            <a:ext cx="8229600" cy="3529012"/>
          </a:xfrm>
        </p:spPr>
        <p:txBody>
          <a:bodyPr/>
          <a:lstStyle/>
          <a:p>
            <a:endParaRPr lang="fr-BE" altLang="fr-FR" smtClean="0"/>
          </a:p>
        </p:txBody>
      </p:sp>
      <p:pic>
        <p:nvPicPr>
          <p:cNvPr id="48132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77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052513"/>
            <a:ext cx="7019925" cy="936625"/>
          </a:xfrm>
        </p:spPr>
        <p:txBody>
          <a:bodyPr/>
          <a:lstStyle/>
          <a:p>
            <a:pPr indent="0" eaLnBrk="1" hangingPunct="1"/>
            <a:r>
              <a:rPr lang="de-DE" altLang="en-US" smtClean="0"/>
              <a:t>Smart Guide to Cluster Policy</a:t>
            </a:r>
            <a:endParaRPr lang="fr-FR" altLang="en-US" sz="1400" smtClean="0"/>
          </a:p>
        </p:txBody>
      </p:sp>
      <p:pic>
        <p:nvPicPr>
          <p:cNvPr id="8909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5183">
            <a:off x="6134100" y="1714500"/>
            <a:ext cx="3011488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Rectangle 6"/>
          <p:cNvSpPr>
            <a:spLocks noChangeArrowheads="1"/>
          </p:cNvSpPr>
          <p:nvPr/>
        </p:nvSpPr>
        <p:spPr bwMode="auto">
          <a:xfrm>
            <a:off x="1116013" y="6237288"/>
            <a:ext cx="8008937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175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en-US" sz="900" i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 i="0"/>
              <a:t>Available at </a:t>
            </a:r>
            <a:r>
              <a:rPr lang="en-GB" altLang="en-US" sz="1000" i="0">
                <a:hlinkClick r:id="rId3"/>
              </a:rPr>
              <a:t>http://publications.europa.eu/en/publication-detail/-/publication/e1fb9f84-2ba9-11e6-b616-01aa75ed71a1</a:t>
            </a:r>
            <a:r>
              <a:rPr lang="en-GB" altLang="en-US" sz="1000" i="0"/>
              <a:t> /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en-US" sz="1000" i="0"/>
          </a:p>
        </p:txBody>
      </p:sp>
      <p:sp>
        <p:nvSpPr>
          <p:cNvPr id="89093" name="Content Placeholder 2"/>
          <p:cNvSpPr>
            <a:spLocks/>
          </p:cNvSpPr>
          <p:nvPr/>
        </p:nvSpPr>
        <p:spPr bwMode="auto">
          <a:xfrm>
            <a:off x="250825" y="2349500"/>
            <a:ext cx="5400675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200" i="0"/>
              <a:t>A couple of concepts, </a:t>
            </a:r>
          </a:p>
          <a:p>
            <a:pPr eaLnBrk="1" hangingPunct="1">
              <a:buFontTx/>
              <a:buNone/>
            </a:pPr>
            <a:endParaRPr lang="en-GB" altLang="en-US" sz="2200" i="0"/>
          </a:p>
          <a:p>
            <a:pPr eaLnBrk="1" hangingPunct="1">
              <a:buFontTx/>
              <a:buNone/>
            </a:pPr>
            <a:r>
              <a:rPr lang="en-GB" altLang="en-US" sz="2200" i="0"/>
              <a:t>Eight Do’s and Don’ts, and </a:t>
            </a:r>
          </a:p>
          <a:p>
            <a:pPr eaLnBrk="1" hangingPunct="1">
              <a:buFontTx/>
              <a:buNone/>
            </a:pPr>
            <a:endParaRPr lang="en-GB" altLang="en-US" sz="2200" i="0"/>
          </a:p>
          <a:p>
            <a:pPr eaLnBrk="1" hangingPunct="1">
              <a:buFontTx/>
              <a:buNone/>
            </a:pPr>
            <a:r>
              <a:rPr lang="en-GB" altLang="en-US" sz="2200" i="0"/>
              <a:t>Plenty good practice examples … </a:t>
            </a:r>
          </a:p>
          <a:p>
            <a:pPr eaLnBrk="1" hangingPunct="1">
              <a:buFontTx/>
              <a:buNone/>
            </a:pPr>
            <a:endParaRPr lang="en-GB" altLang="en-US" sz="1200"/>
          </a:p>
          <a:p>
            <a:pPr eaLnBrk="1" hangingPunct="1">
              <a:buFontTx/>
              <a:buNone/>
            </a:pPr>
            <a:r>
              <a:rPr lang="en-GB" altLang="en-US" sz="2000"/>
              <a:t>of how to make better use of clusters for promoting regional industrial modernisation, supporting the growth of SMEs and encouraging smart specialisation.</a:t>
            </a:r>
          </a:p>
        </p:txBody>
      </p:sp>
    </p:spTree>
    <p:extLst>
      <p:ext uri="{BB962C8B-B14F-4D97-AF65-F5344CB8AC3E}">
        <p14:creationId xmlns:p14="http://schemas.microsoft.com/office/powerpoint/2010/main" val="356117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/>
          </p:cNvSpPr>
          <p:nvPr/>
        </p:nvSpPr>
        <p:spPr bwMode="auto">
          <a:xfrm>
            <a:off x="539750" y="5805488"/>
            <a:ext cx="8064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i="0">
                <a:latin typeface="Times New Roman" panose="02020603050405020304" pitchFamily="18" charset="0"/>
              </a:rPr>
              <a:t>Advanced Technologies, Clusters and Social Economy unit (GROW.F2)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i="0">
                <a:latin typeface="Times New Roman" panose="02020603050405020304" pitchFamily="18" charset="0"/>
              </a:rPr>
              <a:t>Innovation and Advanced Manufacturing Directorate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i="0">
                <a:latin typeface="Times New Roman" panose="02020603050405020304" pitchFamily="18" charset="0"/>
              </a:rPr>
              <a:t>European Commission's Directorate-General for Internal Market, Industry, Entrepreneurship and SMEs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i="0">
                <a:latin typeface="Times New Roman" panose="02020603050405020304" pitchFamily="18" charset="0"/>
                <a:hlinkClick r:id="rId2"/>
              </a:rPr>
              <a:t>GROW-CLUSTERS@EC.EUROPA.EU</a:t>
            </a:r>
            <a:r>
              <a:rPr lang="en-GB" altLang="en-US" sz="1200" i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55299" name="Picture 2" descr="U:\Common\700 Policy\740 Europe INNOVA\Conference 2012\Photos\Cartoons\s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021138"/>
            <a:ext cx="1995488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250825" y="1585913"/>
            <a:ext cx="8424863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BE" altLang="en-US" sz="1800" i="0"/>
              <a:t>Thank you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BE" altLang="en-US" sz="1800" i="0"/>
              <a:t/>
            </a:r>
            <a:br>
              <a:rPr lang="fr-BE" altLang="en-US" sz="1800" i="0"/>
            </a:br>
            <a:r>
              <a:rPr lang="fr-BE" altLang="en-US" sz="1800" i="0">
                <a:hlinkClick r:id="rId4"/>
              </a:rPr>
              <a:t>https://ec.europa.eu/growth/industry/policy/cluster</a:t>
            </a:r>
            <a:r>
              <a:rPr lang="fr-BE" altLang="en-US" sz="1800" i="0"/>
              <a:t> </a:t>
            </a:r>
            <a:br>
              <a:rPr lang="fr-BE" altLang="en-US" sz="1800" i="0"/>
            </a:br>
            <a:r>
              <a:rPr lang="en-GB" altLang="en-US" sz="1800" i="0">
                <a:solidFill>
                  <a:srgbClr val="3C8C93"/>
                </a:solidFill>
                <a:hlinkClick r:id="rId5"/>
              </a:rPr>
              <a:t>http://www.clustercollaboration.eu/</a:t>
            </a:r>
            <a:endParaRPr lang="en-GB" altLang="en-US" sz="1800" i="0">
              <a:solidFill>
                <a:srgbClr val="3C8C93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800" i="0">
                <a:solidFill>
                  <a:srgbClr val="3C8C93"/>
                </a:solidFill>
              </a:rPr>
              <a:t/>
            </a:r>
            <a:br>
              <a:rPr lang="en-GB" altLang="en-US" sz="1800" i="0">
                <a:solidFill>
                  <a:srgbClr val="3C8C93"/>
                </a:solidFill>
              </a:rPr>
            </a:br>
            <a:r>
              <a:rPr lang="fr-BE" altLang="en-US" sz="1800" i="0">
                <a:solidFill>
                  <a:srgbClr val="13099B"/>
                </a:solidFill>
                <a:hlinkClick r:id="rId6"/>
              </a:rPr>
              <a:t>anna.sobczak1@ec.europa.eu</a:t>
            </a:r>
            <a:r>
              <a:rPr lang="fr-BE" altLang="en-US" sz="1800" i="0">
                <a:solidFill>
                  <a:srgbClr val="13099B"/>
                </a:solidFill>
              </a:rPr>
              <a:t/>
            </a:r>
            <a:br>
              <a:rPr lang="fr-BE" altLang="en-US" sz="1800" i="0">
                <a:solidFill>
                  <a:srgbClr val="13099B"/>
                </a:solidFill>
              </a:rPr>
            </a:br>
            <a:r>
              <a:rPr lang="fr-BE" altLang="en-US" sz="1800" i="0"/>
              <a:t> </a:t>
            </a:r>
            <a:br>
              <a:rPr lang="fr-BE" altLang="en-US" sz="1800" i="0"/>
            </a:br>
            <a:r>
              <a:rPr lang="en-GB" altLang="en-US" sz="1800" i="0" u="sng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@Clusters_EU </a:t>
            </a:r>
            <a:br>
              <a:rPr lang="en-GB" altLang="en-US" sz="1800" i="0" u="sng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sz="1800" i="0" u="sng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@sobczak_anna</a:t>
            </a:r>
            <a:r>
              <a:rPr lang="en-GB" altLang="en-US" sz="1000" i="0" u="sng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altLang="en-US" sz="1000" i="0" u="sng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sz="1000" i="0" u="sng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BE" altLang="en-US" sz="1200" i="0"/>
          </a:p>
        </p:txBody>
      </p:sp>
      <p:pic>
        <p:nvPicPr>
          <p:cNvPr id="5530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491038"/>
            <a:ext cx="32607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17986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2250" y="1125538"/>
            <a:ext cx="8599488" cy="936625"/>
          </a:xfrm>
        </p:spPr>
        <p:txBody>
          <a:bodyPr/>
          <a:lstStyle/>
          <a:p>
            <a:pPr algn="ctr"/>
            <a:r>
              <a:rPr lang="en-GB" altLang="en-US" smtClean="0"/>
              <a:t>Examples of stakeholder views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1916113"/>
            <a:ext cx="89947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defRPr/>
            </a:pPr>
            <a:r>
              <a:rPr lang="en-GB" altLang="en-US" sz="1600" b="1" i="0" kern="0" dirty="0" smtClean="0"/>
              <a:t>Council Conclusions on Industrial Policy of 12 March 2018 called for t</a:t>
            </a:r>
            <a:r>
              <a:rPr lang="en-US" sz="1600" b="1" i="0" dirty="0" smtClean="0"/>
              <a:t>he </a:t>
            </a:r>
            <a:r>
              <a:rPr lang="en-US" sz="1600" b="1" i="0" dirty="0"/>
              <a:t>further development of the European cluster </a:t>
            </a:r>
            <a:r>
              <a:rPr lang="en-US" sz="1600" b="1" i="0" dirty="0" smtClean="0"/>
              <a:t>policy</a:t>
            </a:r>
            <a:r>
              <a:rPr lang="en-US" sz="1600" i="0" dirty="0"/>
              <a:t> </a:t>
            </a:r>
            <a:r>
              <a:rPr lang="en-US" sz="1600" i="0" dirty="0" smtClean="0"/>
              <a:t>to </a:t>
            </a:r>
            <a:r>
              <a:rPr lang="en-US" sz="1600" i="0" dirty="0"/>
              <a:t>support the emergence of new value chains across Europe; </a:t>
            </a:r>
            <a:r>
              <a:rPr lang="en-GB" altLang="en-US" sz="1600" i="0" kern="0" dirty="0" smtClean="0"/>
              <a:t> </a:t>
            </a:r>
            <a:r>
              <a:rPr lang="en-GB" altLang="en-US" sz="1600" b="1" i="0" kern="0" dirty="0" smtClean="0"/>
              <a:t> </a:t>
            </a:r>
          </a:p>
          <a:p>
            <a:pPr>
              <a:buClrTx/>
              <a:defRPr/>
            </a:pPr>
            <a:r>
              <a:rPr lang="en-GB" altLang="en-US" sz="1600" b="1" i="0" kern="0" dirty="0" smtClean="0"/>
              <a:t>Vienna Declaration (Friends of Industry) of 14 Industry Ministers of 4 October 2019 called for an ambitious cluster policy as one of its key action items</a:t>
            </a:r>
            <a:r>
              <a:rPr lang="en-GB" altLang="en-US" sz="1600" i="0" kern="0" dirty="0" smtClean="0"/>
              <a:t> to foster strategic European value chains proposed for the future EU Industrial Policy to spread benefits of digitalisation with emphasis on enhanced collaboration and inclusion of SMEs. </a:t>
            </a:r>
          </a:p>
          <a:p>
            <a:pPr>
              <a:buClrTx/>
              <a:defRPr/>
            </a:pPr>
            <a:endParaRPr lang="en-GB" altLang="en-US" sz="1600" i="0" kern="0" dirty="0" smtClean="0"/>
          </a:p>
          <a:p>
            <a:pPr>
              <a:buClrTx/>
              <a:defRPr/>
            </a:pPr>
            <a:endParaRPr lang="en-GB" altLang="en-US" sz="1600" b="1" i="0" kern="0" dirty="0"/>
          </a:p>
          <a:p>
            <a:pPr>
              <a:buClrTx/>
              <a:defRPr/>
            </a:pPr>
            <a:endParaRPr lang="pl-PL" altLang="en-US" sz="1400" kern="0" dirty="0" smtClean="0"/>
          </a:p>
          <a:p>
            <a:pPr>
              <a:buClrTx/>
              <a:defRPr/>
            </a:pPr>
            <a:endParaRPr lang="en-GB" altLang="en-US" sz="1400" kern="0" dirty="0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538788"/>
            <a:ext cx="2987675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4005263"/>
            <a:ext cx="25939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4005263"/>
            <a:ext cx="6443663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defRPr/>
            </a:pPr>
            <a:r>
              <a:rPr lang="en-GB" altLang="en-US" sz="1600" b="1" i="0" kern="0" dirty="0" smtClean="0"/>
              <a:t>Participants at Partnering event of 50 European Cluster Partnerships on 29 October 2018 </a:t>
            </a:r>
            <a:r>
              <a:rPr lang="en-GB" altLang="en-US" sz="1600" i="0" kern="0" dirty="0" smtClean="0"/>
              <a:t>called for both large-scale and networking projects and emphasised the need </a:t>
            </a:r>
            <a:r>
              <a:rPr lang="en-US" sz="1600" i="0" dirty="0" smtClean="0"/>
              <a:t>to co-designing cluster </a:t>
            </a:r>
            <a:r>
              <a:rPr lang="en-US" sz="1600" i="0" dirty="0"/>
              <a:t>services for SMEs, identifying the right </a:t>
            </a:r>
            <a:r>
              <a:rPr lang="en-US" sz="1600" i="0" dirty="0" smtClean="0"/>
              <a:t>counterparts, training </a:t>
            </a:r>
            <a:r>
              <a:rPr lang="en-US" sz="1600" i="0" dirty="0"/>
              <a:t>and interregional mobility</a:t>
            </a:r>
            <a:r>
              <a:rPr lang="en-US" sz="1600" i="0" dirty="0" smtClean="0"/>
              <a:t>.</a:t>
            </a:r>
          </a:p>
          <a:p>
            <a:pPr>
              <a:buClrTx/>
              <a:defRPr/>
            </a:pPr>
            <a:r>
              <a:rPr lang="en-GB" altLang="en-US" sz="1600" b="1" i="0" kern="0" dirty="0" smtClean="0"/>
              <a:t>Participants at the European Cluster Conference    of May 2019 with 450 participants discussed how    to </a:t>
            </a:r>
            <a:r>
              <a:rPr lang="en-GB" altLang="en-US" sz="1600" b="1" i="0" kern="0" smtClean="0"/>
              <a:t>better connect </a:t>
            </a:r>
            <a:r>
              <a:rPr lang="en-GB" altLang="en-US" sz="1600" b="1" i="0" kern="0" dirty="0" smtClean="0"/>
              <a:t>Europe's ecosystems, </a:t>
            </a:r>
            <a:r>
              <a:rPr lang="en-GB" altLang="en-US" sz="1600" i="0" kern="0" smtClean="0"/>
              <a:t>with input  </a:t>
            </a:r>
            <a:r>
              <a:rPr lang="en-GB" altLang="en-US" sz="1600" i="0" kern="0" dirty="0" smtClean="0"/>
              <a:t>on d</a:t>
            </a:r>
            <a:r>
              <a:rPr lang="en-US" sz="1600" i="0" dirty="0" err="1" smtClean="0"/>
              <a:t>igitalisation</a:t>
            </a:r>
            <a:r>
              <a:rPr lang="en-US" sz="1600" i="0" dirty="0" smtClean="0"/>
              <a:t> and skills gap, Circular Europe and    Shared value and social impact.</a:t>
            </a:r>
          </a:p>
          <a:p>
            <a:pPr>
              <a:buClrTx/>
              <a:defRPr/>
            </a:pPr>
            <a:endParaRPr lang="en-GB" altLang="en-US" sz="1600" i="0" kern="0" dirty="0" smtClean="0"/>
          </a:p>
          <a:p>
            <a:pPr>
              <a:buClrTx/>
              <a:defRPr/>
            </a:pPr>
            <a:endParaRPr lang="en-GB" altLang="en-US" sz="1600" b="1" i="0" kern="0" dirty="0"/>
          </a:p>
          <a:p>
            <a:pPr>
              <a:buClrTx/>
              <a:defRPr/>
            </a:pPr>
            <a:endParaRPr lang="pl-PL" altLang="en-US" sz="1400" kern="0" dirty="0" smtClean="0"/>
          </a:p>
          <a:p>
            <a:pPr>
              <a:buClrTx/>
              <a:defRPr/>
            </a:pPr>
            <a:endParaRPr lang="en-GB" altLang="en-US" sz="1400" kern="0" dirty="0" smtClean="0"/>
          </a:p>
        </p:txBody>
      </p:sp>
    </p:spTree>
    <p:extLst>
      <p:ext uri="{BB962C8B-B14F-4D97-AF65-F5344CB8AC3E}">
        <p14:creationId xmlns:p14="http://schemas.microsoft.com/office/powerpoint/2010/main" val="2585648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404813" y="336550"/>
            <a:ext cx="8385175" cy="698500"/>
          </a:xfrm>
        </p:spPr>
        <p:txBody>
          <a:bodyPr/>
          <a:lstStyle/>
          <a:p>
            <a:r>
              <a:rPr lang="en-GB" altLang="en-US" sz="2400" smtClean="0"/>
              <a:t>policy advice</a:t>
            </a:r>
            <a:endParaRPr lang="en-US" altLang="en-US" sz="2400" smtClean="0"/>
          </a:p>
        </p:txBody>
      </p:sp>
      <p:sp>
        <p:nvSpPr>
          <p:cNvPr id="15363" name="Text Placeholder 2"/>
          <p:cNvSpPr txBox="1">
            <a:spLocks/>
          </p:cNvSpPr>
          <p:nvPr/>
        </p:nvSpPr>
        <p:spPr bwMode="auto">
          <a:xfrm>
            <a:off x="352425" y="927100"/>
            <a:ext cx="84391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76213" indent="-176213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355600" indent="-176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31813" indent="-176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89013" indent="-17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46213" indent="-17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03413" indent="-17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360613" indent="-17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ClrTx/>
              <a:buFontTx/>
              <a:buNone/>
            </a:pPr>
            <a:endParaRPr lang="en-US" altLang="en-US" sz="2000" i="0">
              <a:solidFill>
                <a:srgbClr val="575757"/>
              </a:solidFill>
            </a:endParaRP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0" y="2465388"/>
            <a:ext cx="4405313" cy="4106862"/>
          </a:xfrm>
        </p:spPr>
        <p:txBody>
          <a:bodyPr/>
          <a:lstStyle/>
          <a:p>
            <a:pPr algn="just">
              <a:buFont typeface="Symbol" panose="05050102010706020507" pitchFamily="18" charset="2"/>
              <a:buChar char=""/>
            </a:pPr>
            <a:r>
              <a:rPr lang="en-IE" altLang="en-US" sz="2000" i="0" dirty="0" smtClean="0"/>
              <a:t>Helping regions undergoing industrial transition to develop new approaches to restoring their growth &amp; productivity</a:t>
            </a:r>
          </a:p>
          <a:p>
            <a:r>
              <a:rPr lang="en-IE" altLang="en-US" sz="2000" i="0" dirty="0" smtClean="0">
                <a:sym typeface="Wingdings" panose="05000000000000000000" pitchFamily="2" charset="2"/>
              </a:rPr>
              <a:t> </a:t>
            </a:r>
            <a:r>
              <a:rPr lang="en-IE" altLang="en-US" sz="2000" i="0" dirty="0" smtClean="0"/>
              <a:t>clusters as a key driver for smart specialisation </a:t>
            </a:r>
          </a:p>
          <a:p>
            <a:r>
              <a:rPr lang="en-IE" altLang="en-US" sz="2000" i="0" dirty="0" smtClean="0">
                <a:sym typeface="Wingdings" panose="05000000000000000000" pitchFamily="2" charset="2"/>
              </a:rPr>
              <a:t> </a:t>
            </a:r>
            <a:r>
              <a:rPr lang="en-IE" altLang="en-US" sz="2000" i="0" dirty="0" smtClean="0"/>
              <a:t>modern cluster policy can help shape regional industrial transition.</a:t>
            </a:r>
            <a:endParaRPr lang="en-IE" altLang="en-US" sz="14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5" name="Content Placeholder 2"/>
          <p:cNvSpPr txBox="1">
            <a:spLocks/>
          </p:cNvSpPr>
          <p:nvPr/>
        </p:nvSpPr>
        <p:spPr bwMode="auto">
          <a:xfrm>
            <a:off x="4154488" y="5949950"/>
            <a:ext cx="4868862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171450" indent="-1714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76213" indent="-176213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355600" indent="-176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31813" indent="-176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89013" indent="-17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46213" indent="-17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03413" indent="-17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360613" indent="-17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Clr>
                <a:srgbClr val="004494"/>
              </a:buClr>
              <a:buFontTx/>
              <a:buNone/>
            </a:pPr>
            <a:r>
              <a:rPr lang="en-GB" altLang="en-US" sz="900" i="0">
                <a:solidFill>
                  <a:schemeClr val="tx1"/>
                </a:solidFill>
              </a:rPr>
              <a:t>Source: </a:t>
            </a:r>
            <a:r>
              <a:rPr lang="en-GB" altLang="en-US" sz="900" i="0">
                <a:solidFill>
                  <a:schemeClr val="tx1"/>
                </a:solidFill>
                <a:hlinkClick r:id="rId2"/>
              </a:rPr>
              <a:t>http://ec.europa.eu/regional_policy/sources/docgener/informat/industrial_transition/pilot_industrial_transition.pdf</a:t>
            </a:r>
            <a:r>
              <a:rPr lang="en-GB" altLang="en-US" sz="900" i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352425" y="1360488"/>
            <a:ext cx="8612188" cy="14462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200" b="1" kern="0" dirty="0">
                <a:latin typeface="Verdana"/>
                <a:ea typeface="+mj-ea"/>
                <a:cs typeface="+mj-cs"/>
              </a:rPr>
              <a:t>Supporting modern cluster policy in 10 pilot regions in industrial transition</a:t>
            </a:r>
          </a:p>
          <a:p>
            <a:pPr>
              <a:defRPr/>
            </a:pPr>
            <a:r>
              <a:rPr lang="en-GB" sz="2200" b="1" kern="0" dirty="0">
                <a:latin typeface="Verdana"/>
                <a:ea typeface="+mj-ea"/>
                <a:cs typeface="+mj-cs"/>
              </a:rPr>
              <a:t> </a:t>
            </a:r>
          </a:p>
          <a:p>
            <a:pPr>
              <a:defRPr/>
            </a:pPr>
            <a:endParaRPr lang="en-GB" sz="2200" dirty="0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117725"/>
            <a:ext cx="4122737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1928813"/>
            <a:ext cx="17986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19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0A3513-D660-40D5-A9F2-E6ECE29B4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1703086"/>
            <a:ext cx="7278209" cy="499371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0FF9319-CCC8-4075-83B8-99A9D7A45C03}"/>
              </a:ext>
            </a:extLst>
          </p:cNvPr>
          <p:cNvGrpSpPr/>
          <p:nvPr/>
        </p:nvGrpSpPr>
        <p:grpSpPr>
          <a:xfrm>
            <a:off x="1" y="1703086"/>
            <a:ext cx="8964488" cy="5532285"/>
            <a:chOff x="1200571" y="157384"/>
            <a:chExt cx="9649320" cy="599543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D42808F4-5042-4DBA-BC4D-0A56616E6E4A}"/>
                </a:ext>
              </a:extLst>
            </p:cNvPr>
            <p:cNvSpPr/>
            <p:nvPr/>
          </p:nvSpPr>
          <p:spPr>
            <a:xfrm>
              <a:off x="1751860" y="1654666"/>
              <a:ext cx="1735555" cy="1942114"/>
            </a:xfrm>
            <a:prstGeom prst="roundRect">
              <a:avLst/>
            </a:prstGeom>
            <a:noFill/>
            <a:ln w="28575">
              <a:solidFill>
                <a:srgbClr val="2166A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pic>
          <p:nvPicPr>
            <p:cNvPr id="6" name="Graphic 5" descr="Head with gears">
              <a:extLst>
                <a:ext uri="{FF2B5EF4-FFF2-40B4-BE49-F238E27FC236}">
                  <a16:creationId xmlns:a16="http://schemas.microsoft.com/office/drawing/2014/main" xmlns="" id="{85A12C28-128B-49FD-8B84-5F75EB748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89268" y="939554"/>
              <a:ext cx="660738" cy="66073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8244C8E-9257-4030-99B0-7080D86BAE9B}"/>
                </a:ext>
              </a:extLst>
            </p:cNvPr>
            <p:cNvSpPr txBox="1"/>
            <p:nvPr/>
          </p:nvSpPr>
          <p:spPr>
            <a:xfrm>
              <a:off x="1796012" y="1687315"/>
              <a:ext cx="1635853" cy="1910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a-ET" b="1" dirty="0">
                  <a:solidFill>
                    <a:srgbClr val="2166AC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Lack of </a:t>
              </a:r>
              <a:r>
                <a:rPr lang="en-GB" b="1" dirty="0">
                  <a:solidFill>
                    <a:srgbClr val="2166AC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access, opportunities and awareness </a:t>
              </a:r>
              <a:r>
                <a:rPr lang="aa-ET" b="1" dirty="0">
                  <a:solidFill>
                    <a:srgbClr val="2166AC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</a:t>
              </a:r>
              <a:r>
                <a:rPr lang="en-GB" b="1" dirty="0">
                  <a:solidFill>
                    <a:srgbClr val="2166AC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 research &amp; innovation infrastructure h</a:t>
              </a:r>
              <a:r>
                <a:rPr lang="aa-ET" b="1" dirty="0">
                  <a:solidFill>
                    <a:srgbClr val="2166AC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</a:t>
              </a:r>
              <a:r>
                <a:rPr lang="en-GB" b="1" dirty="0">
                  <a:solidFill>
                    <a:srgbClr val="2166AC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</a:t>
              </a:r>
              <a:r>
                <a:rPr lang="aa-ET" b="1" dirty="0">
                  <a:solidFill>
                    <a:srgbClr val="2166AC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</a:t>
              </a:r>
              <a:r>
                <a:rPr lang="en-GB" b="1" dirty="0">
                  <a:solidFill>
                    <a:srgbClr val="2166AC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</a:t>
              </a:r>
              <a:r>
                <a:rPr lang="aa-ET" b="1" dirty="0">
                  <a:solidFill>
                    <a:srgbClr val="2166AC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</a:t>
              </a:r>
              <a:r>
                <a:rPr lang="en-GB" b="1" dirty="0">
                  <a:solidFill>
                    <a:srgbClr val="2166AC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</a:t>
              </a:r>
              <a:r>
                <a:rPr lang="aa-ET" b="1" dirty="0">
                  <a:solidFill>
                    <a:srgbClr val="2166AC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GB" b="1" dirty="0">
                  <a:solidFill>
                    <a:srgbClr val="2166AC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SME participation</a:t>
              </a:r>
              <a:endParaRPr lang="aa-ET" b="1" dirty="0">
                <a:solidFill>
                  <a:srgbClr val="2166AC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F5C0DC40-A463-4EBD-95D2-E2AE5C85CF05}"/>
                </a:ext>
              </a:extLst>
            </p:cNvPr>
            <p:cNvSpPr/>
            <p:nvPr/>
          </p:nvSpPr>
          <p:spPr>
            <a:xfrm>
              <a:off x="1751860" y="3687203"/>
              <a:ext cx="1735555" cy="1554898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FA454EF-3AB1-4B2E-8167-F02FF8E65948}"/>
                </a:ext>
              </a:extLst>
            </p:cNvPr>
            <p:cNvSpPr txBox="1"/>
            <p:nvPr/>
          </p:nvSpPr>
          <p:spPr>
            <a:xfrm rot="16200000">
              <a:off x="537344" y="2346023"/>
              <a:ext cx="1836179" cy="509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Segoe UI" panose="020B0502040204020203" pitchFamily="34" charset="0"/>
                  <a:cs typeface="Segoe UI" panose="020B0502040204020203" pitchFamily="34" charset="0"/>
                </a:rPr>
                <a:t>JOINT CHALLENGES</a:t>
              </a:r>
              <a:endParaRPr lang="aa-ET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C3AE986-D789-42C9-931C-4FC6A2488DD8}"/>
                </a:ext>
              </a:extLst>
            </p:cNvPr>
            <p:cNvSpPr txBox="1"/>
            <p:nvPr/>
          </p:nvSpPr>
          <p:spPr>
            <a:xfrm rot="16200000">
              <a:off x="768415" y="4185270"/>
              <a:ext cx="1374037" cy="305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Segoe UI" panose="020B0502040204020203" pitchFamily="34" charset="0"/>
                  <a:cs typeface="Segoe UI" panose="020B0502040204020203" pitchFamily="34" charset="0"/>
                </a:rPr>
                <a:t>WHERE?</a:t>
              </a:r>
              <a:endParaRPr lang="aa-ET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E5D1298-BBD4-485E-A1A4-D1A0073CCE9C}"/>
                </a:ext>
              </a:extLst>
            </p:cNvPr>
            <p:cNvSpPr txBox="1"/>
            <p:nvPr/>
          </p:nvSpPr>
          <p:spPr>
            <a:xfrm>
              <a:off x="1801710" y="3793904"/>
              <a:ext cx="1635853" cy="2134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Segoe UI" panose="020B0502040204020203" pitchFamily="34" charset="0"/>
                  <a:cs typeface="Segoe UI" panose="020B0502040204020203" pitchFamily="34" charset="0"/>
                </a:rPr>
                <a:t>East &amp; North Finland</a:t>
              </a:r>
            </a:p>
            <a:p>
              <a:pPr algn="ctr"/>
              <a:r>
                <a:rPr lang="en-GB" b="1" dirty="0">
                  <a:latin typeface="Segoe UI" panose="020B0502040204020203" pitchFamily="34" charset="0"/>
                  <a:cs typeface="Segoe UI" panose="020B0502040204020203" pitchFamily="34" charset="0"/>
                </a:rPr>
                <a:t>North Middle Sweden</a:t>
              </a:r>
            </a:p>
            <a:p>
              <a:pPr algn="ctr"/>
              <a:r>
                <a:rPr lang="fr-FR" b="1" dirty="0">
                  <a:latin typeface="Segoe UI" panose="020B0502040204020203" pitchFamily="34" charset="0"/>
                  <a:cs typeface="Segoe UI" panose="020B0502040204020203" pitchFamily="34" charset="0"/>
                </a:rPr>
                <a:t>Hauts</a:t>
              </a:r>
              <a:r>
                <a:rPr lang="en-GB" b="1" dirty="0">
                  <a:latin typeface="Segoe UI" panose="020B0502040204020203" pitchFamily="34" charset="0"/>
                  <a:cs typeface="Segoe UI" panose="020B0502040204020203" pitchFamily="34" charset="0"/>
                </a:rPr>
                <a:t>-de-France</a:t>
              </a:r>
            </a:p>
            <a:p>
              <a:pPr algn="ctr"/>
              <a:r>
                <a:rPr lang="en-GB" b="1" dirty="0">
                  <a:latin typeface="Segoe UI" panose="020B0502040204020203" pitchFamily="34" charset="0"/>
                  <a:cs typeface="Segoe UI" panose="020B0502040204020203" pitchFamily="34" charset="0"/>
                </a:rPr>
                <a:t>Wallonia</a:t>
              </a:r>
            </a:p>
            <a:p>
              <a:pPr algn="ctr"/>
              <a:r>
                <a:rPr lang="en-GB" b="1" dirty="0">
                  <a:latin typeface="Segoe UI" panose="020B0502040204020203" pitchFamily="34" charset="0"/>
                  <a:cs typeface="Segoe UI" panose="020B0502040204020203" pitchFamily="34" charset="0"/>
                </a:rPr>
                <a:t>Centre-Val de Loire</a:t>
              </a:r>
            </a:p>
            <a:p>
              <a:pPr algn="ctr"/>
              <a:endParaRPr lang="aa-ET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60D3DF9-0877-42E9-AA9B-E1C4595061F5}"/>
                </a:ext>
              </a:extLst>
            </p:cNvPr>
            <p:cNvSpPr txBox="1"/>
            <p:nvPr/>
          </p:nvSpPr>
          <p:spPr>
            <a:xfrm>
              <a:off x="3625347" y="1708133"/>
              <a:ext cx="1635853" cy="1685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2166AC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Insufficient collaboration and cooperation between different actors </a:t>
              </a:r>
              <a:r>
                <a:rPr lang="aa-ET" b="1" dirty="0" err="1">
                  <a:solidFill>
                    <a:srgbClr val="2166AC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</a:t>
              </a:r>
              <a:r>
                <a:rPr lang="en-GB" b="1" dirty="0">
                  <a:solidFill>
                    <a:srgbClr val="2166AC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 the regional ecosystem</a:t>
              </a:r>
              <a:endParaRPr lang="aa-ET" b="1" dirty="0">
                <a:solidFill>
                  <a:srgbClr val="2166AC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61C0A9C-D097-4221-9D56-796868C97C63}"/>
                </a:ext>
              </a:extLst>
            </p:cNvPr>
            <p:cNvSpPr txBox="1"/>
            <p:nvPr/>
          </p:nvSpPr>
          <p:spPr>
            <a:xfrm>
              <a:off x="3650314" y="3793139"/>
              <a:ext cx="1635853" cy="2359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Segoe UI" panose="020B0502040204020203" pitchFamily="34" charset="0"/>
                  <a:cs typeface="Segoe UI" panose="020B0502040204020203" pitchFamily="34" charset="0"/>
                </a:rPr>
                <a:t>East &amp; North Finland</a:t>
              </a:r>
            </a:p>
            <a:p>
              <a:pPr algn="ctr"/>
              <a:r>
                <a:rPr lang="en-GB" b="1" dirty="0">
                  <a:latin typeface="Segoe UI" panose="020B0502040204020203" pitchFamily="34" charset="0"/>
                  <a:cs typeface="Segoe UI" panose="020B0502040204020203" pitchFamily="34" charset="0"/>
                </a:rPr>
                <a:t>North Middle Sweden</a:t>
              </a:r>
            </a:p>
            <a:p>
              <a:pPr algn="ctr"/>
              <a:r>
                <a:rPr lang="en-GB" b="1" dirty="0">
                  <a:latin typeface="Segoe UI" panose="020B0502040204020203" pitchFamily="34" charset="0"/>
                  <a:cs typeface="Segoe UI" panose="020B0502040204020203" pitchFamily="34" charset="0"/>
                </a:rPr>
                <a:t>Lithuania</a:t>
              </a:r>
            </a:p>
            <a:p>
              <a:pPr algn="ctr"/>
              <a:r>
                <a:rPr lang="en-GB" b="1" dirty="0">
                  <a:latin typeface="Segoe UI" panose="020B0502040204020203" pitchFamily="34" charset="0"/>
                  <a:cs typeface="Segoe UI" panose="020B0502040204020203" pitchFamily="34" charset="0"/>
                </a:rPr>
                <a:t>Piemonte</a:t>
              </a:r>
            </a:p>
            <a:p>
              <a:pPr algn="ctr"/>
              <a:r>
                <a:rPr lang="en-GB" b="1" dirty="0">
                  <a:latin typeface="Segoe UI" panose="020B0502040204020203" pitchFamily="34" charset="0"/>
                  <a:cs typeface="Segoe UI" panose="020B0502040204020203" pitchFamily="34" charset="0"/>
                </a:rPr>
                <a:t>Cantabria</a:t>
              </a:r>
            </a:p>
            <a:p>
              <a:pPr algn="ctr"/>
              <a:r>
                <a:rPr lang="en-GB" b="1" dirty="0">
                  <a:latin typeface="Segoe UI" panose="020B0502040204020203" pitchFamily="34" charset="0"/>
                  <a:cs typeface="Segoe UI" panose="020B0502040204020203" pitchFamily="34" charset="0"/>
                </a:rPr>
                <a:t>Wallonia</a:t>
              </a:r>
            </a:p>
            <a:p>
              <a:pPr algn="ctr"/>
              <a:r>
                <a:rPr lang="en-GB" b="1" dirty="0">
                  <a:latin typeface="Segoe UI" panose="020B0502040204020203" pitchFamily="34" charset="0"/>
                  <a:cs typeface="Segoe UI" panose="020B0502040204020203" pitchFamily="34" charset="0"/>
                </a:rPr>
                <a:t>Saxony</a:t>
              </a:r>
            </a:p>
            <a:p>
              <a:pPr algn="ctr"/>
              <a:endParaRPr lang="aa-ET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8FFE7FB4-BBF8-4B14-95CF-92791A9A2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37872" y="894205"/>
              <a:ext cx="660738" cy="66073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77CAF1E-33EF-4806-A556-3CA550DE77B2}"/>
                </a:ext>
              </a:extLst>
            </p:cNvPr>
            <p:cNvSpPr txBox="1"/>
            <p:nvPr/>
          </p:nvSpPr>
          <p:spPr>
            <a:xfrm>
              <a:off x="5500242" y="1696012"/>
              <a:ext cx="1635853" cy="146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2166AC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Need to improve productivity by moving to higher added value networks and value chains</a:t>
              </a:r>
              <a:endParaRPr lang="aa-ET" b="1" dirty="0">
                <a:solidFill>
                  <a:srgbClr val="2166AC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BE34345-142A-404A-BB00-7E079012D690}"/>
                </a:ext>
              </a:extLst>
            </p:cNvPr>
            <p:cNvSpPr txBox="1"/>
            <p:nvPr/>
          </p:nvSpPr>
          <p:spPr>
            <a:xfrm>
              <a:off x="5492099" y="3793138"/>
              <a:ext cx="1635853" cy="1236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Segoe UI" panose="020B0502040204020203" pitchFamily="34" charset="0"/>
                  <a:cs typeface="Segoe UI" panose="020B0502040204020203" pitchFamily="34" charset="0"/>
                </a:rPr>
                <a:t>East &amp; North Finland</a:t>
              </a:r>
            </a:p>
            <a:p>
              <a:pPr algn="ctr"/>
              <a:r>
                <a:rPr lang="en-GB" b="1" dirty="0">
                  <a:latin typeface="Segoe UI" panose="020B0502040204020203" pitchFamily="34" charset="0"/>
                  <a:cs typeface="Segoe UI" panose="020B0502040204020203" pitchFamily="34" charset="0"/>
                </a:rPr>
                <a:t>Slovenia</a:t>
              </a:r>
            </a:p>
            <a:p>
              <a:pPr algn="ctr"/>
              <a:r>
                <a:rPr lang="en-GB" b="1" dirty="0">
                  <a:latin typeface="Segoe UI" panose="020B0502040204020203" pitchFamily="34" charset="0"/>
                  <a:cs typeface="Segoe UI" panose="020B0502040204020203" pitchFamily="34" charset="0"/>
                </a:rPr>
                <a:t>Lithuania</a:t>
              </a:r>
            </a:p>
            <a:p>
              <a:pPr algn="ctr"/>
              <a:endParaRPr lang="aa-ET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8" name="Graphic 17" descr="Gears">
              <a:extLst>
                <a:ext uri="{FF2B5EF4-FFF2-40B4-BE49-F238E27FC236}">
                  <a16:creationId xmlns:a16="http://schemas.microsoft.com/office/drawing/2014/main" xmlns="" id="{4BCC3A40-19DC-451B-8D85-7084BE9AC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79933" y="794482"/>
              <a:ext cx="860184" cy="86018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5A53911-3F08-4C5F-BB52-F34343449A02}"/>
                </a:ext>
              </a:extLst>
            </p:cNvPr>
            <p:cNvSpPr txBox="1"/>
            <p:nvPr/>
          </p:nvSpPr>
          <p:spPr>
            <a:xfrm>
              <a:off x="7320853" y="1694916"/>
              <a:ext cx="1635853" cy="1236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2166AC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Need to increase cluster management capabilities and capacities</a:t>
              </a:r>
              <a:endParaRPr lang="aa-ET" b="1" dirty="0">
                <a:solidFill>
                  <a:srgbClr val="2166AC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1D10246F-90A4-42C9-AA50-06B8D776FE92}"/>
                </a:ext>
              </a:extLst>
            </p:cNvPr>
            <p:cNvSpPr txBox="1"/>
            <p:nvPr/>
          </p:nvSpPr>
          <p:spPr>
            <a:xfrm>
              <a:off x="7320853" y="3793138"/>
              <a:ext cx="1635853" cy="1685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Segoe UI" panose="020B0502040204020203" pitchFamily="34" charset="0"/>
                  <a:cs typeface="Segoe UI" panose="020B0502040204020203" pitchFamily="34" charset="0"/>
                </a:rPr>
                <a:t>Cantabria</a:t>
              </a:r>
            </a:p>
            <a:p>
              <a:pPr algn="ctr"/>
              <a:r>
                <a:rPr lang="en-GB" b="1" dirty="0">
                  <a:latin typeface="Segoe UI" panose="020B0502040204020203" pitchFamily="34" charset="0"/>
                  <a:cs typeface="Segoe UI" panose="020B0502040204020203" pitchFamily="34" charset="0"/>
                </a:rPr>
                <a:t>Slovenia</a:t>
              </a:r>
            </a:p>
            <a:p>
              <a:pPr algn="ctr"/>
              <a:r>
                <a:rPr lang="en-GB" b="1" dirty="0">
                  <a:latin typeface="Segoe UI" panose="020B0502040204020203" pitchFamily="34" charset="0"/>
                  <a:cs typeface="Segoe UI" panose="020B0502040204020203" pitchFamily="34" charset="0"/>
                </a:rPr>
                <a:t>Lithuania</a:t>
              </a:r>
            </a:p>
            <a:p>
              <a:pPr algn="ctr"/>
              <a:r>
                <a:rPr lang="en-GB" b="1" dirty="0">
                  <a:latin typeface="Segoe UI" panose="020B0502040204020203" pitchFamily="34" charset="0"/>
                  <a:cs typeface="Segoe UI" panose="020B0502040204020203" pitchFamily="34" charset="0"/>
                </a:rPr>
                <a:t>North Middle Sweden</a:t>
              </a:r>
            </a:p>
            <a:p>
              <a:pPr algn="ctr"/>
              <a:r>
                <a:rPr lang="en-GB" b="1" dirty="0">
                  <a:latin typeface="Segoe UI" panose="020B0502040204020203" pitchFamily="34" charset="0"/>
                  <a:cs typeface="Segoe UI" panose="020B0502040204020203" pitchFamily="34" charset="0"/>
                </a:rPr>
                <a:t>Piemonte</a:t>
              </a:r>
            </a:p>
            <a:p>
              <a:pPr algn="ctr"/>
              <a:endParaRPr lang="aa-ET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1" name="Graphic 20" descr="Network">
              <a:extLst>
                <a:ext uri="{FF2B5EF4-FFF2-40B4-BE49-F238E27FC236}">
                  <a16:creationId xmlns:a16="http://schemas.microsoft.com/office/drawing/2014/main" xmlns="" id="{AABE9EA3-B3DD-4DC3-BDE7-A3EB4C794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708689" y="794242"/>
              <a:ext cx="860184" cy="86018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5287397E-7FF9-4D9E-928B-8B7D33350E97}"/>
                </a:ext>
              </a:extLst>
            </p:cNvPr>
            <p:cNvSpPr txBox="1"/>
            <p:nvPr/>
          </p:nvSpPr>
          <p:spPr>
            <a:xfrm>
              <a:off x="9173246" y="1670862"/>
              <a:ext cx="1666383" cy="2134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2166AC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Need to reinvigorate the entrepreneurial dynamic (e.g. financing, entrepreneurial discovery, internationalisation, skill</a:t>
              </a:r>
              <a:r>
                <a:rPr lang="aa-ET" b="1" dirty="0">
                  <a:solidFill>
                    <a:srgbClr val="2166AC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</a:t>
              </a:r>
              <a:r>
                <a:rPr lang="en-GB" b="1" dirty="0">
                  <a:solidFill>
                    <a:srgbClr val="2166AC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gaps)</a:t>
              </a:r>
              <a:endParaRPr lang="aa-ET" b="1" dirty="0">
                <a:solidFill>
                  <a:srgbClr val="2166AC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44281A04-6410-4F07-A068-57B8B838F982}"/>
                </a:ext>
              </a:extLst>
            </p:cNvPr>
            <p:cNvSpPr txBox="1"/>
            <p:nvPr/>
          </p:nvSpPr>
          <p:spPr>
            <a:xfrm>
              <a:off x="9164185" y="3760036"/>
              <a:ext cx="1635853" cy="2134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Segoe UI" panose="020B0502040204020203" pitchFamily="34" charset="0"/>
                  <a:cs typeface="Segoe UI" panose="020B0502040204020203" pitchFamily="34" charset="0"/>
                </a:rPr>
                <a:t>East &amp; North Finland</a:t>
              </a:r>
            </a:p>
            <a:p>
              <a:pPr algn="ctr"/>
              <a:r>
                <a:rPr lang="en-GB" b="1" dirty="0">
                  <a:latin typeface="Segoe UI" panose="020B0502040204020203" pitchFamily="34" charset="0"/>
                  <a:cs typeface="Segoe UI" panose="020B0502040204020203" pitchFamily="34" charset="0"/>
                </a:rPr>
                <a:t>North Middle Sweden</a:t>
              </a:r>
            </a:p>
            <a:p>
              <a:pPr algn="ctr"/>
              <a:r>
                <a:rPr lang="en-GB" b="1" dirty="0">
                  <a:latin typeface="Segoe UI" panose="020B0502040204020203" pitchFamily="34" charset="0"/>
                  <a:cs typeface="Segoe UI" panose="020B0502040204020203" pitchFamily="34" charset="0"/>
                </a:rPr>
                <a:t>Piemonte</a:t>
              </a:r>
            </a:p>
            <a:p>
              <a:pPr algn="ctr"/>
              <a:r>
                <a:rPr lang="en-GB" b="1" dirty="0">
                  <a:latin typeface="Segoe UI" panose="020B0502040204020203" pitchFamily="34" charset="0"/>
                  <a:cs typeface="Segoe UI" panose="020B0502040204020203" pitchFamily="34" charset="0"/>
                </a:rPr>
                <a:t>Wallonia</a:t>
              </a:r>
            </a:p>
            <a:p>
              <a:pPr algn="ctr"/>
              <a:r>
                <a:rPr lang="en-GB" b="1" dirty="0">
                  <a:latin typeface="Segoe UI" panose="020B0502040204020203" pitchFamily="34" charset="0"/>
                  <a:cs typeface="Segoe UI" panose="020B0502040204020203" pitchFamily="34" charset="0"/>
                </a:rPr>
                <a:t>Centre-Val de Loire</a:t>
              </a:r>
            </a:p>
            <a:p>
              <a:pPr algn="ctr"/>
              <a:endParaRPr lang="aa-ET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8FFB9C6A-5282-4A53-9E20-AC42CEE7E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555773" y="740107"/>
              <a:ext cx="860185" cy="860185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E54F14CE-471C-499B-9AB8-5A51A30199C1}"/>
                </a:ext>
              </a:extLst>
            </p:cNvPr>
            <p:cNvSpPr/>
            <p:nvPr/>
          </p:nvSpPr>
          <p:spPr>
            <a:xfrm>
              <a:off x="3591575" y="1663643"/>
              <a:ext cx="1735555" cy="1942114"/>
            </a:xfrm>
            <a:prstGeom prst="roundRect">
              <a:avLst/>
            </a:prstGeom>
            <a:noFill/>
            <a:ln w="28575">
              <a:solidFill>
                <a:srgbClr val="2166A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C2969E28-B913-40CA-ABA5-67BB953018CA}"/>
                </a:ext>
              </a:extLst>
            </p:cNvPr>
            <p:cNvSpPr/>
            <p:nvPr/>
          </p:nvSpPr>
          <p:spPr>
            <a:xfrm>
              <a:off x="3591575" y="3696180"/>
              <a:ext cx="1735555" cy="1554898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73CDB8D7-4D8B-42AC-9552-654552343EB9}"/>
                </a:ext>
              </a:extLst>
            </p:cNvPr>
            <p:cNvSpPr/>
            <p:nvPr/>
          </p:nvSpPr>
          <p:spPr>
            <a:xfrm>
              <a:off x="5431290" y="1663643"/>
              <a:ext cx="1735555" cy="1942114"/>
            </a:xfrm>
            <a:prstGeom prst="roundRect">
              <a:avLst/>
            </a:prstGeom>
            <a:noFill/>
            <a:ln w="28575">
              <a:solidFill>
                <a:srgbClr val="2166A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70CE3A0F-1FA8-43C5-89BE-B561587BCEA7}"/>
                </a:ext>
              </a:extLst>
            </p:cNvPr>
            <p:cNvSpPr/>
            <p:nvPr/>
          </p:nvSpPr>
          <p:spPr>
            <a:xfrm>
              <a:off x="5431290" y="3696180"/>
              <a:ext cx="1735555" cy="15459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E899AB95-CD29-43FD-8748-81F6ADFFD452}"/>
                </a:ext>
              </a:extLst>
            </p:cNvPr>
            <p:cNvSpPr/>
            <p:nvPr/>
          </p:nvSpPr>
          <p:spPr>
            <a:xfrm>
              <a:off x="7271005" y="1654666"/>
              <a:ext cx="1735555" cy="1951091"/>
            </a:xfrm>
            <a:prstGeom prst="roundRect">
              <a:avLst/>
            </a:prstGeom>
            <a:noFill/>
            <a:ln w="28575">
              <a:solidFill>
                <a:srgbClr val="2166A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5A14C5C6-F45F-49F2-A386-6E2388F26484}"/>
                </a:ext>
              </a:extLst>
            </p:cNvPr>
            <p:cNvSpPr/>
            <p:nvPr/>
          </p:nvSpPr>
          <p:spPr>
            <a:xfrm>
              <a:off x="7271005" y="3687203"/>
              <a:ext cx="1735555" cy="15459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DE7D5378-7525-4C7C-9F2E-F11D54422403}"/>
                </a:ext>
              </a:extLst>
            </p:cNvPr>
            <p:cNvSpPr/>
            <p:nvPr/>
          </p:nvSpPr>
          <p:spPr>
            <a:xfrm>
              <a:off x="9114336" y="1654666"/>
              <a:ext cx="1735555" cy="1951091"/>
            </a:xfrm>
            <a:prstGeom prst="roundRect">
              <a:avLst/>
            </a:prstGeom>
            <a:noFill/>
            <a:ln w="28575">
              <a:solidFill>
                <a:srgbClr val="2166A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xmlns="" id="{173CB68D-891B-4A12-B03F-E4708D299AE7}"/>
                </a:ext>
              </a:extLst>
            </p:cNvPr>
            <p:cNvSpPr/>
            <p:nvPr/>
          </p:nvSpPr>
          <p:spPr>
            <a:xfrm>
              <a:off x="9114336" y="3687203"/>
              <a:ext cx="1735555" cy="154592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xmlns="" id="{54E6078C-583C-475A-8931-5B23CA48B7FF}"/>
                </a:ext>
              </a:extLst>
            </p:cNvPr>
            <p:cNvSpPr/>
            <p:nvPr/>
          </p:nvSpPr>
          <p:spPr>
            <a:xfrm>
              <a:off x="1748597" y="241089"/>
              <a:ext cx="9063444" cy="462602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5BA15FD6-571A-46AC-BF57-1DB15A714BE4}"/>
                </a:ext>
              </a:extLst>
            </p:cNvPr>
            <p:cNvSpPr txBox="1"/>
            <p:nvPr/>
          </p:nvSpPr>
          <p:spPr>
            <a:xfrm>
              <a:off x="1297610" y="157384"/>
              <a:ext cx="9164645" cy="5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Segoe UI" panose="020B0502040204020203" pitchFamily="34" charset="0"/>
                  <a:cs typeface="Segoe UI" panose="020B0502040204020203" pitchFamily="34" charset="0"/>
                </a:rPr>
                <a:t>Many of the challenges addressed in the Policy Briefing Reports are common to several pilot regions, although the responses to these challenges are tailored to the region’s profile  </a:t>
              </a:r>
              <a:endParaRPr lang="aa-ET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5" name="Title 2">
            <a:extLst>
              <a:ext uri="{FF2B5EF4-FFF2-40B4-BE49-F238E27FC236}">
                <a16:creationId xmlns:a16="http://schemas.microsoft.com/office/drawing/2014/main" xmlns="" id="{089B8191-A7B6-4087-A532-04B917C2A5C8}"/>
              </a:ext>
            </a:extLst>
          </p:cNvPr>
          <p:cNvSpPr txBox="1">
            <a:spLocks/>
          </p:cNvSpPr>
          <p:nvPr/>
        </p:nvSpPr>
        <p:spPr bwMode="gray">
          <a:xfrm>
            <a:off x="0" y="1350034"/>
            <a:ext cx="8413247" cy="5238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b="1" dirty="0"/>
              <a:t>Joint regional challenges in the pilot regions in industrial transition</a:t>
            </a:r>
            <a:endParaRPr lang="en-GB" b="1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217" y="1"/>
            <a:ext cx="1400970" cy="140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07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30A8E8C-406E-4653-B361-66EDB39A9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96564"/>
            <a:ext cx="8385174" cy="698501"/>
          </a:xfrm>
        </p:spPr>
        <p:txBody>
          <a:bodyPr/>
          <a:lstStyle/>
          <a:p>
            <a:r>
              <a:rPr lang="en-GB" sz="2400" b="1" dirty="0"/>
              <a:t>Regional Challenges </a:t>
            </a:r>
            <a:r>
              <a:rPr lang="en-GB" sz="2400" b="1" dirty="0" smtClean="0"/>
              <a:t>&amp; recommended </a:t>
            </a:r>
            <a:r>
              <a:rPr lang="en-GB" sz="2400" b="1" dirty="0"/>
              <a:t>measures: </a:t>
            </a:r>
            <a:r>
              <a:rPr lang="en-GB" sz="2400" b="1" dirty="0" smtClean="0"/>
              <a:t>Lithuania</a:t>
            </a:r>
            <a:endParaRPr lang="x-none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619672" y="5601129"/>
            <a:ext cx="7524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63688" y="2067344"/>
            <a:ext cx="6624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>
                <a:hlinkClick r:id="rId2"/>
              </a:rPr>
              <a:t>https://</a:t>
            </a:r>
            <a:r>
              <a:rPr lang="en-IE" dirty="0" smtClean="0">
                <a:hlinkClick r:id="rId2"/>
              </a:rPr>
              <a:t>www.clustercollaboration.eu/news/policy-briefings-10-european-regions</a:t>
            </a:r>
            <a:r>
              <a:rPr lang="en-IE" dirty="0" smtClean="0"/>
              <a:t> </a:t>
            </a: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468295"/>
            <a:ext cx="9073008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40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EU Commission – new priorities</a:t>
            </a:r>
            <a:endParaRPr lang="lt-LT" dirty="0"/>
          </a:p>
        </p:txBody>
      </p:sp>
      <p:sp>
        <p:nvSpPr>
          <p:cNvPr id="5" name="Turinio vietos rezervavimo ženklas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 EU Green Deal - first 100 days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… EU Industrial Strategy – March 2020</a:t>
            </a:r>
          </a:p>
          <a:p>
            <a:endParaRPr lang="en-US" dirty="0" smtClean="0"/>
          </a:p>
          <a:p>
            <a:r>
              <a:rPr lang="en-US" dirty="0" smtClean="0"/>
              <a:t>… EU SME Strategy 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35691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8598" y="1229376"/>
            <a:ext cx="10004292" cy="507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3482554" y="2276872"/>
            <a:ext cx="5891485" cy="3737021"/>
            <a:chOff x="-830348" y="3692882"/>
            <a:chExt cx="5583450" cy="4467703"/>
          </a:xfrm>
        </p:grpSpPr>
        <p:sp>
          <p:nvSpPr>
            <p:cNvPr id="7" name="Rectangle 6"/>
            <p:cNvSpPr/>
            <p:nvPr/>
          </p:nvSpPr>
          <p:spPr bwMode="auto">
            <a:xfrm>
              <a:off x="-204395" y="5751747"/>
              <a:ext cx="4203142" cy="2171939"/>
            </a:xfrm>
            <a:prstGeom prst="rect">
              <a:avLst/>
            </a:prstGeom>
            <a:solidFill>
              <a:srgbClr val="E8895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13" dirty="0"/>
                <a:t>       </a:t>
              </a:r>
            </a:p>
          </p:txBody>
        </p:sp>
        <p:cxnSp>
          <p:nvCxnSpPr>
            <p:cNvPr id="6" name="Straight Connector 24"/>
            <p:cNvCxnSpPr>
              <a:cxnSpLocks noChangeShapeType="1"/>
            </p:cNvCxnSpPr>
            <p:nvPr/>
          </p:nvCxnSpPr>
          <p:spPr bwMode="auto">
            <a:xfrm>
              <a:off x="1660525" y="4230688"/>
              <a:ext cx="914400" cy="9144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cxnSp>
        <p:sp>
          <p:nvSpPr>
            <p:cNvPr id="8" name="Rectangle 7"/>
            <p:cNvSpPr/>
            <p:nvPr/>
          </p:nvSpPr>
          <p:spPr bwMode="auto">
            <a:xfrm>
              <a:off x="-204395" y="4799011"/>
              <a:ext cx="4101353" cy="792514"/>
            </a:xfrm>
            <a:prstGeom prst="rect">
              <a:avLst/>
            </a:prstGeom>
            <a:solidFill>
              <a:srgbClr val="E8895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13" dirty="0"/>
                <a:t>       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204394" y="3692882"/>
              <a:ext cx="4101353" cy="851683"/>
            </a:xfrm>
            <a:prstGeom prst="rect">
              <a:avLst/>
            </a:prstGeom>
            <a:solidFill>
              <a:srgbClr val="E8895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717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13" dirty="0"/>
                <a:t>       </a:t>
              </a: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-830348" y="3751797"/>
              <a:ext cx="4981744" cy="44087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ctr">
                <a:defRPr/>
              </a:pPr>
              <a:r>
                <a:rPr lang="en-GB" sz="1500" b="1" dirty="0">
                  <a:solidFill>
                    <a:schemeClr val="bg1"/>
                  </a:solidFill>
                </a:rPr>
                <a:t>Shaping European strategic value chains </a:t>
              </a:r>
            </a:p>
            <a:p>
              <a:pPr lvl="1" algn="ctr">
                <a:defRPr/>
              </a:pPr>
              <a:r>
                <a:rPr lang="en-GB" sz="1500" dirty="0">
                  <a:solidFill>
                    <a:schemeClr val="bg1"/>
                  </a:solidFill>
                </a:rPr>
                <a:t>through connecting specialised ecosystems</a:t>
              </a:r>
            </a:p>
            <a:p>
              <a:pPr lvl="1">
                <a:defRPr/>
              </a:pPr>
              <a:endParaRPr lang="en-GB" sz="788" b="1" dirty="0">
                <a:solidFill>
                  <a:schemeClr val="bg1"/>
                </a:solidFill>
              </a:endParaRPr>
            </a:p>
            <a:p>
              <a:pPr lvl="1">
                <a:defRPr/>
              </a:pPr>
              <a:r>
                <a:rPr lang="en-GB" sz="900" b="1" dirty="0">
                  <a:solidFill>
                    <a:schemeClr val="bg1"/>
                  </a:solidFill>
                </a:rPr>
                <a:t>      </a:t>
              </a:r>
            </a:p>
            <a:p>
              <a:pPr lvl="1" algn="ctr">
                <a:defRPr/>
              </a:pPr>
              <a:endParaRPr lang="en-GB" sz="1600" b="1" dirty="0" smtClean="0">
                <a:solidFill>
                  <a:schemeClr val="bg1"/>
                </a:solidFill>
              </a:endParaRPr>
            </a:p>
            <a:p>
              <a:pPr lvl="1" algn="ctr">
                <a:defRPr/>
              </a:pPr>
              <a:r>
                <a:rPr lang="en-GB" sz="1600" b="1" dirty="0" smtClean="0">
                  <a:solidFill>
                    <a:schemeClr val="bg1"/>
                  </a:solidFill>
                </a:rPr>
                <a:t>Boosting </a:t>
              </a:r>
              <a:r>
                <a:rPr lang="en-GB" sz="1600" b="1" dirty="0">
                  <a:solidFill>
                    <a:schemeClr val="bg1"/>
                  </a:solidFill>
                </a:rPr>
                <a:t>internationalisation </a:t>
              </a:r>
            </a:p>
            <a:p>
              <a:pPr lvl="1" algn="ctr">
                <a:defRPr/>
              </a:pPr>
              <a:r>
                <a:rPr lang="en-GB" sz="1600" b="1" dirty="0">
                  <a:solidFill>
                    <a:schemeClr val="bg1"/>
                  </a:solidFill>
                </a:rPr>
                <a:t> &amp; </a:t>
              </a:r>
              <a:r>
                <a:rPr lang="en-GB" sz="1600" dirty="0">
                  <a:solidFill>
                    <a:schemeClr val="bg1"/>
                  </a:solidFill>
                </a:rPr>
                <a:t>access to global value chains</a:t>
              </a:r>
            </a:p>
            <a:p>
              <a:pPr lvl="1">
                <a:defRPr/>
              </a:pPr>
              <a:endParaRPr lang="en-GB" sz="788" dirty="0">
                <a:solidFill>
                  <a:srgbClr val="666767"/>
                </a:solidFill>
              </a:endParaRPr>
            </a:p>
            <a:p>
              <a:pPr lvl="1">
                <a:defRPr/>
              </a:pPr>
              <a:endParaRPr lang="en-GB" sz="900" b="1" dirty="0">
                <a:solidFill>
                  <a:schemeClr val="bg1"/>
                </a:solidFill>
              </a:endParaRPr>
            </a:p>
            <a:p>
              <a:pPr lvl="1" algn="ctr">
                <a:defRPr/>
              </a:pPr>
              <a:r>
                <a:rPr lang="en-GB" sz="1500" b="1" dirty="0" smtClean="0">
                  <a:solidFill>
                    <a:schemeClr val="bg1"/>
                  </a:solidFill>
                </a:rPr>
                <a:t>Facilitating </a:t>
              </a:r>
              <a:r>
                <a:rPr lang="en-GB" sz="1500" b="1" dirty="0">
                  <a:solidFill>
                    <a:schemeClr val="bg1"/>
                  </a:solidFill>
                </a:rPr>
                <a:t>industrial transformation </a:t>
              </a:r>
              <a:r>
                <a:rPr lang="en-GB" sz="1500" dirty="0">
                  <a:solidFill>
                    <a:schemeClr val="bg1"/>
                  </a:solidFill>
                </a:rPr>
                <a:t>towards:</a:t>
              </a:r>
            </a:p>
            <a:p>
              <a:pPr lvl="1" algn="ctr">
                <a:defRPr/>
              </a:pPr>
              <a:r>
                <a:rPr lang="en-GB" dirty="0">
                  <a:solidFill>
                    <a:schemeClr val="bg1"/>
                  </a:solidFill>
                </a:rPr>
                <a:t>+uptake of advanced technologies &amp; services, digitalisation, </a:t>
              </a:r>
            </a:p>
            <a:p>
              <a:pPr lvl="1" algn="ctr">
                <a:defRPr/>
              </a:pPr>
              <a:r>
                <a:rPr lang="en-GB" dirty="0">
                  <a:solidFill>
                    <a:schemeClr val="bg1"/>
                  </a:solidFill>
                </a:rPr>
                <a:t>+Upskilling &amp; talent attraction &amp; entrepreneurship acceleration</a:t>
              </a:r>
            </a:p>
            <a:p>
              <a:pPr lvl="1" algn="ctr">
                <a:defRPr/>
              </a:pPr>
              <a:r>
                <a:rPr lang="en-GB" dirty="0">
                  <a:solidFill>
                    <a:schemeClr val="bg1"/>
                  </a:solidFill>
                </a:rPr>
                <a:t>+new business models,</a:t>
              </a:r>
            </a:p>
            <a:p>
              <a:pPr lvl="1" algn="ctr">
                <a:defRPr/>
              </a:pPr>
              <a:r>
                <a:rPr lang="en-GB" dirty="0">
                  <a:solidFill>
                    <a:schemeClr val="bg1"/>
                  </a:solidFill>
                </a:rPr>
                <a:t>+resource-efficient solutions towards decarbonisation &amp; Circular Economy, </a:t>
              </a:r>
            </a:p>
            <a:p>
              <a:pPr lvl="1" algn="ctr">
                <a:defRPr/>
              </a:pPr>
              <a:r>
                <a:rPr lang="en-GB" dirty="0">
                  <a:solidFill>
                    <a:schemeClr val="bg1"/>
                  </a:solidFill>
                </a:rPr>
                <a:t>+creativity &amp; design</a:t>
              </a:r>
            </a:p>
            <a:p>
              <a:pPr lvl="1">
                <a:defRPr/>
              </a:pPr>
              <a:endParaRPr lang="en-GB" sz="788" dirty="0">
                <a:solidFill>
                  <a:srgbClr val="666767"/>
                </a:solidFill>
              </a:endParaRPr>
            </a:p>
          </p:txBody>
        </p:sp>
        <p:pic>
          <p:nvPicPr>
            <p:cNvPr id="11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3486" y="6207981"/>
              <a:ext cx="889616" cy="82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5924" y="4756487"/>
              <a:ext cx="920228" cy="874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6957" y="3902283"/>
              <a:ext cx="728774" cy="656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5242" y="1365927"/>
            <a:ext cx="5535648" cy="9084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15209" y="6123583"/>
            <a:ext cx="3923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  <a:tabLst>
                <a:tab pos="0" algn="l"/>
              </a:tabLst>
            </a:pPr>
            <a:r>
              <a:rPr lang="fr-BE" altLang="en-US" sz="1600" b="1" dirty="0">
                <a:solidFill>
                  <a:srgbClr val="FF0000"/>
                </a:solidFill>
              </a:rPr>
              <a:t>#</a:t>
            </a:r>
            <a:r>
              <a:rPr lang="fr-BE" altLang="en-US" sz="1600" b="1" dirty="0" smtClean="0">
                <a:solidFill>
                  <a:srgbClr val="FF0000"/>
                </a:solidFill>
              </a:rPr>
              <a:t>post2020 – COSME part of SMP</a:t>
            </a:r>
            <a:endParaRPr lang="it-IT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16" name="Picture 4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575" y="1322983"/>
            <a:ext cx="1581478" cy="5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5" y="1212233"/>
            <a:ext cx="630300" cy="77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863" y="3370454"/>
            <a:ext cx="755382" cy="69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22" y="3560096"/>
            <a:ext cx="1210125" cy="82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55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lide_Maste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lide_Master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21012</TotalTime>
  <Words>1914</Words>
  <Application>Microsoft Office PowerPoint</Application>
  <PresentationFormat>Demonstracija ekrane (4:3)</PresentationFormat>
  <Paragraphs>427</Paragraphs>
  <Slides>34</Slides>
  <Notes>15</Notes>
  <HiddenSlides>0</HiddenSlides>
  <MMClips>0</MMClips>
  <ScaleCrop>false</ScaleCrop>
  <HeadingPairs>
    <vt:vector size="6" baseType="variant">
      <vt:variant>
        <vt:lpstr>Naudojami šriftai</vt:lpstr>
      </vt:variant>
      <vt:variant>
        <vt:i4>10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34</vt:i4>
      </vt:variant>
    </vt:vector>
  </HeadingPairs>
  <TitlesOfParts>
    <vt:vector size="45" baseType="lpstr">
      <vt:lpstr>Microsoft YaHei</vt:lpstr>
      <vt:lpstr>MS Gothic</vt:lpstr>
      <vt:lpstr>MS PGothic</vt:lpstr>
      <vt:lpstr>Arial</vt:lpstr>
      <vt:lpstr>Calibri</vt:lpstr>
      <vt:lpstr>Segoe UI</vt:lpstr>
      <vt:lpstr>Symbol</vt:lpstr>
      <vt:lpstr>Times New Roman</vt:lpstr>
      <vt:lpstr>Verdana</vt:lpstr>
      <vt:lpstr>Wingdings</vt:lpstr>
      <vt:lpstr>blank</vt:lpstr>
      <vt:lpstr>    Internal Market, Industry, Entrepreneurship and SMEs     Towards #post2020  EU Cluster Policy How to use clusters to  support European SMEs  Clusters Christmas Forum, Vilnius, 10 December 2019    </vt:lpstr>
      <vt:lpstr>„PowerPoint“ pateiktis</vt:lpstr>
      <vt:lpstr>Cluster policies at centre of regional, national &amp; international industrial policies</vt:lpstr>
      <vt:lpstr>Examples of stakeholder views</vt:lpstr>
      <vt:lpstr>policy advice</vt:lpstr>
      <vt:lpstr>„PowerPoint“ pateiktis</vt:lpstr>
      <vt:lpstr>Regional Challenges &amp; recommended measures: Lithuania</vt:lpstr>
      <vt:lpstr>New EU Commission – new priorities</vt:lpstr>
      <vt:lpstr>„PowerPoint“ pateiktis</vt:lpstr>
      <vt:lpstr>Joint Cluster Initiatives</vt:lpstr>
      <vt:lpstr>Specificities of the Joint Cluster Initiatives</vt:lpstr>
      <vt:lpstr>„PowerPoint“ pateiktis</vt:lpstr>
      <vt:lpstr>key focus</vt:lpstr>
      <vt:lpstr>„PowerPoint“ pateiktis</vt:lpstr>
      <vt:lpstr>„PowerPoint“ pateiktis</vt:lpstr>
      <vt:lpstr>„PowerPoint“ pateiktis</vt:lpstr>
      <vt:lpstr>Lessons learnt so far</vt:lpstr>
      <vt:lpstr>https://www.clustercollaboration.eu/eu-initiative/innosup-calls </vt:lpstr>
      <vt:lpstr>„PowerPoint“ pateiktis</vt:lpstr>
      <vt:lpstr>Each proposal should demonstrate the capacity to:</vt:lpstr>
      <vt:lpstr>Cluster Internationalisation Programme for SMEs (COSME, €19M)</vt:lpstr>
      <vt:lpstr>„PowerPoint“ pateiktis</vt:lpstr>
      <vt:lpstr>Third countries targeted by  the 25 EU 'Clusters Go International' Partnerships (2018-2019)   </vt:lpstr>
      <vt:lpstr>Priority Target Markets by European clusters</vt:lpstr>
      <vt:lpstr>Outcomes </vt:lpstr>
      <vt:lpstr>„PowerPoint“ pateiktis</vt:lpstr>
      <vt:lpstr> European Strategic Cluster Partnerships for smart specialisation investments </vt:lpstr>
      <vt:lpstr>European Cluster Excellence Programme</vt:lpstr>
      <vt:lpstr>    The ClusterXchange pilot scheme</vt:lpstr>
      <vt:lpstr>To participate in the ClusterXchange  Opens in 2nd quarter 2020  Register at European Cluster Collaboration Platform (www.clustercollaboration.eu)</vt:lpstr>
      <vt:lpstr>„PowerPoint“ pateiktis</vt:lpstr>
      <vt:lpstr>European cluster initiatives explained (video)  </vt:lpstr>
      <vt:lpstr>Smart Guide to Cluster Policy</vt:lpstr>
      <vt:lpstr>„PowerPoint“ pateiktis</vt:lpstr>
    </vt:vector>
  </TitlesOfParts>
  <Company>European Commission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anna.sobczak1@ec.europa.eu</dc:creator>
  <cp:lastModifiedBy>microsoft litexpo</cp:lastModifiedBy>
  <cp:revision>587</cp:revision>
  <cp:lastPrinted>2018-09-26T14:23:11Z</cp:lastPrinted>
  <dcterms:created xsi:type="dcterms:W3CDTF">2013-07-11T11:36:16Z</dcterms:created>
  <dcterms:modified xsi:type="dcterms:W3CDTF">2019-12-10T08:05:09Z</dcterms:modified>
</cp:coreProperties>
</file>