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70" r:id="rId4"/>
    <p:sldId id="261" r:id="rId5"/>
    <p:sldId id="266" r:id="rId6"/>
    <p:sldId id="273" r:id="rId7"/>
    <p:sldId id="268" r:id="rId8"/>
    <p:sldId id="267" r:id="rId9"/>
    <p:sldId id="271" r:id="rId10"/>
    <p:sldId id="274" r:id="rId11"/>
    <p:sldId id="272" r:id="rId12"/>
    <p:sldId id="275" r:id="rId13"/>
    <p:sldId id="276" r:id="rId14"/>
    <p:sldId id="277" r:id="rId15"/>
    <p:sldId id="278" r:id="rId16"/>
    <p:sldId id="279" r:id="rId17"/>
    <p:sldId id="284" r:id="rId18"/>
    <p:sldId id="280" r:id="rId19"/>
    <p:sldId id="285" r:id="rId20"/>
    <p:sldId id="283" r:id="rId21"/>
    <p:sldId id="286" r:id="rId22"/>
    <p:sldId id="293" r:id="rId23"/>
    <p:sldId id="302" r:id="rId24"/>
    <p:sldId id="301" r:id="rId25"/>
    <p:sldId id="30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min\Desktop\Steb&#279;senos%20rodikli&#371;%20duomen&#371;%20baz&#279;%2006-03_EV2019-08-08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min\Desktop\Steb&#279;senos%20rodikli&#371;%20duomen&#371;%20baz&#279;%2006-03_EV2019-08-0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min\Desktop\Steb&#279;senos%20rodikli&#371;%20duomen&#371;%20baz&#279;%2006-03_EV2019-08-08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min\Desktop\Steb&#279;senos%20rodikli&#371;%20duomen&#371;%20baz&#279;%2006-03_EV2019-08-0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min\Desktop\Steb&#279;senos%20rodikli&#371;%20duomen&#371;%20baz&#279;%2006-03_EV2019-08-0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min\Desktop\Steb&#279;senos%20rodikli&#371;%20duomen&#371;%20baz&#279;%2006-03_EV2019-08-08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min\Desktop\Steb&#279;senos%20rodikli&#371;%20duomen&#371;%20baz&#279;%2006-03_EV2019-08-08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min\Desktop\Steb&#279;senos%20rodikli&#371;%20duomen&#371;%20baz&#279;%2006-03_EV2019-08-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rmin\Desktop\Steb&#279;senos%20rodikli&#371;%20duomen&#371;%20baz&#279;%2006-03_EV2019-08-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Grafikai!$C$34</c:f>
              <c:strCache>
                <c:ptCount val="1"/>
                <c:pt idx="0">
                  <c:v>Klasterių skaičius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Grafikai!$B$35:$B$41</c:f>
              <c:strCache>
                <c:ptCount val="7"/>
                <c:pt idx="0">
                  <c:v>1990-1995 m.</c:v>
                </c:pt>
                <c:pt idx="1">
                  <c:v>1996-2000 m.</c:v>
                </c:pt>
                <c:pt idx="2">
                  <c:v>2001-2005 m.</c:v>
                </c:pt>
                <c:pt idx="3">
                  <c:v>2006-2010 m.</c:v>
                </c:pt>
                <c:pt idx="4">
                  <c:v>2011-2015 m.</c:v>
                </c:pt>
                <c:pt idx="5">
                  <c:v>2016-2019 m. II ketv.</c:v>
                </c:pt>
                <c:pt idx="6">
                  <c:v>Įsikūrimo metai nėra žinomi</c:v>
                </c:pt>
              </c:strCache>
            </c:strRef>
          </c:cat>
          <c:val>
            <c:numRef>
              <c:f>Grafikai!$C$35:$C$41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3</c:v>
                </c:pt>
                <c:pt idx="3">
                  <c:v>8</c:v>
                </c:pt>
                <c:pt idx="4">
                  <c:v>35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DF-4778-B931-BA97A6ACDE4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0680064"/>
        <c:axId val="190687488"/>
      </c:barChart>
      <c:catAx>
        <c:axId val="190680064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lt-LT"/>
                  <a:t>Klasterių įsikūrymo laikotarpiai kas 5 metus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0687488"/>
        <c:crosses val="autoZero"/>
        <c:auto val="1"/>
        <c:lblAlgn val="ctr"/>
        <c:lblOffset val="100"/>
        <c:noMultiLvlLbl val="0"/>
      </c:catAx>
      <c:valAx>
        <c:axId val="1906874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lt-LT"/>
                  <a:t>Kalsterių skaičius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9068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Eksporto dalis (proc.), n=33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7.3726845164709426E-2"/>
                  <c:y val="0.1121557014929313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39-41FE-943E-25CE17A1066C}"/>
                </c:ext>
              </c:extLst>
            </c:dLbl>
            <c:dLbl>
              <c:idx val="1"/>
              <c:layout>
                <c:manualLayout>
                  <c:x val="-9.3365959463400414E-2"/>
                  <c:y val="-4.8168978877640295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39-41FE-943E-25CE17A1066C}"/>
                </c:ext>
              </c:extLst>
            </c:dLbl>
            <c:dLbl>
              <c:idx val="4"/>
              <c:layout>
                <c:manualLayout>
                  <c:x val="8.9165186402527116E-2"/>
                  <c:y val="8.085484337401088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39-41FE-943E-25CE17A1066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Lapas1!$A$2:$A$6</c:f>
              <c:strCache>
                <c:ptCount val="5"/>
                <c:pt idx="0">
                  <c:v>0 proc.</c:v>
                </c:pt>
                <c:pt idx="1">
                  <c:v>iki 25 proc.</c:v>
                </c:pt>
                <c:pt idx="2">
                  <c:v>26 - 49 proc.</c:v>
                </c:pt>
                <c:pt idx="3">
                  <c:v>50 - 75 proc.</c:v>
                </c:pt>
                <c:pt idx="4">
                  <c:v>76 ir daugiau proc.</c:v>
                </c:pt>
              </c:strCache>
            </c:strRef>
          </c:cat>
          <c:val>
            <c:numRef>
              <c:f>Lapas1!$B$2:$B$6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10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39-41FE-943E-25CE17A1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107520414114902"/>
          <c:y val="5.4718309465048201E-2"/>
          <c:w val="0.25503590696996209"/>
          <c:h val="0.878047109782918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2000" b="1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150226013414994E-2"/>
          <c:y val="0.20826753927258418"/>
          <c:w val="0.71899241761446486"/>
          <c:h val="0.73564862249040119"/>
        </c:manualLayout>
      </c:layout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Bendros MTEP veiklos (n=33)</c:v>
                </c:pt>
              </c:strCache>
            </c:strRef>
          </c:tx>
          <c:explosion val="26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n=</a:t>
                    </a:r>
                    <a:fld id="{39BB4FC6-74EE-4A69-B864-728579B483D1}" type="VALUE">
                      <a:rPr lang="en-US"/>
                      <a:pPr/>
                      <a:t>[VALUE]</a:t>
                    </a:fld>
                    <a:r>
                      <a:rPr lang="en-US" baseline="0"/>
                      <a:t>
</a:t>
                    </a:r>
                    <a:fld id="{C68060FC-AE68-48ED-9994-C7FCA7FC2A31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D4A-4CD9-A635-C4336FD2465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n=</a:t>
                    </a:r>
                    <a:fld id="{D7698D6A-49A9-4500-B042-1A24CDAA01C0}" type="VALUE">
                      <a:rPr lang="en-US"/>
                      <a:pPr/>
                      <a:t>[VALUE]</a:t>
                    </a:fld>
                    <a:r>
                      <a:rPr lang="en-US" baseline="0"/>
                      <a:t>
</a:t>
                    </a:r>
                    <a:fld id="{C4932619-36B1-49F6-947F-EC3D5F8B49B5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4A-4CD9-A635-C4336FD24657}"/>
                </c:ext>
              </c:extLst>
            </c:dLbl>
            <c:dLbl>
              <c:idx val="2"/>
              <c:layout>
                <c:manualLayout>
                  <c:x val="-1.7756087780694089E-2"/>
                  <c:y val="-7.26721019145673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</a:t>
                    </a:r>
                    <a:fld id="{28BD1474-74E0-4AA4-A5ED-5B8224AE32DF}" type="VALUE">
                      <a:rPr lang="en-US"/>
                      <a:pPr/>
                      <a:t>[VALUE]</a:t>
                    </a:fld>
                    <a:r>
                      <a:rPr lang="en-US" baseline="0"/>
                      <a:t>
</a:t>
                    </a:r>
                    <a:fld id="{2BC704AC-80C8-4C8E-B043-93B9E8B6F152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D4A-4CD9-A635-C4336FD24657}"/>
                </c:ext>
              </c:extLst>
            </c:dLbl>
            <c:dLbl>
              <c:idx val="3"/>
              <c:layout>
                <c:manualLayout>
                  <c:x val="8.9543234179060953E-3"/>
                  <c:y val="1.97554872276566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</a:t>
                    </a:r>
                    <a:fld id="{FDF33C4D-E949-425B-9597-800F17EC1ECD}" type="VALUE">
                      <a:rPr lang="en-US"/>
                      <a:pPr/>
                      <a:t>[VALUE]</a:t>
                    </a:fld>
                    <a:r>
                      <a:rPr lang="en-US" baseline="0"/>
                      <a:t>
</a:t>
                    </a:r>
                    <a:fld id="{2797500F-A673-4BB2-8F66-D0B330231D74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4A-4CD9-A635-C4336FD24657}"/>
                </c:ext>
              </c:extLst>
            </c:dLbl>
            <c:dLbl>
              <c:idx val="4"/>
              <c:layout>
                <c:manualLayout>
                  <c:x val="1.16610163312919E-2"/>
                  <c:y val="-3.282980237908285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</a:t>
                    </a:r>
                    <a:fld id="{E6FBF681-95B7-4E63-950B-4B51A603BE4C}" type="VALUE">
                      <a:rPr lang="en-US"/>
                      <a:pPr/>
                      <a:t>[VALUE]</a:t>
                    </a:fld>
                    <a:r>
                      <a:rPr lang="en-US" baseline="0"/>
                      <a:t>
</a:t>
                    </a:r>
                    <a:fld id="{8A86D708-5338-43F2-9A9E-CAEE4E7E1593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D4A-4CD9-A635-C4336FD2465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n=</a:t>
                    </a:r>
                    <a:fld id="{7B13573B-BB6F-4A5F-B84E-CAF524BDD8FF}" type="VALUE">
                      <a:rPr lang="en-US"/>
                      <a:pPr/>
                      <a:t>[VALUE]</a:t>
                    </a:fld>
                    <a:r>
                      <a:rPr lang="en-US" baseline="0"/>
                      <a:t>
</a:t>
                    </a:r>
                    <a:fld id="{77EE8334-F772-4CC6-9AD6-7634132512FC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D4A-4CD9-A635-C4336FD246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Lapas1!$A$2:$A$7</c:f>
              <c:strCache>
                <c:ptCount val="6"/>
                <c:pt idx="0">
                  <c:v>nė vienos</c:v>
                </c:pt>
                <c:pt idx="1">
                  <c:v>1-2</c:v>
                </c:pt>
                <c:pt idx="2">
                  <c:v>3-4</c:v>
                </c:pt>
                <c:pt idx="3">
                  <c:v>5-9</c:v>
                </c:pt>
                <c:pt idx="4">
                  <c:v>10 ir daugiau</c:v>
                </c:pt>
                <c:pt idx="5">
                  <c:v>nenurodė</c:v>
                </c:pt>
              </c:strCache>
            </c:strRef>
          </c:cat>
          <c:val>
            <c:numRef>
              <c:f>Lapas1!$B$2:$B$7</c:f>
              <c:numCache>
                <c:formatCode>###0</c:formatCode>
                <c:ptCount val="6"/>
                <c:pt idx="0">
                  <c:v>7</c:v>
                </c:pt>
                <c:pt idx="1">
                  <c:v>11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  <c:pt idx="5" formatCode="General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D4A-4CD9-A635-C4336FD246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590145671519412"/>
          <c:y val="2.0284779860714478E-2"/>
          <c:w val="0.50903912053438138"/>
          <c:h val="0.8732119966771648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1-2 iniciatyvos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Lapas1!$A$2:$A$18</c:f>
              <c:strCache>
                <c:ptCount val="17"/>
                <c:pt idx="0">
                  <c:v>Bendrai vykdyta partnerių paieška (n=27)</c:v>
                </c:pt>
                <c:pt idx="1">
                  <c:v>Bendros įvaizdžio formavimo veiklos (n=26)</c:v>
                </c:pt>
                <c:pt idx="2">
                  <c:v>Bendros marketingo veiklos (n=25)</c:v>
                </c:pt>
                <c:pt idx="3">
                  <c:v>Bendrai parengtos projektų paraiškos (n=24)</c:v>
                </c:pt>
                <c:pt idx="4">
                  <c:v>Bendrai organizuotos plėtros į užsienio rinkas veiklos (n=24)</c:v>
                </c:pt>
                <c:pt idx="5">
                  <c:v>Bendrai įgyvendinti jungtiniai projektai (n=22)</c:v>
                </c:pt>
                <c:pt idx="6">
                  <c:v>Bendrai organizuotos partnerystės su kitais klasteriais, tarp klasterių ar narių įmonių (n=22)</c:v>
                </c:pt>
                <c:pt idx="7">
                  <c:v>Bendrai vykdytos mokslo tyrimų ir eksperimentinės plėtros veiklos (n=20)</c:v>
                </c:pt>
                <c:pt idx="8">
                  <c:v>Bendrai organizuotas klasterio narių darbuotojų kvalifikacijos kėlimas (n=19)</c:v>
                </c:pt>
                <c:pt idx="9">
                  <c:v>Bendrai pirktos konsultavimo paslaugos (n=18)</c:v>
                </c:pt>
                <c:pt idx="10">
                  <c:v>Bendrai sukurti nauji produktai/paslaugos (n=17)</c:v>
                </c:pt>
                <c:pt idx="11">
                  <c:v>Bendrai vykdytas eksportas į užsienio rinkas (n=14)</c:v>
                </c:pt>
                <c:pt idx="12">
                  <c:v>Bendrai inicijuoti įstatyminės bazės keitimai (n=11)</c:v>
                </c:pt>
                <c:pt idx="13">
                  <c:v>Bendrai pirkti užsakomieji tyrimai (n=10)</c:v>
                </c:pt>
                <c:pt idx="14">
                  <c:v>Bendrai įsigyta, sukurta infrastruktūra klasteryje (n=8)</c:v>
                </c:pt>
                <c:pt idx="15">
                  <c:v>Bendrai inicijuotas naujų įmonių įkūrimas (n=5)</c:v>
                </c:pt>
                <c:pt idx="16">
                  <c:v>Bendrai organizuotos veiklų ar bendrų produktų sertifikavimo veiklos (n=3)</c:v>
                </c:pt>
              </c:strCache>
            </c:strRef>
          </c:cat>
          <c:val>
            <c:numRef>
              <c:f>Lapas1!$B$2:$B$18</c:f>
              <c:numCache>
                <c:formatCode>General</c:formatCode>
                <c:ptCount val="17"/>
                <c:pt idx="0">
                  <c:v>12</c:v>
                </c:pt>
                <c:pt idx="1">
                  <c:v>19</c:v>
                </c:pt>
                <c:pt idx="2">
                  <c:v>13</c:v>
                </c:pt>
                <c:pt idx="3">
                  <c:v>20</c:v>
                </c:pt>
                <c:pt idx="4">
                  <c:v>14</c:v>
                </c:pt>
                <c:pt idx="5">
                  <c:v>17</c:v>
                </c:pt>
                <c:pt idx="6">
                  <c:v>13</c:v>
                </c:pt>
                <c:pt idx="7">
                  <c:v>11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7</c:v>
                </c:pt>
                <c:pt idx="12">
                  <c:v>9</c:v>
                </c:pt>
                <c:pt idx="13">
                  <c:v>8</c:v>
                </c:pt>
                <c:pt idx="14">
                  <c:v>7</c:v>
                </c:pt>
                <c:pt idx="15">
                  <c:v>4</c:v>
                </c:pt>
                <c:pt idx="1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1D-4266-BA57-B0E19CEBB947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3-4 iniciatyvos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Lapas1!$A$2:$A$18</c:f>
              <c:strCache>
                <c:ptCount val="17"/>
                <c:pt idx="0">
                  <c:v>Bendrai vykdyta partnerių paieška (n=27)</c:v>
                </c:pt>
                <c:pt idx="1">
                  <c:v>Bendros įvaizdžio formavimo veiklos (n=26)</c:v>
                </c:pt>
                <c:pt idx="2">
                  <c:v>Bendros marketingo veiklos (n=25)</c:v>
                </c:pt>
                <c:pt idx="3">
                  <c:v>Bendrai parengtos projektų paraiškos (n=24)</c:v>
                </c:pt>
                <c:pt idx="4">
                  <c:v>Bendrai organizuotos plėtros į užsienio rinkas veiklos (n=24)</c:v>
                </c:pt>
                <c:pt idx="5">
                  <c:v>Bendrai įgyvendinti jungtiniai projektai (n=22)</c:v>
                </c:pt>
                <c:pt idx="6">
                  <c:v>Bendrai organizuotos partnerystės su kitais klasteriais, tarp klasterių ar narių įmonių (n=22)</c:v>
                </c:pt>
                <c:pt idx="7">
                  <c:v>Bendrai vykdytos mokslo tyrimų ir eksperimentinės plėtros veiklos (n=20)</c:v>
                </c:pt>
                <c:pt idx="8">
                  <c:v>Bendrai organizuotas klasterio narių darbuotojų kvalifikacijos kėlimas (n=19)</c:v>
                </c:pt>
                <c:pt idx="9">
                  <c:v>Bendrai pirktos konsultavimo paslaugos (n=18)</c:v>
                </c:pt>
                <c:pt idx="10">
                  <c:v>Bendrai sukurti nauji produktai/paslaugos (n=17)</c:v>
                </c:pt>
                <c:pt idx="11">
                  <c:v>Bendrai vykdytas eksportas į užsienio rinkas (n=14)</c:v>
                </c:pt>
                <c:pt idx="12">
                  <c:v>Bendrai inicijuoti įstatyminės bazės keitimai (n=11)</c:v>
                </c:pt>
                <c:pt idx="13">
                  <c:v>Bendrai pirkti užsakomieji tyrimai (n=10)</c:v>
                </c:pt>
                <c:pt idx="14">
                  <c:v>Bendrai įsigyta, sukurta infrastruktūra klasteryje (n=8)</c:v>
                </c:pt>
                <c:pt idx="15">
                  <c:v>Bendrai inicijuotas naujų įmonių įkūrimas (n=5)</c:v>
                </c:pt>
                <c:pt idx="16">
                  <c:v>Bendrai organizuotos veiklų ar bendrų produktų sertifikavimo veiklos (n=3)</c:v>
                </c:pt>
              </c:strCache>
            </c:strRef>
          </c:cat>
          <c:val>
            <c:numRef>
              <c:f>Lapas1!$C$2:$C$18</c:f>
              <c:numCache>
                <c:formatCode>General</c:formatCode>
                <c:ptCount val="17"/>
                <c:pt idx="0">
                  <c:v>5</c:v>
                </c:pt>
                <c:pt idx="1">
                  <c:v>1</c:v>
                </c:pt>
                <c:pt idx="2">
                  <c:v>6</c:v>
                </c:pt>
                <c:pt idx="3">
                  <c:v>3</c:v>
                </c:pt>
                <c:pt idx="4">
                  <c:v>6</c:v>
                </c:pt>
                <c:pt idx="6">
                  <c:v>5</c:v>
                </c:pt>
                <c:pt idx="7">
                  <c:v>6</c:v>
                </c:pt>
                <c:pt idx="8">
                  <c:v>5</c:v>
                </c:pt>
                <c:pt idx="9">
                  <c:v>6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1D-4266-BA57-B0E19CEBB947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5-9 iniciatyvos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Lapas1!$A$2:$A$18</c:f>
              <c:strCache>
                <c:ptCount val="17"/>
                <c:pt idx="0">
                  <c:v>Bendrai vykdyta partnerių paieška (n=27)</c:v>
                </c:pt>
                <c:pt idx="1">
                  <c:v>Bendros įvaizdžio formavimo veiklos (n=26)</c:v>
                </c:pt>
                <c:pt idx="2">
                  <c:v>Bendros marketingo veiklos (n=25)</c:v>
                </c:pt>
                <c:pt idx="3">
                  <c:v>Bendrai parengtos projektų paraiškos (n=24)</c:v>
                </c:pt>
                <c:pt idx="4">
                  <c:v>Bendrai organizuotos plėtros į užsienio rinkas veiklos (n=24)</c:v>
                </c:pt>
                <c:pt idx="5">
                  <c:v>Bendrai įgyvendinti jungtiniai projektai (n=22)</c:v>
                </c:pt>
                <c:pt idx="6">
                  <c:v>Bendrai organizuotos partnerystės su kitais klasteriais, tarp klasterių ar narių įmonių (n=22)</c:v>
                </c:pt>
                <c:pt idx="7">
                  <c:v>Bendrai vykdytos mokslo tyrimų ir eksperimentinės plėtros veiklos (n=20)</c:v>
                </c:pt>
                <c:pt idx="8">
                  <c:v>Bendrai organizuotas klasterio narių darbuotojų kvalifikacijos kėlimas (n=19)</c:v>
                </c:pt>
                <c:pt idx="9">
                  <c:v>Bendrai pirktos konsultavimo paslaugos (n=18)</c:v>
                </c:pt>
                <c:pt idx="10">
                  <c:v>Bendrai sukurti nauji produktai/paslaugos (n=17)</c:v>
                </c:pt>
                <c:pt idx="11">
                  <c:v>Bendrai vykdytas eksportas į užsienio rinkas (n=14)</c:v>
                </c:pt>
                <c:pt idx="12">
                  <c:v>Bendrai inicijuoti įstatyminės bazės keitimai (n=11)</c:v>
                </c:pt>
                <c:pt idx="13">
                  <c:v>Bendrai pirkti užsakomieji tyrimai (n=10)</c:v>
                </c:pt>
                <c:pt idx="14">
                  <c:v>Bendrai įsigyta, sukurta infrastruktūra klasteryje (n=8)</c:v>
                </c:pt>
                <c:pt idx="15">
                  <c:v>Bendrai inicijuotas naujų įmonių įkūrimas (n=5)</c:v>
                </c:pt>
                <c:pt idx="16">
                  <c:v>Bendrai organizuotos veiklų ar bendrų produktų sertifikavimo veiklos (n=3)</c:v>
                </c:pt>
              </c:strCache>
            </c:strRef>
          </c:cat>
          <c:val>
            <c:numRef>
              <c:f>Lapas1!$D$2:$D$18</c:f>
              <c:numCache>
                <c:formatCode>General</c:formatCode>
                <c:ptCount val="17"/>
                <c:pt idx="0">
                  <c:v>5</c:v>
                </c:pt>
                <c:pt idx="1">
                  <c:v>6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4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1D-4266-BA57-B0E19CEBB947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10 ir daugiau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Lapas1!$A$2:$A$18</c:f>
              <c:strCache>
                <c:ptCount val="17"/>
                <c:pt idx="0">
                  <c:v>Bendrai vykdyta partnerių paieška (n=27)</c:v>
                </c:pt>
                <c:pt idx="1">
                  <c:v>Bendros įvaizdžio formavimo veiklos (n=26)</c:v>
                </c:pt>
                <c:pt idx="2">
                  <c:v>Bendros marketingo veiklos (n=25)</c:v>
                </c:pt>
                <c:pt idx="3">
                  <c:v>Bendrai parengtos projektų paraiškos (n=24)</c:v>
                </c:pt>
                <c:pt idx="4">
                  <c:v>Bendrai organizuotos plėtros į užsienio rinkas veiklos (n=24)</c:v>
                </c:pt>
                <c:pt idx="5">
                  <c:v>Bendrai įgyvendinti jungtiniai projektai (n=22)</c:v>
                </c:pt>
                <c:pt idx="6">
                  <c:v>Bendrai organizuotos partnerystės su kitais klasteriais, tarp klasterių ar narių įmonių (n=22)</c:v>
                </c:pt>
                <c:pt idx="7">
                  <c:v>Bendrai vykdytos mokslo tyrimų ir eksperimentinės plėtros veiklos (n=20)</c:v>
                </c:pt>
                <c:pt idx="8">
                  <c:v>Bendrai organizuotas klasterio narių darbuotojų kvalifikacijos kėlimas (n=19)</c:v>
                </c:pt>
                <c:pt idx="9">
                  <c:v>Bendrai pirktos konsultavimo paslaugos (n=18)</c:v>
                </c:pt>
                <c:pt idx="10">
                  <c:v>Bendrai sukurti nauji produktai/paslaugos (n=17)</c:v>
                </c:pt>
                <c:pt idx="11">
                  <c:v>Bendrai vykdytas eksportas į užsienio rinkas (n=14)</c:v>
                </c:pt>
                <c:pt idx="12">
                  <c:v>Bendrai inicijuoti įstatyminės bazės keitimai (n=11)</c:v>
                </c:pt>
                <c:pt idx="13">
                  <c:v>Bendrai pirkti užsakomieji tyrimai (n=10)</c:v>
                </c:pt>
                <c:pt idx="14">
                  <c:v>Bendrai įsigyta, sukurta infrastruktūra klasteryje (n=8)</c:v>
                </c:pt>
                <c:pt idx="15">
                  <c:v>Bendrai inicijuotas naujų įmonių įkūrimas (n=5)</c:v>
                </c:pt>
                <c:pt idx="16">
                  <c:v>Bendrai organizuotos veiklų ar bendrų produktų sertifikavimo veiklos (n=3)</c:v>
                </c:pt>
              </c:strCache>
            </c:strRef>
          </c:cat>
          <c:val>
            <c:numRef>
              <c:f>Lapas1!$E$2:$E$18</c:f>
              <c:numCache>
                <c:formatCode>General</c:formatCode>
                <c:ptCount val="17"/>
                <c:pt idx="0">
                  <c:v>5</c:v>
                </c:pt>
                <c:pt idx="2">
                  <c:v>2</c:v>
                </c:pt>
                <c:pt idx="4">
                  <c:v>2</c:v>
                </c:pt>
                <c:pt idx="5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1D-4266-BA57-B0E19CEBB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2923904"/>
        <c:axId val="193929216"/>
        <c:axId val="0"/>
      </c:bar3DChart>
      <c:catAx>
        <c:axId val="192923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400"/>
            </a:pPr>
            <a:endParaRPr lang="en-US"/>
          </a:p>
        </c:txPr>
        <c:crossAx val="193929216"/>
        <c:crosses val="autoZero"/>
        <c:auto val="1"/>
        <c:lblAlgn val="l"/>
        <c:lblOffset val="100"/>
        <c:noMultiLvlLbl val="0"/>
      </c:catAx>
      <c:valAx>
        <c:axId val="1939292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2923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0613166138612982E-2"/>
          <c:y val="0.92937127303531508"/>
          <c:w val="0.83877348947680352"/>
          <c:h val="3.817722784651918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lt-LT" sz="1200">
                <a:latin typeface="Times New Roman" pitchFamily="18" charset="0"/>
                <a:cs typeface="Times New Roman" pitchFamily="18" charset="0"/>
              </a:rPr>
              <a:t>Klasterių branda (n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lt-LT" sz="12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)</a:t>
            </a:r>
          </a:p>
        </c:rich>
      </c:tx>
      <c:layout>
        <c:manualLayout>
          <c:xMode val="edge"/>
          <c:yMode val="edge"/>
          <c:x val="0.16994203849518813"/>
          <c:y val="3.968253968253968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Klasterių branda (n=33)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1.8450987897346165E-2"/>
                  <c:y val="8.930508686414198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AD-48A3-9197-36372CF780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Lapas1!$A$2:$A$4</c:f>
              <c:strCache>
                <c:ptCount val="3"/>
                <c:pt idx="0">
                  <c:v>2 stadija</c:v>
                </c:pt>
                <c:pt idx="1">
                  <c:v>3 stadija</c:v>
                </c:pt>
                <c:pt idx="2">
                  <c:v>4 stadija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8</c:v>
                </c:pt>
                <c:pt idx="1">
                  <c:v>24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AD-48A3-9197-36372CF780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b="1" i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lt-LT" sz="1400" b="1" i="0" baseline="0">
                <a:effectLst/>
              </a:rPr>
              <a:t>Klasterių branda</a:t>
            </a:r>
            <a:r>
              <a:rPr lang="en-US" sz="1400" b="1" i="0" baseline="0">
                <a:effectLst/>
              </a:rPr>
              <a:t> 2017 m. </a:t>
            </a:r>
            <a:r>
              <a:rPr lang="lt-LT" sz="1400" b="1" i="0" baseline="0">
                <a:effectLst/>
              </a:rPr>
              <a:t>(n</a:t>
            </a:r>
            <a:r>
              <a:rPr lang="en-US" sz="1400" b="1" i="0" baseline="0">
                <a:effectLst/>
              </a:rPr>
              <a:t>=32)</a:t>
            </a:r>
            <a:endParaRPr lang="en-GB" sz="1400">
              <a:effectLst/>
            </a:endParaRPr>
          </a:p>
        </c:rich>
      </c:tx>
      <c:layout>
        <c:manualLayout>
          <c:xMode val="edge"/>
          <c:yMode val="edge"/>
          <c:x val="0.3012568645826946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89C-462E-9A1C-3346AE9EB91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89C-462E-9A1C-3346AE9EB91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89C-462E-9A1C-3346AE9EB917}"/>
              </c:ext>
            </c:extLst>
          </c:dPt>
          <c:dLbls>
            <c:dLbl>
              <c:idx val="0"/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n=3</a:t>
                    </a:r>
                    <a:r>
                      <a:rPr lang="en-US" sz="1000" baseline="0"/>
                      <a:t>
</a:t>
                    </a:r>
                    <a:fld id="{0E124513-D14A-47AF-A3FA-1B8656AF7507}" type="PERCENTAGE">
                      <a:rPr lang="en-US" sz="1000" baseline="0"/>
                      <a:pPr>
                        <a:defRPr sz="1000" b="1">
                          <a:solidFill>
                            <a:sysClr val="windowText" lastClr="000000"/>
                          </a:solidFill>
                        </a:defRPr>
                      </a:pPr>
                      <a:t>[PERCENTAGE]</a:t>
                    </a:fld>
                    <a:endParaRPr lang="en-US" sz="1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89C-462E-9A1C-3346AE9EB917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n=28</a:t>
                    </a:r>
                    <a:r>
                      <a:rPr lang="en-US" sz="1000" baseline="0"/>
                      <a:t>
</a:t>
                    </a:r>
                    <a:fld id="{1E8F29EF-13E6-4F5E-917F-41714E829130}" type="PERCENTAGE">
                      <a:rPr lang="en-US" sz="1000" baseline="0"/>
                      <a:pPr>
                        <a:defRPr sz="1000" b="1">
                          <a:solidFill>
                            <a:sysClr val="windowText" lastClr="000000"/>
                          </a:solidFill>
                        </a:defRPr>
                      </a:pPr>
                      <a:t>[PERCENTAGE]</a:t>
                    </a:fld>
                    <a:endParaRPr lang="en-US" sz="1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89C-462E-9A1C-3346AE9EB917}"/>
                </c:ext>
              </c:extLst>
            </c:dLbl>
            <c:dLbl>
              <c:idx val="2"/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000"/>
                      <a:t>n=1</a:t>
                    </a:r>
                    <a:r>
                      <a:rPr lang="en-US" sz="1000" baseline="0"/>
                      <a:t>
</a:t>
                    </a:r>
                    <a:fld id="{98FF5C74-AD9C-40EA-906A-1AE15C4746FA}" type="PERCENTAGE">
                      <a:rPr lang="en-US" sz="1000" baseline="0"/>
                      <a:pPr>
                        <a:defRPr sz="1000" b="1">
                          <a:solidFill>
                            <a:sysClr val="windowText" lastClr="000000"/>
                          </a:solidFill>
                        </a:defRPr>
                      </a:pPr>
                      <a:t>[PERCENTAGE]</a:t>
                    </a:fld>
                    <a:endParaRPr lang="en-US" sz="10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89C-462E-9A1C-3346AE9EB9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Sheet1!$M$3:$O$3</c:f>
              <c:strCache>
                <c:ptCount val="3"/>
                <c:pt idx="0">
                  <c:v>2 stadija</c:v>
                </c:pt>
                <c:pt idx="1">
                  <c:v>3 stadija</c:v>
                </c:pt>
                <c:pt idx="2">
                  <c:v>4 stadija</c:v>
                </c:pt>
              </c:strCache>
            </c:strRef>
          </c:cat>
          <c:val>
            <c:numRef>
              <c:f>Sheet1!$M$4:$O$4</c:f>
              <c:numCache>
                <c:formatCode>General</c:formatCode>
                <c:ptCount val="3"/>
                <c:pt idx="0">
                  <c:v>3</c:v>
                </c:pt>
                <c:pt idx="1">
                  <c:v>28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9C-462E-9A1C-3346AE9EB91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575959289849618"/>
          <c:y val="0.35705963837853599"/>
          <c:w val="0.1826741874173404"/>
          <c:h val="0.30497739865850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1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271945173519977E-2"/>
          <c:y val="1.8849206349206348E-2"/>
          <c:w val="0.63686351706036759"/>
          <c:h val="0.97817460317460314"/>
        </c:manualLayout>
      </c:layout>
      <c:pie3D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Klasterių branda (n=33)</c:v>
                </c:pt>
              </c:strCache>
            </c:strRef>
          </c:tx>
          <c:explosion val="25"/>
          <c:dLbls>
            <c:dLbl>
              <c:idx val="2"/>
              <c:layout>
                <c:manualLayout>
                  <c:x val="0.13650663458734325"/>
                  <c:y val="-7.736157980252468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F36-407B-8B32-86C5EEFE2C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Lapas1!$A$2:$A$4</c:f>
              <c:strCache>
                <c:ptCount val="3"/>
                <c:pt idx="0">
                  <c:v>Susiformavę klasteriai (2 lygis)</c:v>
                </c:pt>
                <c:pt idx="1">
                  <c:v>Besivystantys klasteriai (3 lygis)</c:v>
                </c:pt>
                <c:pt idx="2">
                  <c:v>Brandūs klasteriai (4 lygis)</c:v>
                </c:pt>
              </c:strCache>
            </c:strRef>
          </c:cat>
          <c:val>
            <c:numRef>
              <c:f>Lapas1!$B$2:$B$4</c:f>
              <c:numCache>
                <c:formatCode>General</c:formatCode>
                <c:ptCount val="3"/>
                <c:pt idx="0">
                  <c:v>3</c:v>
                </c:pt>
                <c:pt idx="1">
                  <c:v>12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36-407B-8B32-86C5EEFE2C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4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67-4E10-A3E3-B64A3787E3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67-4E10-A3E3-B64A3787E3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D67-4E10-A3E3-B64A3787E3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D67-4E10-A3E3-B64A3787E3A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D67-4E10-A3E3-B64A3787E3A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7D67-4E10-A3E3-B64A3787E3A8}"/>
              </c:ext>
            </c:extLst>
          </c:dPt>
          <c:dLbls>
            <c:dLbl>
              <c:idx val="0"/>
              <c:layout>
                <c:manualLayout>
                  <c:x val="-6.3151972020549802E-3"/>
                  <c:y val="0.1592952215242757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581A2713-7213-4275-934B-910719D54281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D67-4E10-A3E3-B64A3787E3A8}"/>
                </c:ext>
              </c:extLst>
            </c:dLbl>
            <c:dLbl>
              <c:idx val="1"/>
              <c:layout>
                <c:manualLayout>
                  <c:x val="-7.1762718149878113E-2"/>
                  <c:y val="0.1834412201283828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31F48921-4820-4BA8-8987-3FD3E3FADD2A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D67-4E10-A3E3-B64A3787E3A8}"/>
                </c:ext>
              </c:extLst>
            </c:dLbl>
            <c:dLbl>
              <c:idx val="2"/>
              <c:layout>
                <c:manualLayout>
                  <c:x val="-0.14951942289187056"/>
                  <c:y val="-6.8402685619353767E-2"/>
                </c:manualLayout>
              </c:layout>
              <c:tx>
                <c:rich>
                  <a:bodyPr/>
                  <a:lstStyle/>
                  <a:p>
                    <a:fld id="{254AC3DD-BACD-40AE-B815-A7FD0DDCE02B}" type="PERCENTAGE">
                      <a:rPr lang="en-US" baseline="0"/>
                      <a:pPr/>
                      <a:t>[PERCENTAGE]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8014616321559066E-2"/>
                      <c:h val="4.74564274971246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D67-4E10-A3E3-B64A3787E3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0EC425CC-2A25-4B1C-9640-E2EA380AECD7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D67-4E10-A3E3-B64A3787E3A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2F9B89C5-2D35-4544-A505-E9DFE0B7F7B2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D67-4E10-A3E3-B64A3787E3A8}"/>
                </c:ext>
              </c:extLst>
            </c:dLbl>
            <c:dLbl>
              <c:idx val="5"/>
              <c:layout>
                <c:manualLayout>
                  <c:x val="4.5341127426063214E-2"/>
                  <c:y val="0.16388815162149675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8B8F0A36-4376-4CD0-80AA-20EB667D99EC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D67-4E10-A3E3-B64A3787E3A8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Grafikai!$B$138:$B$143</c:f>
              <c:strCache>
                <c:ptCount val="6"/>
                <c:pt idx="0">
                  <c:v>Fiziniai asmenys</c:v>
                </c:pt>
                <c:pt idx="1">
                  <c:v>Dydis nėra žinomas</c:v>
                </c:pt>
                <c:pt idx="2">
                  <c:v>Labai maža įmonė</c:v>
                </c:pt>
                <c:pt idx="3">
                  <c:v>Maža įmonė</c:v>
                </c:pt>
                <c:pt idx="4">
                  <c:v>Vidutinė įmonė</c:v>
                </c:pt>
                <c:pt idx="5">
                  <c:v>Didelė įmonė</c:v>
                </c:pt>
              </c:strCache>
            </c:strRef>
          </c:cat>
          <c:val>
            <c:numRef>
              <c:f>Grafikai!$C$138:$C$143</c:f>
              <c:numCache>
                <c:formatCode>General</c:formatCode>
                <c:ptCount val="6"/>
                <c:pt idx="0">
                  <c:v>9</c:v>
                </c:pt>
                <c:pt idx="1">
                  <c:v>86</c:v>
                </c:pt>
                <c:pt idx="2">
                  <c:v>290</c:v>
                </c:pt>
                <c:pt idx="3">
                  <c:v>194</c:v>
                </c:pt>
                <c:pt idx="4">
                  <c:v>130</c:v>
                </c:pt>
                <c:pt idx="5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D67-4E10-A3E3-B64A3787E3A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Grafikai!$D$180</c:f>
              <c:strCache>
                <c:ptCount val="1"/>
                <c:pt idx="0">
                  <c:v>Klasterių skaičius 2017 m.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Grafikai!$B$181:$B$192</c:f>
              <c:strCache>
                <c:ptCount val="12"/>
                <c:pt idx="0">
                  <c:v>Alytaus apskritis</c:v>
                </c:pt>
                <c:pt idx="1">
                  <c:v>Kauno apskritis</c:v>
                </c:pt>
                <c:pt idx="2">
                  <c:v>Klaipėdos apskritis</c:v>
                </c:pt>
                <c:pt idx="3">
                  <c:v>Marijampolės apskritis</c:v>
                </c:pt>
                <c:pt idx="4">
                  <c:v>Panevėžio apskritis</c:v>
                </c:pt>
                <c:pt idx="5">
                  <c:v>Šiaulių apskritis</c:v>
                </c:pt>
                <c:pt idx="6">
                  <c:v>Tauragės apskritis</c:v>
                </c:pt>
                <c:pt idx="7">
                  <c:v>Telšių apskritis</c:v>
                </c:pt>
                <c:pt idx="8">
                  <c:v>Utenos apskritis</c:v>
                </c:pt>
                <c:pt idx="9">
                  <c:v>Vilniaus apskritis</c:v>
                </c:pt>
                <c:pt idx="10">
                  <c:v>Užsienio šalys</c:v>
                </c:pt>
                <c:pt idx="11">
                  <c:v>Apskritis nėra aiški</c:v>
                </c:pt>
              </c:strCache>
            </c:strRef>
          </c:cat>
          <c:val>
            <c:numRef>
              <c:f>Grafikai!$D$181:$D$192</c:f>
              <c:numCache>
                <c:formatCode>General</c:formatCode>
                <c:ptCount val="12"/>
                <c:pt idx="0">
                  <c:v>7</c:v>
                </c:pt>
                <c:pt idx="1">
                  <c:v>42</c:v>
                </c:pt>
                <c:pt idx="2">
                  <c:v>14</c:v>
                </c:pt>
                <c:pt idx="3">
                  <c:v>4</c:v>
                </c:pt>
                <c:pt idx="4">
                  <c:v>12</c:v>
                </c:pt>
                <c:pt idx="5">
                  <c:v>17</c:v>
                </c:pt>
                <c:pt idx="6">
                  <c:v>2</c:v>
                </c:pt>
                <c:pt idx="7">
                  <c:v>9</c:v>
                </c:pt>
                <c:pt idx="8">
                  <c:v>9</c:v>
                </c:pt>
                <c:pt idx="9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18-4670-93BB-1EDA81BD238E}"/>
            </c:ext>
          </c:extLst>
        </c:ser>
        <c:ser>
          <c:idx val="1"/>
          <c:order val="1"/>
          <c:tx>
            <c:strRef>
              <c:f>Grafikai!$F$180</c:f>
              <c:strCache>
                <c:ptCount val="1"/>
                <c:pt idx="0">
                  <c:v>Klasterių skaičius 2018 m.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Grafikai!$B$181:$B$192</c:f>
              <c:strCache>
                <c:ptCount val="12"/>
                <c:pt idx="0">
                  <c:v>Alytaus apskritis</c:v>
                </c:pt>
                <c:pt idx="1">
                  <c:v>Kauno apskritis</c:v>
                </c:pt>
                <c:pt idx="2">
                  <c:v>Klaipėdos apskritis</c:v>
                </c:pt>
                <c:pt idx="3">
                  <c:v>Marijampolės apskritis</c:v>
                </c:pt>
                <c:pt idx="4">
                  <c:v>Panevėžio apskritis</c:v>
                </c:pt>
                <c:pt idx="5">
                  <c:v>Šiaulių apskritis</c:v>
                </c:pt>
                <c:pt idx="6">
                  <c:v>Tauragės apskritis</c:v>
                </c:pt>
                <c:pt idx="7">
                  <c:v>Telšių apskritis</c:v>
                </c:pt>
                <c:pt idx="8">
                  <c:v>Utenos apskritis</c:v>
                </c:pt>
                <c:pt idx="9">
                  <c:v>Vilniaus apskritis</c:v>
                </c:pt>
                <c:pt idx="10">
                  <c:v>Užsienio šalys</c:v>
                </c:pt>
                <c:pt idx="11">
                  <c:v>Apskritis nėra aiški</c:v>
                </c:pt>
              </c:strCache>
            </c:strRef>
          </c:cat>
          <c:val>
            <c:numRef>
              <c:f>Grafikai!$F$181:$F$192</c:f>
              <c:numCache>
                <c:formatCode>General</c:formatCode>
                <c:ptCount val="12"/>
                <c:pt idx="0">
                  <c:v>7</c:v>
                </c:pt>
                <c:pt idx="1">
                  <c:v>35</c:v>
                </c:pt>
                <c:pt idx="2">
                  <c:v>16</c:v>
                </c:pt>
                <c:pt idx="3">
                  <c:v>3</c:v>
                </c:pt>
                <c:pt idx="4">
                  <c:v>11</c:v>
                </c:pt>
                <c:pt idx="5">
                  <c:v>13</c:v>
                </c:pt>
                <c:pt idx="6">
                  <c:v>2</c:v>
                </c:pt>
                <c:pt idx="7">
                  <c:v>7</c:v>
                </c:pt>
                <c:pt idx="8">
                  <c:v>8</c:v>
                </c:pt>
                <c:pt idx="9">
                  <c:v>47</c:v>
                </c:pt>
                <c:pt idx="10">
                  <c:v>8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18-4670-93BB-1EDA81BD238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1296640"/>
        <c:axId val="191298560"/>
      </c:barChart>
      <c:catAx>
        <c:axId val="19129664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lt-LT"/>
                  <a:t>Apskritys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1298560"/>
        <c:crosses val="autoZero"/>
        <c:auto val="1"/>
        <c:lblAlgn val="ctr"/>
        <c:lblOffset val="100"/>
        <c:noMultiLvlLbl val="0"/>
      </c:catAx>
      <c:valAx>
        <c:axId val="1912985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lt-LT"/>
                  <a:t>Įmonių skaičius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6586905948820207E-2"/>
              <c:y val="0.312259701819205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9129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Grafikai!$C$180</c:f>
              <c:strCache>
                <c:ptCount val="1"/>
                <c:pt idx="0">
                  <c:v>Įmonių, dalyvaujančių klasterių veikloje, geografinis pasiskirstymas pagal apskritis 2017m.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Grafikai!$B$181:$B$192</c:f>
              <c:strCache>
                <c:ptCount val="12"/>
                <c:pt idx="0">
                  <c:v>Alytaus apskritis</c:v>
                </c:pt>
                <c:pt idx="1">
                  <c:v>Kauno apskritis</c:v>
                </c:pt>
                <c:pt idx="2">
                  <c:v>Klaipėdos apskritis</c:v>
                </c:pt>
                <c:pt idx="3">
                  <c:v>Marijampolės apskritis</c:v>
                </c:pt>
                <c:pt idx="4">
                  <c:v>Panevėžio apskritis</c:v>
                </c:pt>
                <c:pt idx="5">
                  <c:v>Šiaulių apskritis</c:v>
                </c:pt>
                <c:pt idx="6">
                  <c:v>Tauragės apskritis</c:v>
                </c:pt>
                <c:pt idx="7">
                  <c:v>Telšių apskritis</c:v>
                </c:pt>
                <c:pt idx="8">
                  <c:v>Utenos apskritis</c:v>
                </c:pt>
                <c:pt idx="9">
                  <c:v>Vilniaus apskritis</c:v>
                </c:pt>
                <c:pt idx="10">
                  <c:v>Užsienio šalys</c:v>
                </c:pt>
                <c:pt idx="11">
                  <c:v>Apskritis nėra aiški</c:v>
                </c:pt>
              </c:strCache>
            </c:strRef>
          </c:cat>
          <c:val>
            <c:numRef>
              <c:f>Grafikai!$C$181:$C$192</c:f>
              <c:numCache>
                <c:formatCode>General</c:formatCode>
                <c:ptCount val="12"/>
                <c:pt idx="0">
                  <c:v>14</c:v>
                </c:pt>
                <c:pt idx="1">
                  <c:v>149</c:v>
                </c:pt>
                <c:pt idx="2">
                  <c:v>52</c:v>
                </c:pt>
                <c:pt idx="3">
                  <c:v>5</c:v>
                </c:pt>
                <c:pt idx="4">
                  <c:v>40</c:v>
                </c:pt>
                <c:pt idx="5">
                  <c:v>50</c:v>
                </c:pt>
                <c:pt idx="6">
                  <c:v>7</c:v>
                </c:pt>
                <c:pt idx="7">
                  <c:v>20</c:v>
                </c:pt>
                <c:pt idx="8">
                  <c:v>47</c:v>
                </c:pt>
                <c:pt idx="9">
                  <c:v>413</c:v>
                </c:pt>
                <c:pt idx="1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E-4D23-A6C9-E40662DDA2BD}"/>
            </c:ext>
          </c:extLst>
        </c:ser>
        <c:ser>
          <c:idx val="1"/>
          <c:order val="1"/>
          <c:tx>
            <c:strRef>
              <c:f>Grafikai!$E$180</c:f>
              <c:strCache>
                <c:ptCount val="1"/>
                <c:pt idx="0">
                  <c:v>Įmonių, dalyvaujančių klasterių veikloje, geografinis pasiskirstymas pagal apskritis 2018m.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Grafikai!$B$181:$B$192</c:f>
              <c:strCache>
                <c:ptCount val="12"/>
                <c:pt idx="0">
                  <c:v>Alytaus apskritis</c:v>
                </c:pt>
                <c:pt idx="1">
                  <c:v>Kauno apskritis</c:v>
                </c:pt>
                <c:pt idx="2">
                  <c:v>Klaipėdos apskritis</c:v>
                </c:pt>
                <c:pt idx="3">
                  <c:v>Marijampolės apskritis</c:v>
                </c:pt>
                <c:pt idx="4">
                  <c:v>Panevėžio apskritis</c:v>
                </c:pt>
                <c:pt idx="5">
                  <c:v>Šiaulių apskritis</c:v>
                </c:pt>
                <c:pt idx="6">
                  <c:v>Tauragės apskritis</c:v>
                </c:pt>
                <c:pt idx="7">
                  <c:v>Telšių apskritis</c:v>
                </c:pt>
                <c:pt idx="8">
                  <c:v>Utenos apskritis</c:v>
                </c:pt>
                <c:pt idx="9">
                  <c:v>Vilniaus apskritis</c:v>
                </c:pt>
                <c:pt idx="10">
                  <c:v>Užsienio šalys</c:v>
                </c:pt>
                <c:pt idx="11">
                  <c:v>Apskritis nėra aiški</c:v>
                </c:pt>
              </c:strCache>
            </c:strRef>
          </c:cat>
          <c:val>
            <c:numRef>
              <c:f>Grafikai!$E$181:$E$192</c:f>
              <c:numCache>
                <c:formatCode>General</c:formatCode>
                <c:ptCount val="12"/>
                <c:pt idx="0">
                  <c:v>21</c:v>
                </c:pt>
                <c:pt idx="1">
                  <c:v>126</c:v>
                </c:pt>
                <c:pt idx="2">
                  <c:v>56</c:v>
                </c:pt>
                <c:pt idx="3">
                  <c:v>4</c:v>
                </c:pt>
                <c:pt idx="4">
                  <c:v>36</c:v>
                </c:pt>
                <c:pt idx="5">
                  <c:v>30</c:v>
                </c:pt>
                <c:pt idx="6">
                  <c:v>7</c:v>
                </c:pt>
                <c:pt idx="7">
                  <c:v>16</c:v>
                </c:pt>
                <c:pt idx="8">
                  <c:v>38</c:v>
                </c:pt>
                <c:pt idx="9">
                  <c:v>398</c:v>
                </c:pt>
                <c:pt idx="10">
                  <c:v>28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E-4D23-A6C9-E40662DDA2B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1088128"/>
        <c:axId val="191090048"/>
      </c:barChart>
      <c:catAx>
        <c:axId val="191088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lt-LT"/>
                  <a:t>Apskritys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2.2155754957350171E-2"/>
              <c:y val="0.414226634714139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1090048"/>
        <c:crosses val="autoZero"/>
        <c:auto val="1"/>
        <c:lblAlgn val="ctr"/>
        <c:lblOffset val="100"/>
        <c:noMultiLvlLbl val="0"/>
      </c:catAx>
      <c:valAx>
        <c:axId val="1910900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lt-LT"/>
                  <a:t>Įmonių skaičius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55146127671229528"/>
              <c:y val="0.8341006504621705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108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Grafikai!$G$360</c:f>
              <c:strCache>
                <c:ptCount val="1"/>
                <c:pt idx="0">
                  <c:v>Klasterio narių skaičiaus pokytis lyginant 2018 m. su 2017 m.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(Grafikai!$B$361,Grafikai!$B$364,Grafikai!$B$374,Grafikai!$B$382,Grafikai!$B$386,Grafikai!$B$391,Grafikai!$B$397,Grafikai!$B$401,Grafikai!$B$405,Grafikai!$B$413,Grafikai!$B$419,Grafikai!$B$420)</c:f>
              <c:strCache>
                <c:ptCount val="12"/>
                <c:pt idx="0">
                  <c:v>Alytaus apskritis</c:v>
                </c:pt>
                <c:pt idx="1">
                  <c:v>Kauno apskritis</c:v>
                </c:pt>
                <c:pt idx="2">
                  <c:v>Klaipėdos apskritis</c:v>
                </c:pt>
                <c:pt idx="3">
                  <c:v>Marijampolės apskritis</c:v>
                </c:pt>
                <c:pt idx="4">
                  <c:v>Panevėžio apskritis</c:v>
                </c:pt>
                <c:pt idx="5">
                  <c:v>Šiaulių apskritis</c:v>
                </c:pt>
                <c:pt idx="6">
                  <c:v>Tauragės apskritis</c:v>
                </c:pt>
                <c:pt idx="7">
                  <c:v>Telšių apskritis</c:v>
                </c:pt>
                <c:pt idx="8">
                  <c:v>Utenos apskritis</c:v>
                </c:pt>
                <c:pt idx="9">
                  <c:v>Vilniaus apskritis</c:v>
                </c:pt>
                <c:pt idx="10">
                  <c:v>Užsienis</c:v>
                </c:pt>
                <c:pt idx="11">
                  <c:v>Apskritis nėra aiški</c:v>
                </c:pt>
              </c:strCache>
            </c:strRef>
          </c:cat>
          <c:val>
            <c:numRef>
              <c:f>(Grafikai!$G$361,Grafikai!$G$364,Grafikai!$G$374,Grafikai!$G$382,Grafikai!$G$386,Grafikai!$G$391,Grafikai!$G$397,Grafikai!$G$401,Grafikai!$G$405,Grafikai!$G$413,Grafikai!$G$419,Grafikai!$G$420)</c:f>
              <c:numCache>
                <c:formatCode>General</c:formatCode>
                <c:ptCount val="12"/>
                <c:pt idx="0">
                  <c:v>7</c:v>
                </c:pt>
                <c:pt idx="1">
                  <c:v>-23</c:v>
                </c:pt>
                <c:pt idx="2">
                  <c:v>4</c:v>
                </c:pt>
                <c:pt idx="3">
                  <c:v>-1</c:v>
                </c:pt>
                <c:pt idx="4">
                  <c:v>-4</c:v>
                </c:pt>
                <c:pt idx="5">
                  <c:v>-20</c:v>
                </c:pt>
                <c:pt idx="6">
                  <c:v>0</c:v>
                </c:pt>
                <c:pt idx="7">
                  <c:v>-4</c:v>
                </c:pt>
                <c:pt idx="8">
                  <c:v>-9</c:v>
                </c:pt>
                <c:pt idx="9">
                  <c:v>-15</c:v>
                </c:pt>
                <c:pt idx="10">
                  <c:v>4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8-4045-9C35-7F5D6A4672C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1258624"/>
        <c:axId val="191261312"/>
      </c:barChart>
      <c:catAx>
        <c:axId val="19125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1261312"/>
        <c:crosses val="autoZero"/>
        <c:auto val="1"/>
        <c:lblAlgn val="ctr"/>
        <c:lblOffset val="100"/>
        <c:noMultiLvlLbl val="0"/>
      </c:catAx>
      <c:valAx>
        <c:axId val="1912613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125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Grafikai!$C$127</c:f>
              <c:strCache>
                <c:ptCount val="1"/>
                <c:pt idx="0">
                  <c:v>Klasterių, veikiančių sektoriuje 2017m.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Grafikai!$B$128:$B$146</c:f>
              <c:strCache>
                <c:ptCount val="19"/>
                <c:pt idx="0">
                  <c:v>A - Žemės ūkis, miškininkystė ir žuvininkystė</c:v>
                </c:pt>
                <c:pt idx="1">
                  <c:v>B - Kasyba ir karjerų eksplotavimas</c:v>
                </c:pt>
                <c:pt idx="2">
                  <c:v>C - Apdirbamoji gamyba</c:v>
                </c:pt>
                <c:pt idx="3">
                  <c:v>D - Elektros, dujų, garo tiekimas ir oro kondicionavimas</c:v>
                </c:pt>
                <c:pt idx="4">
                  <c:v>E - Vandens tiekimas, nuotekų valymas, atliekų tvarkymas ir regeneravimas</c:v>
                </c:pt>
                <c:pt idx="5">
                  <c:v>F - Statyba</c:v>
                </c:pt>
                <c:pt idx="6">
                  <c:v>G - Didmeninė ir mažmeninė prekyba; variklinių transporto priemonių remontas</c:v>
                </c:pt>
                <c:pt idx="7">
                  <c:v>H - Transportas ir saugojimas</c:v>
                </c:pt>
                <c:pt idx="8">
                  <c:v>I - Apgyvendinimo ir maitinimo paslaugų veikla</c:v>
                </c:pt>
                <c:pt idx="9">
                  <c:v>J - Informaciniai ryšiai</c:v>
                </c:pt>
                <c:pt idx="10">
                  <c:v>K - Finansinė ir draudimo veikla</c:v>
                </c:pt>
                <c:pt idx="11">
                  <c:v>L - Nekilnojamo turto operacijos</c:v>
                </c:pt>
                <c:pt idx="12">
                  <c:v>M - Profesinė, mokslinė ir techninė veikla</c:v>
                </c:pt>
                <c:pt idx="13">
                  <c:v>N - Administracinė ir aptarnavimo veikla</c:v>
                </c:pt>
                <c:pt idx="14">
                  <c:v>N - Nėra aišku</c:v>
                </c:pt>
                <c:pt idx="15">
                  <c:v>P - Švietimas</c:v>
                </c:pt>
                <c:pt idx="16">
                  <c:v>Q - Žmonių sveikatos priežiūra ir socialinis darbas</c:v>
                </c:pt>
                <c:pt idx="17">
                  <c:v>R - Meninė, pramoginė ir poilsio organizavimo veikla</c:v>
                </c:pt>
                <c:pt idx="18">
                  <c:v>S - Kita aptarnavimo veikla</c:v>
                </c:pt>
              </c:strCache>
            </c:strRef>
          </c:cat>
          <c:val>
            <c:numRef>
              <c:f>Grafikai!$C$128:$C$146</c:f>
              <c:numCache>
                <c:formatCode>General</c:formatCode>
                <c:ptCount val="19"/>
                <c:pt idx="0">
                  <c:v>2</c:v>
                </c:pt>
                <c:pt idx="1">
                  <c:v>1</c:v>
                </c:pt>
                <c:pt idx="2">
                  <c:v>32</c:v>
                </c:pt>
                <c:pt idx="3">
                  <c:v>4</c:v>
                </c:pt>
                <c:pt idx="4">
                  <c:v>2</c:v>
                </c:pt>
                <c:pt idx="5">
                  <c:v>10</c:v>
                </c:pt>
                <c:pt idx="6">
                  <c:v>32</c:v>
                </c:pt>
                <c:pt idx="7">
                  <c:v>7</c:v>
                </c:pt>
                <c:pt idx="8">
                  <c:v>8</c:v>
                </c:pt>
                <c:pt idx="9">
                  <c:v>30</c:v>
                </c:pt>
                <c:pt idx="10">
                  <c:v>1</c:v>
                </c:pt>
                <c:pt idx="11">
                  <c:v>14</c:v>
                </c:pt>
                <c:pt idx="12">
                  <c:v>37</c:v>
                </c:pt>
                <c:pt idx="13">
                  <c:v>14</c:v>
                </c:pt>
                <c:pt idx="14">
                  <c:v>29</c:v>
                </c:pt>
                <c:pt idx="15">
                  <c:v>30</c:v>
                </c:pt>
                <c:pt idx="16">
                  <c:v>5</c:v>
                </c:pt>
                <c:pt idx="17">
                  <c:v>10</c:v>
                </c:pt>
                <c:pt idx="1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D9-482C-8C1C-928BF9AE8E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1320832"/>
        <c:axId val="191339520"/>
      </c:barChart>
      <c:catAx>
        <c:axId val="1913208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Ekonominės veiklos sektoirus</a:t>
                </a:r>
              </a:p>
            </c:rich>
          </c:tx>
          <c:layout>
            <c:manualLayout>
              <c:xMode val="edge"/>
              <c:yMode val="edge"/>
              <c:x val="2.2348865795060902E-2"/>
              <c:y val="0.4698006507416754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1339520"/>
        <c:crosses val="autoZero"/>
        <c:auto val="1"/>
        <c:lblAlgn val="ctr"/>
        <c:lblOffset val="100"/>
        <c:noMultiLvlLbl val="0"/>
      </c:catAx>
      <c:valAx>
        <c:axId val="1913395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Klasterių skaičius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132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Grafikai!$D$151</c:f>
              <c:strCache>
                <c:ptCount val="1"/>
                <c:pt idx="0">
                  <c:v>Klasterio įmonių skaičius vnt.
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Grafikai!$B$152:$B$170</c:f>
              <c:strCache>
                <c:ptCount val="19"/>
                <c:pt idx="0">
                  <c:v>A - Žemės ūkis, miškininkystė ir žuvininkystė</c:v>
                </c:pt>
                <c:pt idx="1">
                  <c:v>B - Kasyba ir karjerų eksplotavimas</c:v>
                </c:pt>
                <c:pt idx="2">
                  <c:v>C - Apdirbamoji gamyba</c:v>
                </c:pt>
                <c:pt idx="3">
                  <c:v>D - Elektros, dujų, garo tiekimas ir oro kondicionavimas</c:v>
                </c:pt>
                <c:pt idx="4">
                  <c:v>E - Vandens tiekimas, nuotekų valymas, atliekų tvarkymas ir regeneravimas</c:v>
                </c:pt>
                <c:pt idx="5">
                  <c:v>F - Statyba</c:v>
                </c:pt>
                <c:pt idx="6">
                  <c:v>G - Didmeninė ir mažmeninė prekyba; variklinių transporto priemonių remontas</c:v>
                </c:pt>
                <c:pt idx="7">
                  <c:v>H - Transportas ir saugojimas</c:v>
                </c:pt>
                <c:pt idx="8">
                  <c:v>I - Apgyvendinimo ir maitinimo paslaugų veikla</c:v>
                </c:pt>
                <c:pt idx="9">
                  <c:v>J - Informaciniai ryšiai</c:v>
                </c:pt>
                <c:pt idx="10">
                  <c:v>K - Finansinė ir draudimo veikla</c:v>
                </c:pt>
                <c:pt idx="11">
                  <c:v>L - Nekilnojamo turto operacijos</c:v>
                </c:pt>
                <c:pt idx="12">
                  <c:v>M - Profesinė, mokslinė ir techninė veikla</c:v>
                </c:pt>
                <c:pt idx="13">
                  <c:v>N - Administracinė ir aptarnavimo veikla</c:v>
                </c:pt>
                <c:pt idx="14">
                  <c:v>N - Nėra aišku</c:v>
                </c:pt>
                <c:pt idx="15">
                  <c:v>P - Švietimas</c:v>
                </c:pt>
                <c:pt idx="16">
                  <c:v>Q - Žmonių sveikatos priežiūra ir socialinis darbas</c:v>
                </c:pt>
                <c:pt idx="17">
                  <c:v>R - Meninė, pramoginė ir poilsio organizavimo veikla</c:v>
                </c:pt>
                <c:pt idx="18">
                  <c:v>S - Kita aptarnavimo veikla</c:v>
                </c:pt>
              </c:strCache>
            </c:strRef>
          </c:cat>
          <c:val>
            <c:numRef>
              <c:f>Grafikai!$D$152:$D$170</c:f>
              <c:numCache>
                <c:formatCode>General</c:formatCode>
                <c:ptCount val="19"/>
                <c:pt idx="0">
                  <c:v>5</c:v>
                </c:pt>
                <c:pt idx="1">
                  <c:v>1</c:v>
                </c:pt>
                <c:pt idx="2">
                  <c:v>152</c:v>
                </c:pt>
                <c:pt idx="3">
                  <c:v>4</c:v>
                </c:pt>
                <c:pt idx="4">
                  <c:v>3</c:v>
                </c:pt>
                <c:pt idx="5">
                  <c:v>14</c:v>
                </c:pt>
                <c:pt idx="6">
                  <c:v>60</c:v>
                </c:pt>
                <c:pt idx="7">
                  <c:v>9</c:v>
                </c:pt>
                <c:pt idx="8">
                  <c:v>11</c:v>
                </c:pt>
                <c:pt idx="9">
                  <c:v>117</c:v>
                </c:pt>
                <c:pt idx="10">
                  <c:v>1</c:v>
                </c:pt>
                <c:pt idx="11">
                  <c:v>15</c:v>
                </c:pt>
                <c:pt idx="12">
                  <c:v>101</c:v>
                </c:pt>
                <c:pt idx="13">
                  <c:v>19</c:v>
                </c:pt>
                <c:pt idx="14">
                  <c:v>101</c:v>
                </c:pt>
                <c:pt idx="15">
                  <c:v>68</c:v>
                </c:pt>
                <c:pt idx="16">
                  <c:v>18</c:v>
                </c:pt>
                <c:pt idx="17">
                  <c:v>30</c:v>
                </c:pt>
                <c:pt idx="18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A-4275-A13D-1699A0633E3E}"/>
            </c:ext>
          </c:extLst>
        </c:ser>
        <c:ser>
          <c:idx val="1"/>
          <c:order val="1"/>
          <c:tx>
            <c:strRef>
              <c:f>Grafikai!$E$151</c:f>
              <c:strCache>
                <c:ptCount val="1"/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Grafikai!$B$152:$B$170</c:f>
              <c:strCache>
                <c:ptCount val="19"/>
                <c:pt idx="0">
                  <c:v>A - Žemės ūkis, miškininkystė ir žuvininkystė</c:v>
                </c:pt>
                <c:pt idx="1">
                  <c:v>B - Kasyba ir karjerų eksplotavimas</c:v>
                </c:pt>
                <c:pt idx="2">
                  <c:v>C - Apdirbamoji gamyba</c:v>
                </c:pt>
                <c:pt idx="3">
                  <c:v>D - Elektros, dujų, garo tiekimas ir oro kondicionavimas</c:v>
                </c:pt>
                <c:pt idx="4">
                  <c:v>E - Vandens tiekimas, nuotekų valymas, atliekų tvarkymas ir regeneravimas</c:v>
                </c:pt>
                <c:pt idx="5">
                  <c:v>F - Statyba</c:v>
                </c:pt>
                <c:pt idx="6">
                  <c:v>G - Didmeninė ir mažmeninė prekyba; variklinių transporto priemonių remontas</c:v>
                </c:pt>
                <c:pt idx="7">
                  <c:v>H - Transportas ir saugojimas</c:v>
                </c:pt>
                <c:pt idx="8">
                  <c:v>I - Apgyvendinimo ir maitinimo paslaugų veikla</c:v>
                </c:pt>
                <c:pt idx="9">
                  <c:v>J - Informaciniai ryšiai</c:v>
                </c:pt>
                <c:pt idx="10">
                  <c:v>K - Finansinė ir draudimo veikla</c:v>
                </c:pt>
                <c:pt idx="11">
                  <c:v>L - Nekilnojamo turto operacijos</c:v>
                </c:pt>
                <c:pt idx="12">
                  <c:v>M - Profesinė, mokslinė ir techninė veikla</c:v>
                </c:pt>
                <c:pt idx="13">
                  <c:v>N - Administracinė ir aptarnavimo veikla</c:v>
                </c:pt>
                <c:pt idx="14">
                  <c:v>N - Nėra aišku</c:v>
                </c:pt>
                <c:pt idx="15">
                  <c:v>P - Švietimas</c:v>
                </c:pt>
                <c:pt idx="16">
                  <c:v>Q - Žmonių sveikatos priežiūra ir socialinis darbas</c:v>
                </c:pt>
                <c:pt idx="17">
                  <c:v>R - Meninė, pramoginė ir poilsio organizavimo veikla</c:v>
                </c:pt>
                <c:pt idx="18">
                  <c:v>S - Kita aptarnavimo veikla</c:v>
                </c:pt>
              </c:strCache>
            </c:strRef>
          </c:cat>
          <c:val>
            <c:numRef>
              <c:f>Grafikai!$E$152:$E$170</c:f>
              <c:numCache>
                <c:formatCode>General</c:formatCode>
                <c:ptCount val="19"/>
              </c:numCache>
            </c:numRef>
          </c:val>
          <c:extLst>
            <c:ext xmlns:c16="http://schemas.microsoft.com/office/drawing/2014/chart" uri="{C3380CC4-5D6E-409C-BE32-E72D297353CC}">
              <c16:uniqueId val="{00000001-218A-4275-A13D-1699A0633E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1038208"/>
        <c:axId val="191039744"/>
      </c:barChart>
      <c:catAx>
        <c:axId val="191038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en-US"/>
          </a:p>
        </c:txPr>
        <c:crossAx val="191039744"/>
        <c:crosses val="autoZero"/>
        <c:auto val="1"/>
        <c:lblAlgn val="ctr"/>
        <c:lblOffset val="100"/>
        <c:noMultiLvlLbl val="0"/>
      </c:catAx>
      <c:valAx>
        <c:axId val="19103974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103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Grafikai!$E$661</c:f>
              <c:strCache>
                <c:ptCount val="1"/>
                <c:pt idx="0">
                  <c:v>Vienos įmonės
 apyvarta pagal
 sektorių Lietuvoje tūks.t Eur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Grafikai!$B$662:$B$679</c:f>
              <c:strCache>
                <c:ptCount val="18"/>
                <c:pt idx="0">
                  <c:v>A - Žemės ūkis, miškininkystė ir žuvininkystė</c:v>
                </c:pt>
                <c:pt idx="1">
                  <c:v>B - Kasyba ir karjerų eksplotavimas</c:v>
                </c:pt>
                <c:pt idx="2">
                  <c:v>C - Apdirbamoji gamyba</c:v>
                </c:pt>
                <c:pt idx="3">
                  <c:v>D - Elektros, dujų, garo tiekimas ir oro kondicionavimas</c:v>
                </c:pt>
                <c:pt idx="4">
                  <c:v>E - Vandens tiekimas, nuotekų valymas, atliekų tvarkymas ir regeneravimas</c:v>
                </c:pt>
                <c:pt idx="5">
                  <c:v>F - Statyba</c:v>
                </c:pt>
                <c:pt idx="6">
                  <c:v>G - Didmeninė ir mažmeninė prekyba; variklinių transporto priemonių remontas</c:v>
                </c:pt>
                <c:pt idx="7">
                  <c:v>H - Transportas ir saugojimas</c:v>
                </c:pt>
                <c:pt idx="8">
                  <c:v>I - Apgyvendinimo ir maitinimo paslaugų veikla</c:v>
                </c:pt>
                <c:pt idx="9">
                  <c:v>J - Informaciniai ryšiai</c:v>
                </c:pt>
                <c:pt idx="10">
                  <c:v>K - Finansinė ir draudimo veikla</c:v>
                </c:pt>
                <c:pt idx="11">
                  <c:v>L - Nekilnojamo turto operacijos</c:v>
                </c:pt>
                <c:pt idx="12">
                  <c:v>M - Profesinė, mokslinė ir techninė veikla</c:v>
                </c:pt>
                <c:pt idx="13">
                  <c:v>N - Administracinė ir aptarnavimo veikla</c:v>
                </c:pt>
                <c:pt idx="14">
                  <c:v>P - Švietimas</c:v>
                </c:pt>
                <c:pt idx="15">
                  <c:v>Q - Žmonių sveikatos priežiūra ir socialinis darbas</c:v>
                </c:pt>
                <c:pt idx="16">
                  <c:v>R - Meninė, pramoginė ir poilsio organizavimo veikla</c:v>
                </c:pt>
                <c:pt idx="17">
                  <c:v>S - Kita aptarnavimo veikla</c:v>
                </c:pt>
              </c:strCache>
            </c:strRef>
          </c:cat>
          <c:val>
            <c:numRef>
              <c:f>Grafikai!$E$662:$E$679</c:f>
              <c:numCache>
                <c:formatCode>#,##0\ [$€-1];[Red]#,##0\ [$€-1]</c:formatCode>
                <c:ptCount val="18"/>
                <c:pt idx="0" formatCode="0.00;[Red]0.00">
                  <c:v>0</c:v>
                </c:pt>
                <c:pt idx="1">
                  <c:v>1774.5271317829458</c:v>
                </c:pt>
                <c:pt idx="2">
                  <c:v>2601.4404930029527</c:v>
                </c:pt>
                <c:pt idx="3">
                  <c:v>2261.8405940594062</c:v>
                </c:pt>
                <c:pt idx="4">
                  <c:v>1609.8521126760563</c:v>
                </c:pt>
                <c:pt idx="5">
                  <c:v>669.68252584381617</c:v>
                </c:pt>
                <c:pt idx="6">
                  <c:v>1448.5803006488534</c:v>
                </c:pt>
                <c:pt idx="7">
                  <c:v>1229.6570583887658</c:v>
                </c:pt>
                <c:pt idx="8">
                  <c:v>275.02989283699941</c:v>
                </c:pt>
                <c:pt idx="9">
                  <c:v>686.62485515643107</c:v>
                </c:pt>
                <c:pt idx="10">
                  <c:v>0</c:v>
                </c:pt>
                <c:pt idx="11">
                  <c:v>329.63886639676116</c:v>
                </c:pt>
                <c:pt idx="12">
                  <c:v>222.72784810126583</c:v>
                </c:pt>
                <c:pt idx="13">
                  <c:v>640.53252513305733</c:v>
                </c:pt>
                <c:pt idx="14">
                  <c:v>57.46725</c:v>
                </c:pt>
                <c:pt idx="15">
                  <c:v>142.35143329658214</c:v>
                </c:pt>
                <c:pt idx="16">
                  <c:v>235.49305962854351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7C-4FA2-9527-16E43812BF11}"/>
            </c:ext>
          </c:extLst>
        </c:ser>
        <c:ser>
          <c:idx val="1"/>
          <c:order val="1"/>
          <c:tx>
            <c:strRef>
              <c:f>Grafikai!$H$661</c:f>
              <c:strCache>
                <c:ptCount val="1"/>
                <c:pt idx="0">
                  <c:v>Vienos įmonės
 apyvarta pagal
 sektorių Klasteryje tūks.t Eur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Grafikai!$B$662:$B$679</c:f>
              <c:strCache>
                <c:ptCount val="18"/>
                <c:pt idx="0">
                  <c:v>A - Žemės ūkis, miškininkystė ir žuvininkystė</c:v>
                </c:pt>
                <c:pt idx="1">
                  <c:v>B - Kasyba ir karjerų eksplotavimas</c:v>
                </c:pt>
                <c:pt idx="2">
                  <c:v>C - Apdirbamoji gamyba</c:v>
                </c:pt>
                <c:pt idx="3">
                  <c:v>D - Elektros, dujų, garo tiekimas ir oro kondicionavimas</c:v>
                </c:pt>
                <c:pt idx="4">
                  <c:v>E - Vandens tiekimas, nuotekų valymas, atliekų tvarkymas ir regeneravimas</c:v>
                </c:pt>
                <c:pt idx="5">
                  <c:v>F - Statyba</c:v>
                </c:pt>
                <c:pt idx="6">
                  <c:v>G - Didmeninė ir mažmeninė prekyba; variklinių transporto priemonių remontas</c:v>
                </c:pt>
                <c:pt idx="7">
                  <c:v>H - Transportas ir saugojimas</c:v>
                </c:pt>
                <c:pt idx="8">
                  <c:v>I - Apgyvendinimo ir maitinimo paslaugų veikla</c:v>
                </c:pt>
                <c:pt idx="9">
                  <c:v>J - Informaciniai ryšiai</c:v>
                </c:pt>
                <c:pt idx="10">
                  <c:v>K - Finansinė ir draudimo veikla</c:v>
                </c:pt>
                <c:pt idx="11">
                  <c:v>L - Nekilnojamo turto operacijos</c:v>
                </c:pt>
                <c:pt idx="12">
                  <c:v>M - Profesinė, mokslinė ir techninė veikla</c:v>
                </c:pt>
                <c:pt idx="13">
                  <c:v>N - Administracinė ir aptarnavimo veikla</c:v>
                </c:pt>
                <c:pt idx="14">
                  <c:v>P - Švietimas</c:v>
                </c:pt>
                <c:pt idx="15">
                  <c:v>Q - Žmonių sveikatos priežiūra ir socialinis darbas</c:v>
                </c:pt>
                <c:pt idx="16">
                  <c:v>R - Meninė, pramoginė ir poilsio organizavimo veikla</c:v>
                </c:pt>
                <c:pt idx="17">
                  <c:v>S - Kita aptarnavimo veikla</c:v>
                </c:pt>
              </c:strCache>
            </c:strRef>
          </c:cat>
          <c:val>
            <c:numRef>
              <c:f>Grafikai!$H$662:$H$679</c:f>
              <c:numCache>
                <c:formatCode>#,##0\ [$€-1]</c:formatCode>
                <c:ptCount val="18"/>
                <c:pt idx="0">
                  <c:v>44191.25</c:v>
                </c:pt>
                <c:pt idx="1">
                  <c:v>1500</c:v>
                </c:pt>
                <c:pt idx="2">
                  <c:v>9468.1333333333332</c:v>
                </c:pt>
                <c:pt idx="3">
                  <c:v>683.33333333333337</c:v>
                </c:pt>
                <c:pt idx="4">
                  <c:v>275</c:v>
                </c:pt>
                <c:pt idx="5">
                  <c:v>7032.1428571428569</c:v>
                </c:pt>
                <c:pt idx="6">
                  <c:v>6965.433962264151</c:v>
                </c:pt>
                <c:pt idx="7">
                  <c:v>25811.111111111109</c:v>
                </c:pt>
                <c:pt idx="8">
                  <c:v>548.57142857142856</c:v>
                </c:pt>
                <c:pt idx="9">
                  <c:v>1366.3421052631579</c:v>
                </c:pt>
                <c:pt idx="10">
                  <c:v>75</c:v>
                </c:pt>
                <c:pt idx="11">
                  <c:v>704.85714285714289</c:v>
                </c:pt>
                <c:pt idx="12">
                  <c:v>618.65822784810132</c:v>
                </c:pt>
                <c:pt idx="13">
                  <c:v>1431.0588235294117</c:v>
                </c:pt>
                <c:pt idx="14">
                  <c:v>1954</c:v>
                </c:pt>
                <c:pt idx="15">
                  <c:v>3939.7647058823532</c:v>
                </c:pt>
                <c:pt idx="16">
                  <c:v>799.13043478260875</c:v>
                </c:pt>
                <c:pt idx="17">
                  <c:v>2099.6511627906975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7C-4FA2-9527-16E43812BF1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0290576"/>
        <c:axId val="510283032"/>
      </c:barChart>
      <c:catAx>
        <c:axId val="510290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283032"/>
        <c:crossesAt val="0"/>
        <c:auto val="1"/>
        <c:lblAlgn val="ctr"/>
        <c:lblOffset val="100"/>
        <c:noMultiLvlLbl val="0"/>
      </c:catAx>
      <c:valAx>
        <c:axId val="5102830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;[Red]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29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Grafikai!$C$223</c:f>
              <c:strCache>
                <c:ptCount val="1"/>
                <c:pt idx="0">
                  <c:v>Klasterio įmonių ir privačių bendrovių atlyginimo vidurkis, €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Grafikai!$B$224:$B$241</c:f>
              <c:strCache>
                <c:ptCount val="18"/>
                <c:pt idx="0">
                  <c:v>A - Žemės ūkis, miškininkystė ir žuvininkystė</c:v>
                </c:pt>
                <c:pt idx="1">
                  <c:v>B - Kasyba ir karjerų eksplotavimas</c:v>
                </c:pt>
                <c:pt idx="2">
                  <c:v>C - Apdirbamoji gamyba</c:v>
                </c:pt>
                <c:pt idx="3">
                  <c:v>D - Elektros, dujų, garo tiekimas ir oro kondicionavimas</c:v>
                </c:pt>
                <c:pt idx="4">
                  <c:v>E - Vandens tiekimas, nuotekų valymas, atliekų tvarkymas ir regeneravimas</c:v>
                </c:pt>
                <c:pt idx="5">
                  <c:v>F - Statyba</c:v>
                </c:pt>
                <c:pt idx="6">
                  <c:v>G - Didmeninė ir mažmeninė prekyba; variklinių transporto priemonių remontas</c:v>
                </c:pt>
                <c:pt idx="7">
                  <c:v>H - Transportas ir saugojimas</c:v>
                </c:pt>
                <c:pt idx="8">
                  <c:v>I - Apgyvendinimo ir maitinimo paslaugų veikla</c:v>
                </c:pt>
                <c:pt idx="9">
                  <c:v>J - Informaciniai ryšiai</c:v>
                </c:pt>
                <c:pt idx="10">
                  <c:v>K - Finansinė ir draudimo veikla</c:v>
                </c:pt>
                <c:pt idx="11">
                  <c:v>L - Nekilnojamo turto operacijos</c:v>
                </c:pt>
                <c:pt idx="12">
                  <c:v>M - Profesinė, mokslinė ir techninė veikla</c:v>
                </c:pt>
                <c:pt idx="13">
                  <c:v>N - Administracinė ir aptarnavimo veikla</c:v>
                </c:pt>
                <c:pt idx="14">
                  <c:v>P - Švietimas</c:v>
                </c:pt>
                <c:pt idx="15">
                  <c:v>Q - Žmonių sveikatos priežiūra ir socialinis darbas</c:v>
                </c:pt>
                <c:pt idx="16">
                  <c:v>R - Meninė, pramoginė ir poilsio organizavimo veikla</c:v>
                </c:pt>
                <c:pt idx="17">
                  <c:v>S - Kita aptarnavimo veikla</c:v>
                </c:pt>
              </c:strCache>
            </c:strRef>
          </c:cat>
          <c:val>
            <c:numRef>
              <c:f>Grafikai!$C$224:$C$241</c:f>
              <c:numCache>
                <c:formatCode>#,##0</c:formatCode>
                <c:ptCount val="18"/>
                <c:pt idx="0">
                  <c:v>901.08</c:v>
                </c:pt>
                <c:pt idx="1">
                  <c:v>1387.81</c:v>
                </c:pt>
                <c:pt idx="2">
                  <c:v>1487.69</c:v>
                </c:pt>
                <c:pt idx="3">
                  <c:v>938.88</c:v>
                </c:pt>
                <c:pt idx="4">
                  <c:v>940.69</c:v>
                </c:pt>
                <c:pt idx="5">
                  <c:v>1534.08</c:v>
                </c:pt>
                <c:pt idx="6">
                  <c:v>1492.07</c:v>
                </c:pt>
                <c:pt idx="7">
                  <c:v>1895.63</c:v>
                </c:pt>
                <c:pt idx="8">
                  <c:v>641.20000000000005</c:v>
                </c:pt>
                <c:pt idx="9">
                  <c:v>1883.43</c:v>
                </c:pt>
                <c:pt idx="10">
                  <c:v>0</c:v>
                </c:pt>
                <c:pt idx="11">
                  <c:v>1460.25</c:v>
                </c:pt>
                <c:pt idx="12">
                  <c:v>1999.56</c:v>
                </c:pt>
                <c:pt idx="13">
                  <c:v>1182.26</c:v>
                </c:pt>
                <c:pt idx="14">
                  <c:v>1311.31</c:v>
                </c:pt>
                <c:pt idx="15">
                  <c:v>1328.34</c:v>
                </c:pt>
                <c:pt idx="16">
                  <c:v>503.47</c:v>
                </c:pt>
                <c:pt idx="17">
                  <c:v>1179.9000000000001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BA-4BC3-AE41-FD7E6C93D85F}"/>
            </c:ext>
          </c:extLst>
        </c:ser>
        <c:ser>
          <c:idx val="1"/>
          <c:order val="1"/>
          <c:tx>
            <c:strRef>
              <c:f>Grafikai!$D$223</c:f>
              <c:strCache>
                <c:ptCount val="1"/>
                <c:pt idx="0">
                  <c:v>Atlyginimo vidurkis sektoriuje  , € 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Grafikai!$B$224:$B$241</c:f>
              <c:strCache>
                <c:ptCount val="18"/>
                <c:pt idx="0">
                  <c:v>A - Žemės ūkis, miškininkystė ir žuvininkystė</c:v>
                </c:pt>
                <c:pt idx="1">
                  <c:v>B - Kasyba ir karjerų eksplotavimas</c:v>
                </c:pt>
                <c:pt idx="2">
                  <c:v>C - Apdirbamoji gamyba</c:v>
                </c:pt>
                <c:pt idx="3">
                  <c:v>D - Elektros, dujų, garo tiekimas ir oro kondicionavimas</c:v>
                </c:pt>
                <c:pt idx="4">
                  <c:v>E - Vandens tiekimas, nuotekų valymas, atliekų tvarkymas ir regeneravimas</c:v>
                </c:pt>
                <c:pt idx="5">
                  <c:v>F - Statyba</c:v>
                </c:pt>
                <c:pt idx="6">
                  <c:v>G - Didmeninė ir mažmeninė prekyba; variklinių transporto priemonių remontas</c:v>
                </c:pt>
                <c:pt idx="7">
                  <c:v>H - Transportas ir saugojimas</c:v>
                </c:pt>
                <c:pt idx="8">
                  <c:v>I - Apgyvendinimo ir maitinimo paslaugų veikla</c:v>
                </c:pt>
                <c:pt idx="9">
                  <c:v>J - Informaciniai ryšiai</c:v>
                </c:pt>
                <c:pt idx="10">
                  <c:v>K - Finansinė ir draudimo veikla</c:v>
                </c:pt>
                <c:pt idx="11">
                  <c:v>L - Nekilnojamo turto operacijos</c:v>
                </c:pt>
                <c:pt idx="12">
                  <c:v>M - Profesinė, mokslinė ir techninė veikla</c:v>
                </c:pt>
                <c:pt idx="13">
                  <c:v>N - Administracinė ir aptarnavimo veikla</c:v>
                </c:pt>
                <c:pt idx="14">
                  <c:v>P - Švietimas</c:v>
                </c:pt>
                <c:pt idx="15">
                  <c:v>Q - Žmonių sveikatos priežiūra ir socialinis darbas</c:v>
                </c:pt>
                <c:pt idx="16">
                  <c:v>R - Meninė, pramoginė ir poilsio organizavimo veikla</c:v>
                </c:pt>
                <c:pt idx="17">
                  <c:v>S - Kita aptarnavimo veikla</c:v>
                </c:pt>
              </c:strCache>
            </c:strRef>
          </c:cat>
          <c:val>
            <c:numRef>
              <c:f>Grafikai!$D$224:$D$241</c:f>
              <c:numCache>
                <c:formatCode>#,##0</c:formatCode>
                <c:ptCount val="18"/>
                <c:pt idx="0">
                  <c:v>1049.7</c:v>
                </c:pt>
                <c:pt idx="1">
                  <c:v>1364.5</c:v>
                </c:pt>
                <c:pt idx="2">
                  <c:v>1278.7</c:v>
                </c:pt>
                <c:pt idx="3">
                  <c:v>1484.5</c:v>
                </c:pt>
                <c:pt idx="4">
                  <c:v>1198.7</c:v>
                </c:pt>
                <c:pt idx="5">
                  <c:v>1106.4000000000001</c:v>
                </c:pt>
                <c:pt idx="6">
                  <c:v>1166</c:v>
                </c:pt>
                <c:pt idx="7">
                  <c:v>1094.4000000000001</c:v>
                </c:pt>
                <c:pt idx="8">
                  <c:v>871</c:v>
                </c:pt>
                <c:pt idx="9">
                  <c:v>2277.3000000000002</c:v>
                </c:pt>
                <c:pt idx="10">
                  <c:v>2372.5</c:v>
                </c:pt>
                <c:pt idx="11">
                  <c:v>1121.5999999999999</c:v>
                </c:pt>
                <c:pt idx="12">
                  <c:v>1601.2</c:v>
                </c:pt>
                <c:pt idx="13">
                  <c:v>1063.2</c:v>
                </c:pt>
                <c:pt idx="14">
                  <c:v>1131.4000000000001</c:v>
                </c:pt>
                <c:pt idx="15">
                  <c:v>1303.4000000000001</c:v>
                </c:pt>
                <c:pt idx="16">
                  <c:v>1010.6</c:v>
                </c:pt>
                <c:pt idx="17">
                  <c:v>1029.9000000000001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BA-4BC3-AE41-FD7E6C93D85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91616128"/>
        <c:axId val="191618048"/>
      </c:barChart>
      <c:catAx>
        <c:axId val="1916161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Ekonominės veiklos sektorius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1618048"/>
        <c:crosses val="autoZero"/>
        <c:auto val="1"/>
        <c:lblAlgn val="ctr"/>
        <c:lblOffset val="100"/>
        <c:noMultiLvlLbl val="0"/>
      </c:catAx>
      <c:valAx>
        <c:axId val="19161804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Darbo užmokesčio dydis Eur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9161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273C4-AF52-435D-92A8-6376B64172E2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4B1DC1D-C8A0-4A62-A1F4-99EADF7B3E59}">
      <dgm:prSet phldrT="[Text]" custT="1"/>
      <dgm:spPr/>
      <dgm:t>
        <a:bodyPr/>
        <a:lstStyle/>
        <a:p>
          <a:r>
            <a:rPr lang="lt-LT" sz="2800" b="1" dirty="0">
              <a:solidFill>
                <a:srgbClr val="002060"/>
              </a:solidFill>
              <a:latin typeface="+mn-lt"/>
            </a:rPr>
            <a:t>Pasiūlymai dėl </a:t>
          </a:r>
          <a:r>
            <a:rPr lang="lt-LT" sz="2400" b="1" dirty="0" err="1">
              <a:solidFill>
                <a:srgbClr val="002060"/>
              </a:solidFill>
              <a:latin typeface="+mn-lt"/>
            </a:rPr>
            <a:t>klasterizacijos</a:t>
          </a:r>
          <a:r>
            <a:rPr lang="lt-LT" sz="2800" b="1" dirty="0">
              <a:solidFill>
                <a:srgbClr val="002060"/>
              </a:solidFill>
              <a:latin typeface="+mn-lt"/>
            </a:rPr>
            <a:t> proceso skatinimo</a:t>
          </a:r>
          <a:endParaRPr lang="en-GB" sz="2800" dirty="0"/>
        </a:p>
      </dgm:t>
    </dgm:pt>
    <dgm:pt modelId="{8A33535D-865F-4B32-A873-42A71923B491}" type="parTrans" cxnId="{0A74CB04-02E7-4ECF-9FF7-AE4088E68E02}">
      <dgm:prSet/>
      <dgm:spPr/>
      <dgm:t>
        <a:bodyPr/>
        <a:lstStyle/>
        <a:p>
          <a:endParaRPr lang="en-GB" sz="2000"/>
        </a:p>
      </dgm:t>
    </dgm:pt>
    <dgm:pt modelId="{E208A009-437C-4D8B-B1EC-C8CC2EB6CAC6}" type="sibTrans" cxnId="{0A74CB04-02E7-4ECF-9FF7-AE4088E68E02}">
      <dgm:prSet/>
      <dgm:spPr/>
      <dgm:t>
        <a:bodyPr/>
        <a:lstStyle/>
        <a:p>
          <a:endParaRPr lang="en-GB" sz="2000"/>
        </a:p>
      </dgm:t>
    </dgm:pt>
    <dgm:pt modelId="{6A82DE78-C91B-47F5-9A01-29792A7DDC6E}">
      <dgm:prSet phldrT="[Text]" custT="1"/>
      <dgm:spPr/>
      <dgm:t>
        <a:bodyPr/>
        <a:lstStyle/>
        <a:p>
          <a:r>
            <a:rPr lang="lt-LT" sz="2400" dirty="0"/>
            <a:t>Parengti ilgalaikę Lietuvos klasterių plėtros strategiją, apibrėžiančią klasterių plėtros ilgalaikį finansavimą, sąsajoje su Lietuvos sumania specializacija ir 2021 – 2030 m. Nacionalinės pažangos programa;</a:t>
          </a:r>
          <a:endParaRPr lang="en-GB" sz="2400" dirty="0"/>
        </a:p>
      </dgm:t>
    </dgm:pt>
    <dgm:pt modelId="{4C56F16B-D109-4602-BE48-E8108237760F}" type="parTrans" cxnId="{78E92341-0879-4D58-B44C-1413B25D5EF4}">
      <dgm:prSet/>
      <dgm:spPr/>
      <dgm:t>
        <a:bodyPr/>
        <a:lstStyle/>
        <a:p>
          <a:endParaRPr lang="en-GB" sz="2000"/>
        </a:p>
      </dgm:t>
    </dgm:pt>
    <dgm:pt modelId="{D53B6908-3D5E-4891-AAAD-AEA024D6C528}" type="sibTrans" cxnId="{78E92341-0879-4D58-B44C-1413B25D5EF4}">
      <dgm:prSet/>
      <dgm:spPr/>
      <dgm:t>
        <a:bodyPr/>
        <a:lstStyle/>
        <a:p>
          <a:endParaRPr lang="en-GB" sz="2000"/>
        </a:p>
      </dgm:t>
    </dgm:pt>
    <dgm:pt modelId="{A5C75023-2F37-4B79-978E-5979CFEC3692}">
      <dgm:prSet custT="1"/>
      <dgm:spPr/>
      <dgm:t>
        <a:bodyPr/>
        <a:lstStyle/>
        <a:p>
          <a:r>
            <a:rPr lang="lt-LT" sz="2400"/>
            <a:t>Skatinti Lietuvos klasterių produktyvumą per integraciją į tarptautines vertės grandines ir efektyvius verslo tinklus;</a:t>
          </a:r>
          <a:endParaRPr lang="en-GB" sz="2400" dirty="0"/>
        </a:p>
      </dgm:t>
    </dgm:pt>
    <dgm:pt modelId="{FA40B64E-55C1-4354-8653-5B07B6C3677F}" type="parTrans" cxnId="{20AF3D86-E43F-4E0B-A14A-BB745EEAFF38}">
      <dgm:prSet/>
      <dgm:spPr/>
      <dgm:t>
        <a:bodyPr/>
        <a:lstStyle/>
        <a:p>
          <a:endParaRPr lang="en-GB" sz="2000"/>
        </a:p>
      </dgm:t>
    </dgm:pt>
    <dgm:pt modelId="{C933E067-82F1-49AF-8716-54F5A932FEAE}" type="sibTrans" cxnId="{20AF3D86-E43F-4E0B-A14A-BB745EEAFF38}">
      <dgm:prSet/>
      <dgm:spPr/>
      <dgm:t>
        <a:bodyPr/>
        <a:lstStyle/>
        <a:p>
          <a:endParaRPr lang="en-GB" sz="2000"/>
        </a:p>
      </dgm:t>
    </dgm:pt>
    <dgm:pt modelId="{88CC3FD4-2CA7-4501-8A4B-66D3A1658DCC}">
      <dgm:prSet custT="1"/>
      <dgm:spPr/>
      <dgm:t>
        <a:bodyPr/>
        <a:lstStyle/>
        <a:p>
          <a:r>
            <a:rPr lang="lt-LT" sz="2400"/>
            <a:t>Skatinti klasterių tarpsektorinių, tarptautinių tinklų formavimąsi, siekiant skatinti klasterių integraciją į tarptautines vertės grandines;</a:t>
          </a:r>
          <a:endParaRPr lang="en-GB" sz="2400" dirty="0"/>
        </a:p>
      </dgm:t>
    </dgm:pt>
    <dgm:pt modelId="{EAB7169B-8BE9-42B6-8021-98019E7C4D1D}" type="parTrans" cxnId="{EDA259BA-1E30-4553-AF81-3F636571FED9}">
      <dgm:prSet/>
      <dgm:spPr/>
      <dgm:t>
        <a:bodyPr/>
        <a:lstStyle/>
        <a:p>
          <a:endParaRPr lang="en-GB" sz="2000"/>
        </a:p>
      </dgm:t>
    </dgm:pt>
    <dgm:pt modelId="{8A04C5CF-2E3E-4273-BC81-164B2874C45F}" type="sibTrans" cxnId="{EDA259BA-1E30-4553-AF81-3F636571FED9}">
      <dgm:prSet/>
      <dgm:spPr/>
      <dgm:t>
        <a:bodyPr/>
        <a:lstStyle/>
        <a:p>
          <a:endParaRPr lang="en-GB" sz="2000"/>
        </a:p>
      </dgm:t>
    </dgm:pt>
    <dgm:pt modelId="{DA5958F6-07A9-4BDB-9F18-77095BC12968}">
      <dgm:prSet custT="1"/>
      <dgm:spPr/>
      <dgm:t>
        <a:bodyPr/>
        <a:lstStyle/>
        <a:p>
          <a:r>
            <a:rPr lang="lt-LT" sz="2400"/>
            <a:t>Skatinti klasterių tarpsektorinį bendradarbiavimą teminių strategijų įgyvendinimui, kurios yra skirtos naujų visuomenės problemų (anlg. challenge) sprendimui ir naujų konkurencinių pranašumų formavimui Lietuvoje; </a:t>
          </a:r>
          <a:endParaRPr lang="en-GB" sz="2400" dirty="0"/>
        </a:p>
      </dgm:t>
    </dgm:pt>
    <dgm:pt modelId="{10F0AD32-5F0F-40B9-AF26-D061C37052CD}" type="parTrans" cxnId="{0EE35311-C444-419D-9F2F-4D9BB44B31F9}">
      <dgm:prSet/>
      <dgm:spPr/>
      <dgm:t>
        <a:bodyPr/>
        <a:lstStyle/>
        <a:p>
          <a:endParaRPr lang="en-GB" sz="2000"/>
        </a:p>
      </dgm:t>
    </dgm:pt>
    <dgm:pt modelId="{DAD8E163-7691-4154-89B7-FE375651CF1B}" type="sibTrans" cxnId="{0EE35311-C444-419D-9F2F-4D9BB44B31F9}">
      <dgm:prSet/>
      <dgm:spPr/>
      <dgm:t>
        <a:bodyPr/>
        <a:lstStyle/>
        <a:p>
          <a:endParaRPr lang="en-GB" sz="2000"/>
        </a:p>
      </dgm:t>
    </dgm:pt>
    <dgm:pt modelId="{395184FB-54BB-43A5-86B4-8020F5473EB5}">
      <dgm:prSet custT="1"/>
      <dgm:spPr/>
      <dgm:t>
        <a:bodyPr/>
        <a:lstStyle/>
        <a:p>
          <a:r>
            <a:rPr lang="lt-LT" sz="2400"/>
            <a:t>Skatinti didesnį klasteriuose esančių ūkio subjektų tarpusavio pasitikėjimą bei egzistuojančių tinklų plėtrą;</a:t>
          </a:r>
          <a:endParaRPr lang="en-GB" sz="2400" dirty="0"/>
        </a:p>
      </dgm:t>
    </dgm:pt>
    <dgm:pt modelId="{97AF0F79-D53E-4110-9E00-E148E98DF577}" type="parTrans" cxnId="{8B5B98AF-FA8A-4B10-8775-920E2A492184}">
      <dgm:prSet/>
      <dgm:spPr/>
      <dgm:t>
        <a:bodyPr/>
        <a:lstStyle/>
        <a:p>
          <a:endParaRPr lang="en-GB" sz="2000"/>
        </a:p>
      </dgm:t>
    </dgm:pt>
    <dgm:pt modelId="{0E475ED1-DC90-4CA4-A715-374AA608B1B7}" type="sibTrans" cxnId="{8B5B98AF-FA8A-4B10-8775-920E2A492184}">
      <dgm:prSet/>
      <dgm:spPr/>
      <dgm:t>
        <a:bodyPr/>
        <a:lstStyle/>
        <a:p>
          <a:endParaRPr lang="en-GB" sz="2000"/>
        </a:p>
      </dgm:t>
    </dgm:pt>
    <dgm:pt modelId="{A26CB971-6719-4A41-9D5E-88A38BEC894A}">
      <dgm:prSet custT="1"/>
      <dgm:spPr/>
      <dgm:t>
        <a:bodyPr/>
        <a:lstStyle/>
        <a:p>
          <a:r>
            <a:rPr lang="lt-LT" sz="2400"/>
            <a:t>Sukurti geresnę prieigą prie išteklių, reikalingų efektyviam klasterių valdymui.</a:t>
          </a:r>
          <a:endParaRPr lang="en-GB" sz="2400" dirty="0"/>
        </a:p>
      </dgm:t>
    </dgm:pt>
    <dgm:pt modelId="{0DB60535-42A8-46D6-84D6-8AFAEDE86476}" type="parTrans" cxnId="{3D772DB6-C1B0-440D-930B-2025395E0CB1}">
      <dgm:prSet/>
      <dgm:spPr/>
      <dgm:t>
        <a:bodyPr/>
        <a:lstStyle/>
        <a:p>
          <a:endParaRPr lang="en-GB" sz="2000"/>
        </a:p>
      </dgm:t>
    </dgm:pt>
    <dgm:pt modelId="{D61D2219-63D5-45CF-94DB-CF2CD5CA32DC}" type="sibTrans" cxnId="{3D772DB6-C1B0-440D-930B-2025395E0CB1}">
      <dgm:prSet/>
      <dgm:spPr/>
      <dgm:t>
        <a:bodyPr/>
        <a:lstStyle/>
        <a:p>
          <a:endParaRPr lang="en-GB" sz="2000"/>
        </a:p>
      </dgm:t>
    </dgm:pt>
    <dgm:pt modelId="{83BBAD12-30B2-4532-B8E3-F81C779D4D9A}" type="pres">
      <dgm:prSet presAssocID="{985273C4-AF52-435D-92A8-6376B64172E2}" presName="vert0" presStyleCnt="0">
        <dgm:presLayoutVars>
          <dgm:dir/>
          <dgm:animOne val="branch"/>
          <dgm:animLvl val="lvl"/>
        </dgm:presLayoutVars>
      </dgm:prSet>
      <dgm:spPr/>
    </dgm:pt>
    <dgm:pt modelId="{29E48E23-CCA3-4378-B1B8-66229519C695}" type="pres">
      <dgm:prSet presAssocID="{04B1DC1D-C8A0-4A62-A1F4-99EADF7B3E59}" presName="thickLine" presStyleLbl="alignNode1" presStyleIdx="0" presStyleCnt="1"/>
      <dgm:spPr/>
    </dgm:pt>
    <dgm:pt modelId="{F05980A3-2637-46D0-AFD9-0F12F9E58CFA}" type="pres">
      <dgm:prSet presAssocID="{04B1DC1D-C8A0-4A62-A1F4-99EADF7B3E59}" presName="horz1" presStyleCnt="0"/>
      <dgm:spPr/>
    </dgm:pt>
    <dgm:pt modelId="{0BC313DD-DEF0-4B2B-9362-C2F9A467D265}" type="pres">
      <dgm:prSet presAssocID="{04B1DC1D-C8A0-4A62-A1F4-99EADF7B3E59}" presName="tx1" presStyleLbl="revTx" presStyleIdx="0" presStyleCnt="7"/>
      <dgm:spPr/>
    </dgm:pt>
    <dgm:pt modelId="{ABF38FEA-6D16-4442-9873-8B53D4C8327A}" type="pres">
      <dgm:prSet presAssocID="{04B1DC1D-C8A0-4A62-A1F4-99EADF7B3E59}" presName="vert1" presStyleCnt="0"/>
      <dgm:spPr/>
    </dgm:pt>
    <dgm:pt modelId="{BCE1E033-1EC5-4D01-A7CD-82293CE0F9CA}" type="pres">
      <dgm:prSet presAssocID="{6A82DE78-C91B-47F5-9A01-29792A7DDC6E}" presName="vertSpace2a" presStyleCnt="0"/>
      <dgm:spPr/>
    </dgm:pt>
    <dgm:pt modelId="{EC822BAE-1CF2-40A2-9B18-9D71B4552BAC}" type="pres">
      <dgm:prSet presAssocID="{6A82DE78-C91B-47F5-9A01-29792A7DDC6E}" presName="horz2" presStyleCnt="0"/>
      <dgm:spPr/>
    </dgm:pt>
    <dgm:pt modelId="{C7FB53CF-92A8-41B3-B73B-D576A63A4AEC}" type="pres">
      <dgm:prSet presAssocID="{6A82DE78-C91B-47F5-9A01-29792A7DDC6E}" presName="horzSpace2" presStyleCnt="0"/>
      <dgm:spPr/>
    </dgm:pt>
    <dgm:pt modelId="{DDB1A8C0-906A-4404-B48B-06423316601C}" type="pres">
      <dgm:prSet presAssocID="{6A82DE78-C91B-47F5-9A01-29792A7DDC6E}" presName="tx2" presStyleLbl="revTx" presStyleIdx="1" presStyleCnt="7"/>
      <dgm:spPr/>
    </dgm:pt>
    <dgm:pt modelId="{9127CF4C-F203-4BE5-8FCA-FE04AC8BA7C8}" type="pres">
      <dgm:prSet presAssocID="{6A82DE78-C91B-47F5-9A01-29792A7DDC6E}" presName="vert2" presStyleCnt="0"/>
      <dgm:spPr/>
    </dgm:pt>
    <dgm:pt modelId="{C17B6819-A625-4660-B877-7AD4053FBE22}" type="pres">
      <dgm:prSet presAssocID="{6A82DE78-C91B-47F5-9A01-29792A7DDC6E}" presName="thinLine2b" presStyleLbl="callout" presStyleIdx="0" presStyleCnt="6"/>
      <dgm:spPr/>
    </dgm:pt>
    <dgm:pt modelId="{8F2B3A1C-9C35-4B3B-8D90-E736FE7E4019}" type="pres">
      <dgm:prSet presAssocID="{6A82DE78-C91B-47F5-9A01-29792A7DDC6E}" presName="vertSpace2b" presStyleCnt="0"/>
      <dgm:spPr/>
    </dgm:pt>
    <dgm:pt modelId="{AD3B15D6-D605-4388-A891-32ABEA4AD8F6}" type="pres">
      <dgm:prSet presAssocID="{A5C75023-2F37-4B79-978E-5979CFEC3692}" presName="horz2" presStyleCnt="0"/>
      <dgm:spPr/>
    </dgm:pt>
    <dgm:pt modelId="{61A5C43E-2692-4C4C-A475-F5582AD2035F}" type="pres">
      <dgm:prSet presAssocID="{A5C75023-2F37-4B79-978E-5979CFEC3692}" presName="horzSpace2" presStyleCnt="0"/>
      <dgm:spPr/>
    </dgm:pt>
    <dgm:pt modelId="{30E66DD8-32F8-4E64-BFB1-F2C4F638554D}" type="pres">
      <dgm:prSet presAssocID="{A5C75023-2F37-4B79-978E-5979CFEC3692}" presName="tx2" presStyleLbl="revTx" presStyleIdx="2" presStyleCnt="7"/>
      <dgm:spPr/>
    </dgm:pt>
    <dgm:pt modelId="{A33E8779-A52A-4B4F-B0C3-61DE8B08C912}" type="pres">
      <dgm:prSet presAssocID="{A5C75023-2F37-4B79-978E-5979CFEC3692}" presName="vert2" presStyleCnt="0"/>
      <dgm:spPr/>
    </dgm:pt>
    <dgm:pt modelId="{EEFBC27D-8AA8-4770-9AB6-03F238E31B2C}" type="pres">
      <dgm:prSet presAssocID="{A5C75023-2F37-4B79-978E-5979CFEC3692}" presName="thinLine2b" presStyleLbl="callout" presStyleIdx="1" presStyleCnt="6"/>
      <dgm:spPr/>
    </dgm:pt>
    <dgm:pt modelId="{08364C62-4557-4E87-95E8-8C9A582BD049}" type="pres">
      <dgm:prSet presAssocID="{A5C75023-2F37-4B79-978E-5979CFEC3692}" presName="vertSpace2b" presStyleCnt="0"/>
      <dgm:spPr/>
    </dgm:pt>
    <dgm:pt modelId="{648836EC-A1F2-4C5D-8B8C-B24B04E8F06F}" type="pres">
      <dgm:prSet presAssocID="{88CC3FD4-2CA7-4501-8A4B-66D3A1658DCC}" presName="horz2" presStyleCnt="0"/>
      <dgm:spPr/>
    </dgm:pt>
    <dgm:pt modelId="{FDE8A6D5-7B9B-49AF-8B80-E6B1DAE34E01}" type="pres">
      <dgm:prSet presAssocID="{88CC3FD4-2CA7-4501-8A4B-66D3A1658DCC}" presName="horzSpace2" presStyleCnt="0"/>
      <dgm:spPr/>
    </dgm:pt>
    <dgm:pt modelId="{05A013CE-2D8E-47D4-A1C0-2F63A7105E76}" type="pres">
      <dgm:prSet presAssocID="{88CC3FD4-2CA7-4501-8A4B-66D3A1658DCC}" presName="tx2" presStyleLbl="revTx" presStyleIdx="3" presStyleCnt="7"/>
      <dgm:spPr/>
    </dgm:pt>
    <dgm:pt modelId="{12EACC4C-8A06-40EB-B7AB-2F8756EB1F9C}" type="pres">
      <dgm:prSet presAssocID="{88CC3FD4-2CA7-4501-8A4B-66D3A1658DCC}" presName="vert2" presStyleCnt="0"/>
      <dgm:spPr/>
    </dgm:pt>
    <dgm:pt modelId="{C0079D77-CBC5-4F16-91CA-B659FB0B40AA}" type="pres">
      <dgm:prSet presAssocID="{88CC3FD4-2CA7-4501-8A4B-66D3A1658DCC}" presName="thinLine2b" presStyleLbl="callout" presStyleIdx="2" presStyleCnt="6"/>
      <dgm:spPr/>
    </dgm:pt>
    <dgm:pt modelId="{C10CC785-6A3A-4D60-809B-C63F95EA31BF}" type="pres">
      <dgm:prSet presAssocID="{88CC3FD4-2CA7-4501-8A4B-66D3A1658DCC}" presName="vertSpace2b" presStyleCnt="0"/>
      <dgm:spPr/>
    </dgm:pt>
    <dgm:pt modelId="{16F90CB3-8026-469C-B7DC-353223DE1BF0}" type="pres">
      <dgm:prSet presAssocID="{DA5958F6-07A9-4BDB-9F18-77095BC12968}" presName="horz2" presStyleCnt="0"/>
      <dgm:spPr/>
    </dgm:pt>
    <dgm:pt modelId="{2307A067-A16B-4C10-8CF1-25A2ED706CC1}" type="pres">
      <dgm:prSet presAssocID="{DA5958F6-07A9-4BDB-9F18-77095BC12968}" presName="horzSpace2" presStyleCnt="0"/>
      <dgm:spPr/>
    </dgm:pt>
    <dgm:pt modelId="{7A35D5F4-1A13-49EB-BB43-BFDBCE083CB2}" type="pres">
      <dgm:prSet presAssocID="{DA5958F6-07A9-4BDB-9F18-77095BC12968}" presName="tx2" presStyleLbl="revTx" presStyleIdx="4" presStyleCnt="7"/>
      <dgm:spPr/>
    </dgm:pt>
    <dgm:pt modelId="{D74784C0-764A-4722-B14B-9F69829BE7FB}" type="pres">
      <dgm:prSet presAssocID="{DA5958F6-07A9-4BDB-9F18-77095BC12968}" presName="vert2" presStyleCnt="0"/>
      <dgm:spPr/>
    </dgm:pt>
    <dgm:pt modelId="{BFEFDF6E-3F97-4EF4-9358-5DA30C46A667}" type="pres">
      <dgm:prSet presAssocID="{DA5958F6-07A9-4BDB-9F18-77095BC12968}" presName="thinLine2b" presStyleLbl="callout" presStyleIdx="3" presStyleCnt="6"/>
      <dgm:spPr/>
    </dgm:pt>
    <dgm:pt modelId="{99F9FB7D-A6EC-46B2-9872-B9773C25976B}" type="pres">
      <dgm:prSet presAssocID="{DA5958F6-07A9-4BDB-9F18-77095BC12968}" presName="vertSpace2b" presStyleCnt="0"/>
      <dgm:spPr/>
    </dgm:pt>
    <dgm:pt modelId="{83D6814F-E525-4538-98DC-08028EB00BE3}" type="pres">
      <dgm:prSet presAssocID="{395184FB-54BB-43A5-86B4-8020F5473EB5}" presName="horz2" presStyleCnt="0"/>
      <dgm:spPr/>
    </dgm:pt>
    <dgm:pt modelId="{D0158312-3B2C-4713-847B-006C391BB9C8}" type="pres">
      <dgm:prSet presAssocID="{395184FB-54BB-43A5-86B4-8020F5473EB5}" presName="horzSpace2" presStyleCnt="0"/>
      <dgm:spPr/>
    </dgm:pt>
    <dgm:pt modelId="{EC110A30-CBA7-43B2-939E-7F51E37F42B5}" type="pres">
      <dgm:prSet presAssocID="{395184FB-54BB-43A5-86B4-8020F5473EB5}" presName="tx2" presStyleLbl="revTx" presStyleIdx="5" presStyleCnt="7"/>
      <dgm:spPr/>
    </dgm:pt>
    <dgm:pt modelId="{C06C488D-797E-49AD-BDA8-11C5A417932F}" type="pres">
      <dgm:prSet presAssocID="{395184FB-54BB-43A5-86B4-8020F5473EB5}" presName="vert2" presStyleCnt="0"/>
      <dgm:spPr/>
    </dgm:pt>
    <dgm:pt modelId="{42B03BB8-B3E9-45F3-907A-2384CBC6E96D}" type="pres">
      <dgm:prSet presAssocID="{395184FB-54BB-43A5-86B4-8020F5473EB5}" presName="thinLine2b" presStyleLbl="callout" presStyleIdx="4" presStyleCnt="6"/>
      <dgm:spPr/>
    </dgm:pt>
    <dgm:pt modelId="{33770C44-E5CB-47D3-AAD0-EACC21CCA6BF}" type="pres">
      <dgm:prSet presAssocID="{395184FB-54BB-43A5-86B4-8020F5473EB5}" presName="vertSpace2b" presStyleCnt="0"/>
      <dgm:spPr/>
    </dgm:pt>
    <dgm:pt modelId="{A48C098B-2022-4828-9941-6EA64436653A}" type="pres">
      <dgm:prSet presAssocID="{A26CB971-6719-4A41-9D5E-88A38BEC894A}" presName="horz2" presStyleCnt="0"/>
      <dgm:spPr/>
    </dgm:pt>
    <dgm:pt modelId="{9F0F1849-FF6A-4D6F-8D89-D3537B4883A5}" type="pres">
      <dgm:prSet presAssocID="{A26CB971-6719-4A41-9D5E-88A38BEC894A}" presName="horzSpace2" presStyleCnt="0"/>
      <dgm:spPr/>
    </dgm:pt>
    <dgm:pt modelId="{E2FC17B6-9387-42D1-BF0D-238625284FBE}" type="pres">
      <dgm:prSet presAssocID="{A26CB971-6719-4A41-9D5E-88A38BEC894A}" presName="tx2" presStyleLbl="revTx" presStyleIdx="6" presStyleCnt="7"/>
      <dgm:spPr/>
    </dgm:pt>
    <dgm:pt modelId="{0A3F97F8-F36E-4DC7-9578-7C3429F6F89D}" type="pres">
      <dgm:prSet presAssocID="{A26CB971-6719-4A41-9D5E-88A38BEC894A}" presName="vert2" presStyleCnt="0"/>
      <dgm:spPr/>
    </dgm:pt>
    <dgm:pt modelId="{67972D44-94D5-40EB-B4A8-9212B863D8F4}" type="pres">
      <dgm:prSet presAssocID="{A26CB971-6719-4A41-9D5E-88A38BEC894A}" presName="thinLine2b" presStyleLbl="callout" presStyleIdx="5" presStyleCnt="6"/>
      <dgm:spPr/>
    </dgm:pt>
    <dgm:pt modelId="{5517D2E8-41DC-42C3-B599-B7A69B28B9CD}" type="pres">
      <dgm:prSet presAssocID="{A26CB971-6719-4A41-9D5E-88A38BEC894A}" presName="vertSpace2b" presStyleCnt="0"/>
      <dgm:spPr/>
    </dgm:pt>
  </dgm:ptLst>
  <dgm:cxnLst>
    <dgm:cxn modelId="{CBC01401-1B4A-4551-B883-2E5FF97D7D03}" type="presOf" srcId="{985273C4-AF52-435D-92A8-6376B64172E2}" destId="{83BBAD12-30B2-4532-B8E3-F81C779D4D9A}" srcOrd="0" destOrd="0" presId="urn:microsoft.com/office/officeart/2008/layout/LinedList"/>
    <dgm:cxn modelId="{0A74CB04-02E7-4ECF-9FF7-AE4088E68E02}" srcId="{985273C4-AF52-435D-92A8-6376B64172E2}" destId="{04B1DC1D-C8A0-4A62-A1F4-99EADF7B3E59}" srcOrd="0" destOrd="0" parTransId="{8A33535D-865F-4B32-A873-42A71923B491}" sibTransId="{E208A009-437C-4D8B-B1EC-C8CC2EB6CAC6}"/>
    <dgm:cxn modelId="{0EE35311-C444-419D-9F2F-4D9BB44B31F9}" srcId="{04B1DC1D-C8A0-4A62-A1F4-99EADF7B3E59}" destId="{DA5958F6-07A9-4BDB-9F18-77095BC12968}" srcOrd="3" destOrd="0" parTransId="{10F0AD32-5F0F-40B9-AF26-D061C37052CD}" sibTransId="{DAD8E163-7691-4154-89B7-FE375651CF1B}"/>
    <dgm:cxn modelId="{AC495019-60BF-4620-9AA7-D32FA0EF8CBC}" type="presOf" srcId="{04B1DC1D-C8A0-4A62-A1F4-99EADF7B3E59}" destId="{0BC313DD-DEF0-4B2B-9362-C2F9A467D265}" srcOrd="0" destOrd="0" presId="urn:microsoft.com/office/officeart/2008/layout/LinedList"/>
    <dgm:cxn modelId="{89F09A20-4CB9-453D-8077-DB577F1655B7}" type="presOf" srcId="{6A82DE78-C91B-47F5-9A01-29792A7DDC6E}" destId="{DDB1A8C0-906A-4404-B48B-06423316601C}" srcOrd="0" destOrd="0" presId="urn:microsoft.com/office/officeart/2008/layout/LinedList"/>
    <dgm:cxn modelId="{78E92341-0879-4D58-B44C-1413B25D5EF4}" srcId="{04B1DC1D-C8A0-4A62-A1F4-99EADF7B3E59}" destId="{6A82DE78-C91B-47F5-9A01-29792A7DDC6E}" srcOrd="0" destOrd="0" parTransId="{4C56F16B-D109-4602-BE48-E8108237760F}" sibTransId="{D53B6908-3D5E-4891-AAAD-AEA024D6C528}"/>
    <dgm:cxn modelId="{7CD36D57-31D1-4522-B7A3-2ADD806C23B8}" type="presOf" srcId="{DA5958F6-07A9-4BDB-9F18-77095BC12968}" destId="{7A35D5F4-1A13-49EB-BB43-BFDBCE083CB2}" srcOrd="0" destOrd="0" presId="urn:microsoft.com/office/officeart/2008/layout/LinedList"/>
    <dgm:cxn modelId="{20AF3D86-E43F-4E0B-A14A-BB745EEAFF38}" srcId="{04B1DC1D-C8A0-4A62-A1F4-99EADF7B3E59}" destId="{A5C75023-2F37-4B79-978E-5979CFEC3692}" srcOrd="1" destOrd="0" parTransId="{FA40B64E-55C1-4354-8653-5B07B6C3677F}" sibTransId="{C933E067-82F1-49AF-8716-54F5A932FEAE}"/>
    <dgm:cxn modelId="{C22D699F-F165-454F-83EA-A4B4EFD625C8}" type="presOf" srcId="{A5C75023-2F37-4B79-978E-5979CFEC3692}" destId="{30E66DD8-32F8-4E64-BFB1-F2C4F638554D}" srcOrd="0" destOrd="0" presId="urn:microsoft.com/office/officeart/2008/layout/LinedList"/>
    <dgm:cxn modelId="{8B5B98AF-FA8A-4B10-8775-920E2A492184}" srcId="{04B1DC1D-C8A0-4A62-A1F4-99EADF7B3E59}" destId="{395184FB-54BB-43A5-86B4-8020F5473EB5}" srcOrd="4" destOrd="0" parTransId="{97AF0F79-D53E-4110-9E00-E148E98DF577}" sibTransId="{0E475ED1-DC90-4CA4-A715-374AA608B1B7}"/>
    <dgm:cxn modelId="{3D772DB6-C1B0-440D-930B-2025395E0CB1}" srcId="{04B1DC1D-C8A0-4A62-A1F4-99EADF7B3E59}" destId="{A26CB971-6719-4A41-9D5E-88A38BEC894A}" srcOrd="5" destOrd="0" parTransId="{0DB60535-42A8-46D6-84D6-8AFAEDE86476}" sibTransId="{D61D2219-63D5-45CF-94DB-CF2CD5CA32DC}"/>
    <dgm:cxn modelId="{EDA259BA-1E30-4553-AF81-3F636571FED9}" srcId="{04B1DC1D-C8A0-4A62-A1F4-99EADF7B3E59}" destId="{88CC3FD4-2CA7-4501-8A4B-66D3A1658DCC}" srcOrd="2" destOrd="0" parTransId="{EAB7169B-8BE9-42B6-8021-98019E7C4D1D}" sibTransId="{8A04C5CF-2E3E-4273-BC81-164B2874C45F}"/>
    <dgm:cxn modelId="{22B184BB-1ED2-414A-A91F-6D024F4A4931}" type="presOf" srcId="{88CC3FD4-2CA7-4501-8A4B-66D3A1658DCC}" destId="{05A013CE-2D8E-47D4-A1C0-2F63A7105E76}" srcOrd="0" destOrd="0" presId="urn:microsoft.com/office/officeart/2008/layout/LinedList"/>
    <dgm:cxn modelId="{3829FEC2-DC15-4DD7-99DD-E62796356BA3}" type="presOf" srcId="{A26CB971-6719-4A41-9D5E-88A38BEC894A}" destId="{E2FC17B6-9387-42D1-BF0D-238625284FBE}" srcOrd="0" destOrd="0" presId="urn:microsoft.com/office/officeart/2008/layout/LinedList"/>
    <dgm:cxn modelId="{6169EEFC-B721-4034-A520-9695D20DD965}" type="presOf" srcId="{395184FB-54BB-43A5-86B4-8020F5473EB5}" destId="{EC110A30-CBA7-43B2-939E-7F51E37F42B5}" srcOrd="0" destOrd="0" presId="urn:microsoft.com/office/officeart/2008/layout/LinedList"/>
    <dgm:cxn modelId="{49F1AEE4-3448-4739-A061-D7CDC4F00F0E}" type="presParOf" srcId="{83BBAD12-30B2-4532-B8E3-F81C779D4D9A}" destId="{29E48E23-CCA3-4378-B1B8-66229519C695}" srcOrd="0" destOrd="0" presId="urn:microsoft.com/office/officeart/2008/layout/LinedList"/>
    <dgm:cxn modelId="{A4B98A7F-E341-4D27-BA8A-21B8898C813E}" type="presParOf" srcId="{83BBAD12-30B2-4532-B8E3-F81C779D4D9A}" destId="{F05980A3-2637-46D0-AFD9-0F12F9E58CFA}" srcOrd="1" destOrd="0" presId="urn:microsoft.com/office/officeart/2008/layout/LinedList"/>
    <dgm:cxn modelId="{7A175200-28AD-4567-951A-5AEB24A5DE00}" type="presParOf" srcId="{F05980A3-2637-46D0-AFD9-0F12F9E58CFA}" destId="{0BC313DD-DEF0-4B2B-9362-C2F9A467D265}" srcOrd="0" destOrd="0" presId="urn:microsoft.com/office/officeart/2008/layout/LinedList"/>
    <dgm:cxn modelId="{8E05DD9E-D428-40D3-8E7D-18FC80B1AA3F}" type="presParOf" srcId="{F05980A3-2637-46D0-AFD9-0F12F9E58CFA}" destId="{ABF38FEA-6D16-4442-9873-8B53D4C8327A}" srcOrd="1" destOrd="0" presId="urn:microsoft.com/office/officeart/2008/layout/LinedList"/>
    <dgm:cxn modelId="{DBC8260B-D272-4AAB-855C-AF4273A1737E}" type="presParOf" srcId="{ABF38FEA-6D16-4442-9873-8B53D4C8327A}" destId="{BCE1E033-1EC5-4D01-A7CD-82293CE0F9CA}" srcOrd="0" destOrd="0" presId="urn:microsoft.com/office/officeart/2008/layout/LinedList"/>
    <dgm:cxn modelId="{F59C3C95-58BC-497C-9191-DBD375C1437E}" type="presParOf" srcId="{ABF38FEA-6D16-4442-9873-8B53D4C8327A}" destId="{EC822BAE-1CF2-40A2-9B18-9D71B4552BAC}" srcOrd="1" destOrd="0" presId="urn:microsoft.com/office/officeart/2008/layout/LinedList"/>
    <dgm:cxn modelId="{07BC9EDF-6366-433B-B6FD-9ECCC08C9191}" type="presParOf" srcId="{EC822BAE-1CF2-40A2-9B18-9D71B4552BAC}" destId="{C7FB53CF-92A8-41B3-B73B-D576A63A4AEC}" srcOrd="0" destOrd="0" presId="urn:microsoft.com/office/officeart/2008/layout/LinedList"/>
    <dgm:cxn modelId="{DF30C7A9-8805-49B3-A36C-EE111458CF43}" type="presParOf" srcId="{EC822BAE-1CF2-40A2-9B18-9D71B4552BAC}" destId="{DDB1A8C0-906A-4404-B48B-06423316601C}" srcOrd="1" destOrd="0" presId="urn:microsoft.com/office/officeart/2008/layout/LinedList"/>
    <dgm:cxn modelId="{416909D4-5E8C-4820-BFD6-90A6416E0AC3}" type="presParOf" srcId="{EC822BAE-1CF2-40A2-9B18-9D71B4552BAC}" destId="{9127CF4C-F203-4BE5-8FCA-FE04AC8BA7C8}" srcOrd="2" destOrd="0" presId="urn:microsoft.com/office/officeart/2008/layout/LinedList"/>
    <dgm:cxn modelId="{EE6D47DA-ED3B-4D4D-A525-5F096B4788B0}" type="presParOf" srcId="{ABF38FEA-6D16-4442-9873-8B53D4C8327A}" destId="{C17B6819-A625-4660-B877-7AD4053FBE22}" srcOrd="2" destOrd="0" presId="urn:microsoft.com/office/officeart/2008/layout/LinedList"/>
    <dgm:cxn modelId="{F5FD10B9-7E4E-4134-B161-999612179B85}" type="presParOf" srcId="{ABF38FEA-6D16-4442-9873-8B53D4C8327A}" destId="{8F2B3A1C-9C35-4B3B-8D90-E736FE7E4019}" srcOrd="3" destOrd="0" presId="urn:microsoft.com/office/officeart/2008/layout/LinedList"/>
    <dgm:cxn modelId="{B62922DB-EEF7-45C4-B6B2-185239E2AFF3}" type="presParOf" srcId="{ABF38FEA-6D16-4442-9873-8B53D4C8327A}" destId="{AD3B15D6-D605-4388-A891-32ABEA4AD8F6}" srcOrd="4" destOrd="0" presId="urn:microsoft.com/office/officeart/2008/layout/LinedList"/>
    <dgm:cxn modelId="{8F1E9CBF-0F30-4D4D-AA89-C31BD88C993B}" type="presParOf" srcId="{AD3B15D6-D605-4388-A891-32ABEA4AD8F6}" destId="{61A5C43E-2692-4C4C-A475-F5582AD2035F}" srcOrd="0" destOrd="0" presId="urn:microsoft.com/office/officeart/2008/layout/LinedList"/>
    <dgm:cxn modelId="{61C1737D-25CD-4BEB-8D43-2225AB66AEB4}" type="presParOf" srcId="{AD3B15D6-D605-4388-A891-32ABEA4AD8F6}" destId="{30E66DD8-32F8-4E64-BFB1-F2C4F638554D}" srcOrd="1" destOrd="0" presId="urn:microsoft.com/office/officeart/2008/layout/LinedList"/>
    <dgm:cxn modelId="{6C1ADE45-DCE5-43D3-88E7-FC1AE691D00B}" type="presParOf" srcId="{AD3B15D6-D605-4388-A891-32ABEA4AD8F6}" destId="{A33E8779-A52A-4B4F-B0C3-61DE8B08C912}" srcOrd="2" destOrd="0" presId="urn:microsoft.com/office/officeart/2008/layout/LinedList"/>
    <dgm:cxn modelId="{60CED8D0-354D-4BB5-A292-8AE94580EFBD}" type="presParOf" srcId="{ABF38FEA-6D16-4442-9873-8B53D4C8327A}" destId="{EEFBC27D-8AA8-4770-9AB6-03F238E31B2C}" srcOrd="5" destOrd="0" presId="urn:microsoft.com/office/officeart/2008/layout/LinedList"/>
    <dgm:cxn modelId="{77DFE006-091F-47A5-BCCD-BB29CBDEB5CB}" type="presParOf" srcId="{ABF38FEA-6D16-4442-9873-8B53D4C8327A}" destId="{08364C62-4557-4E87-95E8-8C9A582BD049}" srcOrd="6" destOrd="0" presId="urn:microsoft.com/office/officeart/2008/layout/LinedList"/>
    <dgm:cxn modelId="{7FEC47D7-2CE4-46C6-BE68-D5A63A5CD69C}" type="presParOf" srcId="{ABF38FEA-6D16-4442-9873-8B53D4C8327A}" destId="{648836EC-A1F2-4C5D-8B8C-B24B04E8F06F}" srcOrd="7" destOrd="0" presId="urn:microsoft.com/office/officeart/2008/layout/LinedList"/>
    <dgm:cxn modelId="{2489CCD1-48CB-496F-9BDF-9B937734F26B}" type="presParOf" srcId="{648836EC-A1F2-4C5D-8B8C-B24B04E8F06F}" destId="{FDE8A6D5-7B9B-49AF-8B80-E6B1DAE34E01}" srcOrd="0" destOrd="0" presId="urn:microsoft.com/office/officeart/2008/layout/LinedList"/>
    <dgm:cxn modelId="{CE0E5FB7-D66C-4D1F-937D-8B2B6D16BF2E}" type="presParOf" srcId="{648836EC-A1F2-4C5D-8B8C-B24B04E8F06F}" destId="{05A013CE-2D8E-47D4-A1C0-2F63A7105E76}" srcOrd="1" destOrd="0" presId="urn:microsoft.com/office/officeart/2008/layout/LinedList"/>
    <dgm:cxn modelId="{0B195CC7-CA70-40BD-9059-6FE00C5E921E}" type="presParOf" srcId="{648836EC-A1F2-4C5D-8B8C-B24B04E8F06F}" destId="{12EACC4C-8A06-40EB-B7AB-2F8756EB1F9C}" srcOrd="2" destOrd="0" presId="urn:microsoft.com/office/officeart/2008/layout/LinedList"/>
    <dgm:cxn modelId="{28AE9B1B-DBD9-476B-9348-44F732B13360}" type="presParOf" srcId="{ABF38FEA-6D16-4442-9873-8B53D4C8327A}" destId="{C0079D77-CBC5-4F16-91CA-B659FB0B40AA}" srcOrd="8" destOrd="0" presId="urn:microsoft.com/office/officeart/2008/layout/LinedList"/>
    <dgm:cxn modelId="{6E1B447E-BCF6-4AAA-943A-BDB2AB0817A0}" type="presParOf" srcId="{ABF38FEA-6D16-4442-9873-8B53D4C8327A}" destId="{C10CC785-6A3A-4D60-809B-C63F95EA31BF}" srcOrd="9" destOrd="0" presId="urn:microsoft.com/office/officeart/2008/layout/LinedList"/>
    <dgm:cxn modelId="{60BD6FDD-2AE4-4D22-9954-7292E04A308F}" type="presParOf" srcId="{ABF38FEA-6D16-4442-9873-8B53D4C8327A}" destId="{16F90CB3-8026-469C-B7DC-353223DE1BF0}" srcOrd="10" destOrd="0" presId="urn:microsoft.com/office/officeart/2008/layout/LinedList"/>
    <dgm:cxn modelId="{E2E11B77-B375-4DB2-9F7B-8175E952FD48}" type="presParOf" srcId="{16F90CB3-8026-469C-B7DC-353223DE1BF0}" destId="{2307A067-A16B-4C10-8CF1-25A2ED706CC1}" srcOrd="0" destOrd="0" presId="urn:microsoft.com/office/officeart/2008/layout/LinedList"/>
    <dgm:cxn modelId="{B0D3FA48-A99F-4BE5-A250-CFA3F5F8A74D}" type="presParOf" srcId="{16F90CB3-8026-469C-B7DC-353223DE1BF0}" destId="{7A35D5F4-1A13-49EB-BB43-BFDBCE083CB2}" srcOrd="1" destOrd="0" presId="urn:microsoft.com/office/officeart/2008/layout/LinedList"/>
    <dgm:cxn modelId="{5CE4F312-7BB8-4733-A00F-66D2B5B78125}" type="presParOf" srcId="{16F90CB3-8026-469C-B7DC-353223DE1BF0}" destId="{D74784C0-764A-4722-B14B-9F69829BE7FB}" srcOrd="2" destOrd="0" presId="urn:microsoft.com/office/officeart/2008/layout/LinedList"/>
    <dgm:cxn modelId="{764002F5-7060-411C-B230-95C4C0D49DF9}" type="presParOf" srcId="{ABF38FEA-6D16-4442-9873-8B53D4C8327A}" destId="{BFEFDF6E-3F97-4EF4-9358-5DA30C46A667}" srcOrd="11" destOrd="0" presId="urn:microsoft.com/office/officeart/2008/layout/LinedList"/>
    <dgm:cxn modelId="{F0325243-47FA-46F5-9BAF-8F6A7F496753}" type="presParOf" srcId="{ABF38FEA-6D16-4442-9873-8B53D4C8327A}" destId="{99F9FB7D-A6EC-46B2-9872-B9773C25976B}" srcOrd="12" destOrd="0" presId="urn:microsoft.com/office/officeart/2008/layout/LinedList"/>
    <dgm:cxn modelId="{A15B1895-F0EE-499E-9AAE-AB63F595D2BB}" type="presParOf" srcId="{ABF38FEA-6D16-4442-9873-8B53D4C8327A}" destId="{83D6814F-E525-4538-98DC-08028EB00BE3}" srcOrd="13" destOrd="0" presId="urn:microsoft.com/office/officeart/2008/layout/LinedList"/>
    <dgm:cxn modelId="{2DC4AD93-2AD8-4EEC-8C7A-7123DD83C5CF}" type="presParOf" srcId="{83D6814F-E525-4538-98DC-08028EB00BE3}" destId="{D0158312-3B2C-4713-847B-006C391BB9C8}" srcOrd="0" destOrd="0" presId="urn:microsoft.com/office/officeart/2008/layout/LinedList"/>
    <dgm:cxn modelId="{B5B4BAFE-799C-4A31-89ED-FCBF2C87FD4B}" type="presParOf" srcId="{83D6814F-E525-4538-98DC-08028EB00BE3}" destId="{EC110A30-CBA7-43B2-939E-7F51E37F42B5}" srcOrd="1" destOrd="0" presId="urn:microsoft.com/office/officeart/2008/layout/LinedList"/>
    <dgm:cxn modelId="{56FC0B46-9A85-46A9-BCF1-74DEDA71D3F5}" type="presParOf" srcId="{83D6814F-E525-4538-98DC-08028EB00BE3}" destId="{C06C488D-797E-49AD-BDA8-11C5A417932F}" srcOrd="2" destOrd="0" presId="urn:microsoft.com/office/officeart/2008/layout/LinedList"/>
    <dgm:cxn modelId="{69D68559-75DA-440E-979E-8B6BF405BEFA}" type="presParOf" srcId="{ABF38FEA-6D16-4442-9873-8B53D4C8327A}" destId="{42B03BB8-B3E9-45F3-907A-2384CBC6E96D}" srcOrd="14" destOrd="0" presId="urn:microsoft.com/office/officeart/2008/layout/LinedList"/>
    <dgm:cxn modelId="{24DFC242-23CD-451C-BDC4-1DEE9B92E55F}" type="presParOf" srcId="{ABF38FEA-6D16-4442-9873-8B53D4C8327A}" destId="{33770C44-E5CB-47D3-AAD0-EACC21CCA6BF}" srcOrd="15" destOrd="0" presId="urn:microsoft.com/office/officeart/2008/layout/LinedList"/>
    <dgm:cxn modelId="{D80E1256-69FC-4D7A-BE35-5EE0F2723D35}" type="presParOf" srcId="{ABF38FEA-6D16-4442-9873-8B53D4C8327A}" destId="{A48C098B-2022-4828-9941-6EA64436653A}" srcOrd="16" destOrd="0" presId="urn:microsoft.com/office/officeart/2008/layout/LinedList"/>
    <dgm:cxn modelId="{497FB954-5274-422B-9E59-7B7785D1BE1F}" type="presParOf" srcId="{A48C098B-2022-4828-9941-6EA64436653A}" destId="{9F0F1849-FF6A-4D6F-8D89-D3537B4883A5}" srcOrd="0" destOrd="0" presId="urn:microsoft.com/office/officeart/2008/layout/LinedList"/>
    <dgm:cxn modelId="{4856D76D-A07A-4435-BB71-1A3BBB1CFC17}" type="presParOf" srcId="{A48C098B-2022-4828-9941-6EA64436653A}" destId="{E2FC17B6-9387-42D1-BF0D-238625284FBE}" srcOrd="1" destOrd="0" presId="urn:microsoft.com/office/officeart/2008/layout/LinedList"/>
    <dgm:cxn modelId="{18F0FA7F-B246-41CF-85CD-1C6FEE74A805}" type="presParOf" srcId="{A48C098B-2022-4828-9941-6EA64436653A}" destId="{0A3F97F8-F36E-4DC7-9578-7C3429F6F89D}" srcOrd="2" destOrd="0" presId="urn:microsoft.com/office/officeart/2008/layout/LinedList"/>
    <dgm:cxn modelId="{718EF919-C6D9-4E5B-AFC6-7D513DBC62B3}" type="presParOf" srcId="{ABF38FEA-6D16-4442-9873-8B53D4C8327A}" destId="{67972D44-94D5-40EB-B4A8-9212B863D8F4}" srcOrd="17" destOrd="0" presId="urn:microsoft.com/office/officeart/2008/layout/LinedList"/>
    <dgm:cxn modelId="{C6D098F4-EDCC-4763-A299-E1ED81597038}" type="presParOf" srcId="{ABF38FEA-6D16-4442-9873-8B53D4C8327A}" destId="{5517D2E8-41DC-42C3-B599-B7A69B28B9CD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E7E53-730F-4953-9244-8F48376657F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84AA97A-604F-4E51-9A7C-54F619B65E49}">
      <dgm:prSet phldrT="[Text]" custT="1"/>
      <dgm:spPr/>
      <dgm:t>
        <a:bodyPr/>
        <a:lstStyle/>
        <a:p>
          <a:r>
            <a:rPr lang="lt-LT" sz="3200" b="1" dirty="0">
              <a:solidFill>
                <a:srgbClr val="002060"/>
              </a:solidFill>
              <a:latin typeface="+mn-lt"/>
            </a:rPr>
            <a:t>2019 - 2022 Priemonių planas </a:t>
          </a:r>
          <a:r>
            <a:rPr lang="lt-LT" sz="2800" b="1" dirty="0" err="1">
              <a:solidFill>
                <a:srgbClr val="002060"/>
              </a:solidFill>
              <a:latin typeface="+mn-lt"/>
            </a:rPr>
            <a:t>klasterizacijai</a:t>
          </a:r>
          <a:r>
            <a:rPr lang="lt-LT" sz="3200" b="1" dirty="0">
              <a:solidFill>
                <a:srgbClr val="002060"/>
              </a:solidFill>
              <a:latin typeface="+mn-lt"/>
            </a:rPr>
            <a:t> stiprinti</a:t>
          </a:r>
          <a:endParaRPr lang="en-GB" sz="3200" dirty="0"/>
        </a:p>
      </dgm:t>
    </dgm:pt>
    <dgm:pt modelId="{3F41A458-D5CB-493E-AA67-D5138B4DADBB}" type="parTrans" cxnId="{6DBFAADB-4265-478D-93C0-9D28DCF8E648}">
      <dgm:prSet/>
      <dgm:spPr/>
      <dgm:t>
        <a:bodyPr/>
        <a:lstStyle/>
        <a:p>
          <a:endParaRPr lang="en-GB" sz="2400"/>
        </a:p>
      </dgm:t>
    </dgm:pt>
    <dgm:pt modelId="{AC81C603-92F0-433A-B392-F769F12743B8}" type="sibTrans" cxnId="{6DBFAADB-4265-478D-93C0-9D28DCF8E648}">
      <dgm:prSet/>
      <dgm:spPr/>
      <dgm:t>
        <a:bodyPr/>
        <a:lstStyle/>
        <a:p>
          <a:endParaRPr lang="en-GB" sz="2400"/>
        </a:p>
      </dgm:t>
    </dgm:pt>
    <dgm:pt modelId="{2D163383-EE02-4E32-ADC7-757F6F0CDE81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lt-LT" sz="2000" dirty="0"/>
            <a:t>Esamų paramos priemonių </a:t>
          </a:r>
          <a:r>
            <a:rPr lang="lt-LT" sz="2000" dirty="0" err="1"/>
            <a:t>tobulininimas</a:t>
          </a:r>
          <a:endParaRPr lang="en-GB" sz="2000" dirty="0"/>
        </a:p>
      </dgm:t>
    </dgm:pt>
    <dgm:pt modelId="{96153B70-038E-4222-8C18-D267985A4F0B}" type="parTrans" cxnId="{D34D5E1D-B7BE-4B74-9B74-F132862AABF1}">
      <dgm:prSet/>
      <dgm:spPr/>
      <dgm:t>
        <a:bodyPr/>
        <a:lstStyle/>
        <a:p>
          <a:endParaRPr lang="en-GB" sz="2400"/>
        </a:p>
      </dgm:t>
    </dgm:pt>
    <dgm:pt modelId="{8EDBCD5D-922A-4895-87E4-8600D0148847}" type="sibTrans" cxnId="{D34D5E1D-B7BE-4B74-9B74-F132862AABF1}">
      <dgm:prSet/>
      <dgm:spPr/>
      <dgm:t>
        <a:bodyPr/>
        <a:lstStyle/>
        <a:p>
          <a:endParaRPr lang="en-GB" sz="2400"/>
        </a:p>
      </dgm:t>
    </dgm:pt>
    <dgm:pt modelId="{13B76F03-D140-4307-BAD2-41972669DD44}">
      <dgm:prSet custT="1"/>
      <dgm:spPr/>
      <dgm:t>
        <a:bodyPr/>
        <a:lstStyle/>
        <a:p>
          <a:r>
            <a:rPr lang="lt-LT" sz="2000"/>
            <a:t>Įdiegti kasmetinę klasterių koordinatorių, besinaudojančių ar ketinančių naudotis paramos priemonėmis, metinę ataskaitą</a:t>
          </a:r>
          <a:endParaRPr lang="lt-LT" sz="2000" dirty="0"/>
        </a:p>
      </dgm:t>
    </dgm:pt>
    <dgm:pt modelId="{A5DC89FA-3375-48F5-974E-816FED24322E}" type="parTrans" cxnId="{F5BDE3DE-7275-4364-9357-CA4E929141C1}">
      <dgm:prSet/>
      <dgm:spPr/>
      <dgm:t>
        <a:bodyPr/>
        <a:lstStyle/>
        <a:p>
          <a:endParaRPr lang="en-GB" sz="2400"/>
        </a:p>
      </dgm:t>
    </dgm:pt>
    <dgm:pt modelId="{C1064E24-A0D7-4882-8C82-CE41B5F17DDF}" type="sibTrans" cxnId="{F5BDE3DE-7275-4364-9357-CA4E929141C1}">
      <dgm:prSet/>
      <dgm:spPr/>
      <dgm:t>
        <a:bodyPr/>
        <a:lstStyle/>
        <a:p>
          <a:endParaRPr lang="en-GB" sz="2400"/>
        </a:p>
      </dgm:t>
    </dgm:pt>
    <dgm:pt modelId="{F358069B-B18F-4BEA-9DEC-C5BFD6CE9DFF}">
      <dgm:prSet custT="1"/>
      <dgm:spPr/>
      <dgm:t>
        <a:bodyPr/>
        <a:lstStyle/>
        <a:p>
          <a:r>
            <a:rPr lang="lt-LT" sz="2000"/>
            <a:t>Užsienio šalių klasterizaciją skatinančių paramos priemonių lyginamoji analizė </a:t>
          </a:r>
          <a:endParaRPr lang="lt-LT" sz="2000" dirty="0"/>
        </a:p>
      </dgm:t>
    </dgm:pt>
    <dgm:pt modelId="{448C8EE3-365E-46C7-BF2C-CC867A90F2FA}" type="parTrans" cxnId="{0A9F8D0C-5A7E-4074-A177-C17CC67C0B99}">
      <dgm:prSet/>
      <dgm:spPr/>
      <dgm:t>
        <a:bodyPr/>
        <a:lstStyle/>
        <a:p>
          <a:endParaRPr lang="en-GB" sz="2400"/>
        </a:p>
      </dgm:t>
    </dgm:pt>
    <dgm:pt modelId="{2FE60126-4996-4825-ABA1-753D7D801F68}" type="sibTrans" cxnId="{0A9F8D0C-5A7E-4074-A177-C17CC67C0B99}">
      <dgm:prSet/>
      <dgm:spPr/>
      <dgm:t>
        <a:bodyPr/>
        <a:lstStyle/>
        <a:p>
          <a:endParaRPr lang="en-GB" sz="2400"/>
        </a:p>
      </dgm:t>
    </dgm:pt>
    <dgm:pt modelId="{5E7FCD7D-CCC5-41AB-A57E-1C561ED782EA}">
      <dgm:prSet custT="1"/>
      <dgm:spPr/>
      <dgm:t>
        <a:bodyPr/>
        <a:lstStyle/>
        <a:p>
          <a:r>
            <a:rPr lang="lt-LT" sz="2000"/>
            <a:t>Parengti Lietuvos klasterizacijos plėtros strategiją 2021 – 2027</a:t>
          </a:r>
          <a:endParaRPr lang="lt-LT" sz="2000" dirty="0"/>
        </a:p>
      </dgm:t>
    </dgm:pt>
    <dgm:pt modelId="{2764CCD2-6F30-4B5B-B51D-D49F00F2CCFA}" type="parTrans" cxnId="{78D2038B-58AB-42BE-894C-3EA8EE30ACA9}">
      <dgm:prSet/>
      <dgm:spPr/>
      <dgm:t>
        <a:bodyPr/>
        <a:lstStyle/>
        <a:p>
          <a:endParaRPr lang="en-GB" sz="2400"/>
        </a:p>
      </dgm:t>
    </dgm:pt>
    <dgm:pt modelId="{4F4255AA-ED97-42A3-A0A7-286D94F21BA2}" type="sibTrans" cxnId="{78D2038B-58AB-42BE-894C-3EA8EE30ACA9}">
      <dgm:prSet/>
      <dgm:spPr/>
      <dgm:t>
        <a:bodyPr/>
        <a:lstStyle/>
        <a:p>
          <a:endParaRPr lang="en-GB" sz="2400"/>
        </a:p>
      </dgm:t>
    </dgm:pt>
    <dgm:pt modelId="{E726C8B8-6606-47DD-BDA2-88F629DC87D1}">
      <dgm:prSet custT="1"/>
      <dgm:spPr/>
      <dgm:t>
        <a:bodyPr/>
        <a:lstStyle/>
        <a:p>
          <a:r>
            <a:rPr lang="lt-LT" sz="2000"/>
            <a:t>Parengti 2021 – 2027 Klasterizacijos paramos priemonių planą</a:t>
          </a:r>
          <a:endParaRPr lang="lt-LT" sz="2000" dirty="0"/>
        </a:p>
      </dgm:t>
    </dgm:pt>
    <dgm:pt modelId="{458F2337-3390-4BDD-9FC6-38FCC1828A98}" type="parTrans" cxnId="{90BB0EFE-1A05-42B8-A2AD-7F929B3E6CF0}">
      <dgm:prSet/>
      <dgm:spPr/>
      <dgm:t>
        <a:bodyPr/>
        <a:lstStyle/>
        <a:p>
          <a:endParaRPr lang="en-GB" sz="2400"/>
        </a:p>
      </dgm:t>
    </dgm:pt>
    <dgm:pt modelId="{D31FE840-B1E2-4B4A-A3FC-E36D0F33F725}" type="sibTrans" cxnId="{90BB0EFE-1A05-42B8-A2AD-7F929B3E6CF0}">
      <dgm:prSet/>
      <dgm:spPr/>
      <dgm:t>
        <a:bodyPr/>
        <a:lstStyle/>
        <a:p>
          <a:endParaRPr lang="en-GB" sz="2400"/>
        </a:p>
      </dgm:t>
    </dgm:pt>
    <dgm:pt modelId="{DF4721F0-4FC2-40DC-8F0D-14AF8927CF81}">
      <dgm:prSet custT="1"/>
      <dgm:spPr/>
      <dgm:t>
        <a:bodyPr/>
        <a:lstStyle/>
        <a:p>
          <a:r>
            <a:rPr lang="lt-LT" sz="2000"/>
            <a:t>Atlikti 2021 – 2027 klasterizacijos paramos priemonių plano ex-ante vertinimą</a:t>
          </a:r>
          <a:endParaRPr lang="lt-LT" sz="2000" dirty="0"/>
        </a:p>
      </dgm:t>
    </dgm:pt>
    <dgm:pt modelId="{CE4D8E48-C8AF-40FA-83F4-686371F4B27C}" type="parTrans" cxnId="{F051BFEE-521C-49AA-B5E1-4B8132535822}">
      <dgm:prSet/>
      <dgm:spPr/>
      <dgm:t>
        <a:bodyPr/>
        <a:lstStyle/>
        <a:p>
          <a:endParaRPr lang="en-GB" sz="2400"/>
        </a:p>
      </dgm:t>
    </dgm:pt>
    <dgm:pt modelId="{8CF5406B-17CE-4261-9F93-AA0EE6F0CDD8}" type="sibTrans" cxnId="{F051BFEE-521C-49AA-B5E1-4B8132535822}">
      <dgm:prSet/>
      <dgm:spPr/>
      <dgm:t>
        <a:bodyPr/>
        <a:lstStyle/>
        <a:p>
          <a:endParaRPr lang="en-GB" sz="2400"/>
        </a:p>
      </dgm:t>
    </dgm:pt>
    <dgm:pt modelId="{B8321147-DCA0-45CA-9794-A664BEC3A6E3}">
      <dgm:prSet custT="1"/>
      <dgm:spPr/>
      <dgm:t>
        <a:bodyPr/>
        <a:lstStyle/>
        <a:p>
          <a:r>
            <a:rPr lang="lt-LT" sz="2000"/>
            <a:t>2020 klasterizacijos paramos priemonių ex-post vertinimą</a:t>
          </a:r>
          <a:endParaRPr lang="lt-LT" sz="2000" dirty="0"/>
        </a:p>
      </dgm:t>
    </dgm:pt>
    <dgm:pt modelId="{679C521C-6887-4AB9-A980-B1CE69C43AF6}" type="parTrans" cxnId="{3EBC51FF-EACE-41D5-961C-0B125ADF300A}">
      <dgm:prSet/>
      <dgm:spPr/>
      <dgm:t>
        <a:bodyPr/>
        <a:lstStyle/>
        <a:p>
          <a:endParaRPr lang="en-GB" sz="2400"/>
        </a:p>
      </dgm:t>
    </dgm:pt>
    <dgm:pt modelId="{B15EA392-8E43-429A-A80B-673CFB1176D6}" type="sibTrans" cxnId="{3EBC51FF-EACE-41D5-961C-0B125ADF300A}">
      <dgm:prSet/>
      <dgm:spPr/>
      <dgm:t>
        <a:bodyPr/>
        <a:lstStyle/>
        <a:p>
          <a:endParaRPr lang="en-GB" sz="2400"/>
        </a:p>
      </dgm:t>
    </dgm:pt>
    <dgm:pt modelId="{76E0A818-7939-40D6-9FE1-B9C2CB2013DC}">
      <dgm:prSet custT="1"/>
      <dgm:spPr/>
      <dgm:t>
        <a:bodyPr/>
        <a:lstStyle/>
        <a:p>
          <a:r>
            <a:rPr lang="lt-LT" sz="2000"/>
            <a:t>Parengti studiją: Klasterių tarpsektorinis ir tarptautinis bendradarbiavimas</a:t>
          </a:r>
          <a:endParaRPr lang="lt-LT" sz="2000" dirty="0"/>
        </a:p>
      </dgm:t>
    </dgm:pt>
    <dgm:pt modelId="{7268BAFC-7CA3-4695-A097-1A82D0FA24B2}" type="parTrans" cxnId="{5DCCCD68-70DA-4B52-998C-6DCDC68E4AC3}">
      <dgm:prSet/>
      <dgm:spPr/>
      <dgm:t>
        <a:bodyPr/>
        <a:lstStyle/>
        <a:p>
          <a:endParaRPr lang="en-GB" sz="2400"/>
        </a:p>
      </dgm:t>
    </dgm:pt>
    <dgm:pt modelId="{522B80AD-77FA-4A12-A4DD-4A46CBDA2D32}" type="sibTrans" cxnId="{5DCCCD68-70DA-4B52-998C-6DCDC68E4AC3}">
      <dgm:prSet/>
      <dgm:spPr/>
      <dgm:t>
        <a:bodyPr/>
        <a:lstStyle/>
        <a:p>
          <a:endParaRPr lang="en-GB" sz="2400"/>
        </a:p>
      </dgm:t>
    </dgm:pt>
    <dgm:pt modelId="{0FE266A7-D4E9-47F9-979E-9D7E2F55595C}">
      <dgm:prSet custT="1"/>
      <dgm:spPr/>
      <dgm:t>
        <a:bodyPr/>
        <a:lstStyle/>
        <a:p>
          <a:r>
            <a:rPr lang="lt-LT" sz="2000"/>
            <a:t>Parengti studiją: Atskirų klasterių iniciatyvų atvejų analizė</a:t>
          </a:r>
          <a:endParaRPr lang="lt-LT" sz="2000" dirty="0"/>
        </a:p>
      </dgm:t>
    </dgm:pt>
    <dgm:pt modelId="{5E6CFF71-E494-4DB7-AEAC-F737D44836C0}" type="parTrans" cxnId="{ADE23D16-FAD4-4B60-A7DE-7C6AD1524AF9}">
      <dgm:prSet/>
      <dgm:spPr/>
      <dgm:t>
        <a:bodyPr/>
        <a:lstStyle/>
        <a:p>
          <a:endParaRPr lang="en-GB" sz="2400"/>
        </a:p>
      </dgm:t>
    </dgm:pt>
    <dgm:pt modelId="{244ABB8F-A342-4DDF-A540-F6AF5EFDA944}" type="sibTrans" cxnId="{ADE23D16-FAD4-4B60-A7DE-7C6AD1524AF9}">
      <dgm:prSet/>
      <dgm:spPr/>
      <dgm:t>
        <a:bodyPr/>
        <a:lstStyle/>
        <a:p>
          <a:endParaRPr lang="en-GB" sz="2400"/>
        </a:p>
      </dgm:t>
    </dgm:pt>
    <dgm:pt modelId="{69D57402-EFBE-4202-8B9C-78833616EB45}">
      <dgm:prSet custT="1"/>
      <dgm:spPr/>
      <dgm:t>
        <a:bodyPr/>
        <a:lstStyle/>
        <a:p>
          <a:r>
            <a:rPr lang="lt-LT" sz="2000"/>
            <a:t>Vykdyti nuolatinę klasterizacijos procesų stebėseną</a:t>
          </a:r>
          <a:endParaRPr lang="en-GB" sz="2000" dirty="0"/>
        </a:p>
      </dgm:t>
    </dgm:pt>
    <dgm:pt modelId="{9F8B5A17-0C69-4914-9813-A17BB75F38B7}" type="parTrans" cxnId="{045C6314-10D1-45BD-8EBD-A9053C72B665}">
      <dgm:prSet/>
      <dgm:spPr/>
      <dgm:t>
        <a:bodyPr/>
        <a:lstStyle/>
        <a:p>
          <a:endParaRPr lang="en-GB" sz="2400"/>
        </a:p>
      </dgm:t>
    </dgm:pt>
    <dgm:pt modelId="{99299E07-8860-4598-BFC5-68407C4700FA}" type="sibTrans" cxnId="{045C6314-10D1-45BD-8EBD-A9053C72B665}">
      <dgm:prSet/>
      <dgm:spPr/>
      <dgm:t>
        <a:bodyPr/>
        <a:lstStyle/>
        <a:p>
          <a:endParaRPr lang="en-GB" sz="2400"/>
        </a:p>
      </dgm:t>
    </dgm:pt>
    <dgm:pt modelId="{795513E8-0E1B-47AB-AE1E-1B5097BA4103}" type="pres">
      <dgm:prSet presAssocID="{018E7E53-730F-4953-9244-8F48376657F4}" presName="vert0" presStyleCnt="0">
        <dgm:presLayoutVars>
          <dgm:dir/>
          <dgm:animOne val="branch"/>
          <dgm:animLvl val="lvl"/>
        </dgm:presLayoutVars>
      </dgm:prSet>
      <dgm:spPr/>
    </dgm:pt>
    <dgm:pt modelId="{91FCC944-3947-4AED-914D-ECF20D32E38F}" type="pres">
      <dgm:prSet presAssocID="{384AA97A-604F-4E51-9A7C-54F619B65E49}" presName="thickLine" presStyleLbl="alignNode1" presStyleIdx="0" presStyleCnt="1"/>
      <dgm:spPr/>
    </dgm:pt>
    <dgm:pt modelId="{8D9D7C8C-6B72-45B8-878B-0D6805AF8754}" type="pres">
      <dgm:prSet presAssocID="{384AA97A-604F-4E51-9A7C-54F619B65E49}" presName="horz1" presStyleCnt="0"/>
      <dgm:spPr/>
    </dgm:pt>
    <dgm:pt modelId="{8D5BB2B0-855B-4000-B2A4-8776E04AE357}" type="pres">
      <dgm:prSet presAssocID="{384AA97A-604F-4E51-9A7C-54F619B65E49}" presName="tx1" presStyleLbl="revTx" presStyleIdx="0" presStyleCnt="11"/>
      <dgm:spPr/>
    </dgm:pt>
    <dgm:pt modelId="{1B0A6E49-87DF-4D2F-B692-DB209380F4B1}" type="pres">
      <dgm:prSet presAssocID="{384AA97A-604F-4E51-9A7C-54F619B65E49}" presName="vert1" presStyleCnt="0"/>
      <dgm:spPr/>
    </dgm:pt>
    <dgm:pt modelId="{678E1C7D-3A55-4CE9-A235-C215604643C1}" type="pres">
      <dgm:prSet presAssocID="{2D163383-EE02-4E32-ADC7-757F6F0CDE81}" presName="vertSpace2a" presStyleCnt="0"/>
      <dgm:spPr/>
    </dgm:pt>
    <dgm:pt modelId="{F4397861-5C89-4548-ADB1-C90DFE6D1EC3}" type="pres">
      <dgm:prSet presAssocID="{2D163383-EE02-4E32-ADC7-757F6F0CDE81}" presName="horz2" presStyleCnt="0"/>
      <dgm:spPr/>
    </dgm:pt>
    <dgm:pt modelId="{17F28058-5BF8-4CAC-85AD-85BA58404937}" type="pres">
      <dgm:prSet presAssocID="{2D163383-EE02-4E32-ADC7-757F6F0CDE81}" presName="horzSpace2" presStyleCnt="0"/>
      <dgm:spPr/>
    </dgm:pt>
    <dgm:pt modelId="{05764925-7C64-4F20-81D5-1368F2EDDA9A}" type="pres">
      <dgm:prSet presAssocID="{2D163383-EE02-4E32-ADC7-757F6F0CDE81}" presName="tx2" presStyleLbl="revTx" presStyleIdx="1" presStyleCnt="11"/>
      <dgm:spPr/>
    </dgm:pt>
    <dgm:pt modelId="{F12959E2-F5EE-42E7-9A75-EA61395D1A8C}" type="pres">
      <dgm:prSet presAssocID="{2D163383-EE02-4E32-ADC7-757F6F0CDE81}" presName="vert2" presStyleCnt="0"/>
      <dgm:spPr/>
    </dgm:pt>
    <dgm:pt modelId="{FDAB1AFC-F202-43D3-901A-59A22214FB59}" type="pres">
      <dgm:prSet presAssocID="{2D163383-EE02-4E32-ADC7-757F6F0CDE81}" presName="thinLine2b" presStyleLbl="callout" presStyleIdx="0" presStyleCnt="10"/>
      <dgm:spPr/>
    </dgm:pt>
    <dgm:pt modelId="{44087765-79E1-45CE-9788-9018658C239A}" type="pres">
      <dgm:prSet presAssocID="{2D163383-EE02-4E32-ADC7-757F6F0CDE81}" presName="vertSpace2b" presStyleCnt="0"/>
      <dgm:spPr/>
    </dgm:pt>
    <dgm:pt modelId="{7649AFA7-9EE1-4017-99C4-18BB0AF8EEF6}" type="pres">
      <dgm:prSet presAssocID="{13B76F03-D140-4307-BAD2-41972669DD44}" presName="horz2" presStyleCnt="0"/>
      <dgm:spPr/>
    </dgm:pt>
    <dgm:pt modelId="{69596DF6-DD71-4559-A242-253A92C564A9}" type="pres">
      <dgm:prSet presAssocID="{13B76F03-D140-4307-BAD2-41972669DD44}" presName="horzSpace2" presStyleCnt="0"/>
      <dgm:spPr/>
    </dgm:pt>
    <dgm:pt modelId="{510DB071-6170-4823-9CF5-4B03E11B8E0B}" type="pres">
      <dgm:prSet presAssocID="{13B76F03-D140-4307-BAD2-41972669DD44}" presName="tx2" presStyleLbl="revTx" presStyleIdx="2" presStyleCnt="11"/>
      <dgm:spPr/>
    </dgm:pt>
    <dgm:pt modelId="{82D1D064-1C29-466D-A72F-CB108C515110}" type="pres">
      <dgm:prSet presAssocID="{13B76F03-D140-4307-BAD2-41972669DD44}" presName="vert2" presStyleCnt="0"/>
      <dgm:spPr/>
    </dgm:pt>
    <dgm:pt modelId="{931D0972-F6B2-43AF-9599-CAD4BE60693A}" type="pres">
      <dgm:prSet presAssocID="{13B76F03-D140-4307-BAD2-41972669DD44}" presName="thinLine2b" presStyleLbl="callout" presStyleIdx="1" presStyleCnt="10"/>
      <dgm:spPr/>
    </dgm:pt>
    <dgm:pt modelId="{37C442D7-0C2A-4610-9E36-128E499F822E}" type="pres">
      <dgm:prSet presAssocID="{13B76F03-D140-4307-BAD2-41972669DD44}" presName="vertSpace2b" presStyleCnt="0"/>
      <dgm:spPr/>
    </dgm:pt>
    <dgm:pt modelId="{8AE3EA44-0833-41AF-AE4F-D318CD4C3D78}" type="pres">
      <dgm:prSet presAssocID="{F358069B-B18F-4BEA-9DEC-C5BFD6CE9DFF}" presName="horz2" presStyleCnt="0"/>
      <dgm:spPr/>
    </dgm:pt>
    <dgm:pt modelId="{1122D7E1-9A41-4F92-A3AE-F3DF25EB0BDD}" type="pres">
      <dgm:prSet presAssocID="{F358069B-B18F-4BEA-9DEC-C5BFD6CE9DFF}" presName="horzSpace2" presStyleCnt="0"/>
      <dgm:spPr/>
    </dgm:pt>
    <dgm:pt modelId="{1D826514-3673-4266-920E-DA010478E053}" type="pres">
      <dgm:prSet presAssocID="{F358069B-B18F-4BEA-9DEC-C5BFD6CE9DFF}" presName="tx2" presStyleLbl="revTx" presStyleIdx="3" presStyleCnt="11"/>
      <dgm:spPr/>
    </dgm:pt>
    <dgm:pt modelId="{83E55309-302F-4E2A-B9C7-0EB5A5C61C25}" type="pres">
      <dgm:prSet presAssocID="{F358069B-B18F-4BEA-9DEC-C5BFD6CE9DFF}" presName="vert2" presStyleCnt="0"/>
      <dgm:spPr/>
    </dgm:pt>
    <dgm:pt modelId="{2648EB7C-CA88-4EA9-A863-CECDC3AEDE16}" type="pres">
      <dgm:prSet presAssocID="{F358069B-B18F-4BEA-9DEC-C5BFD6CE9DFF}" presName="thinLine2b" presStyleLbl="callout" presStyleIdx="2" presStyleCnt="10"/>
      <dgm:spPr/>
    </dgm:pt>
    <dgm:pt modelId="{275358A2-425B-45A4-9B09-3796C28EBFEE}" type="pres">
      <dgm:prSet presAssocID="{F358069B-B18F-4BEA-9DEC-C5BFD6CE9DFF}" presName="vertSpace2b" presStyleCnt="0"/>
      <dgm:spPr/>
    </dgm:pt>
    <dgm:pt modelId="{87792025-7604-48D2-A930-58AC57BD81BA}" type="pres">
      <dgm:prSet presAssocID="{5E7FCD7D-CCC5-41AB-A57E-1C561ED782EA}" presName="horz2" presStyleCnt="0"/>
      <dgm:spPr/>
    </dgm:pt>
    <dgm:pt modelId="{84FB7424-EFB7-438F-9D44-636DA82CBC85}" type="pres">
      <dgm:prSet presAssocID="{5E7FCD7D-CCC5-41AB-A57E-1C561ED782EA}" presName="horzSpace2" presStyleCnt="0"/>
      <dgm:spPr/>
    </dgm:pt>
    <dgm:pt modelId="{A8AD6942-4223-4CE3-A6F2-2E95F31C01F5}" type="pres">
      <dgm:prSet presAssocID="{5E7FCD7D-CCC5-41AB-A57E-1C561ED782EA}" presName="tx2" presStyleLbl="revTx" presStyleIdx="4" presStyleCnt="11"/>
      <dgm:spPr/>
    </dgm:pt>
    <dgm:pt modelId="{D3005B0A-DB36-4B0F-8D3B-29389F78958A}" type="pres">
      <dgm:prSet presAssocID="{5E7FCD7D-CCC5-41AB-A57E-1C561ED782EA}" presName="vert2" presStyleCnt="0"/>
      <dgm:spPr/>
    </dgm:pt>
    <dgm:pt modelId="{9A1B8C81-ED57-4D2B-B3F6-CDAB91F6EBD5}" type="pres">
      <dgm:prSet presAssocID="{5E7FCD7D-CCC5-41AB-A57E-1C561ED782EA}" presName="thinLine2b" presStyleLbl="callout" presStyleIdx="3" presStyleCnt="10"/>
      <dgm:spPr/>
    </dgm:pt>
    <dgm:pt modelId="{C02FFEBA-540C-4C11-83E7-69C109AA3B29}" type="pres">
      <dgm:prSet presAssocID="{5E7FCD7D-CCC5-41AB-A57E-1C561ED782EA}" presName="vertSpace2b" presStyleCnt="0"/>
      <dgm:spPr/>
    </dgm:pt>
    <dgm:pt modelId="{72698AF1-2F6B-41EA-A8D3-0C33F3E33FC8}" type="pres">
      <dgm:prSet presAssocID="{E726C8B8-6606-47DD-BDA2-88F629DC87D1}" presName="horz2" presStyleCnt="0"/>
      <dgm:spPr/>
    </dgm:pt>
    <dgm:pt modelId="{0F5271CF-3942-453D-BCF9-C54604B68D18}" type="pres">
      <dgm:prSet presAssocID="{E726C8B8-6606-47DD-BDA2-88F629DC87D1}" presName="horzSpace2" presStyleCnt="0"/>
      <dgm:spPr/>
    </dgm:pt>
    <dgm:pt modelId="{BACFDFC8-5DA7-47CF-A652-2C6A7F98461F}" type="pres">
      <dgm:prSet presAssocID="{E726C8B8-6606-47DD-BDA2-88F629DC87D1}" presName="tx2" presStyleLbl="revTx" presStyleIdx="5" presStyleCnt="11"/>
      <dgm:spPr/>
    </dgm:pt>
    <dgm:pt modelId="{6203EE56-A715-4830-939F-B43EF83C2154}" type="pres">
      <dgm:prSet presAssocID="{E726C8B8-6606-47DD-BDA2-88F629DC87D1}" presName="vert2" presStyleCnt="0"/>
      <dgm:spPr/>
    </dgm:pt>
    <dgm:pt modelId="{6D26D746-9C0D-4108-A92E-852F95845059}" type="pres">
      <dgm:prSet presAssocID="{E726C8B8-6606-47DD-BDA2-88F629DC87D1}" presName="thinLine2b" presStyleLbl="callout" presStyleIdx="4" presStyleCnt="10"/>
      <dgm:spPr/>
    </dgm:pt>
    <dgm:pt modelId="{391256ED-3736-49C7-B456-52F8ADB3EE8D}" type="pres">
      <dgm:prSet presAssocID="{E726C8B8-6606-47DD-BDA2-88F629DC87D1}" presName="vertSpace2b" presStyleCnt="0"/>
      <dgm:spPr/>
    </dgm:pt>
    <dgm:pt modelId="{BA067ACF-AF92-4892-BF44-35F7726396B2}" type="pres">
      <dgm:prSet presAssocID="{DF4721F0-4FC2-40DC-8F0D-14AF8927CF81}" presName="horz2" presStyleCnt="0"/>
      <dgm:spPr/>
    </dgm:pt>
    <dgm:pt modelId="{4F093E46-D597-4A80-A5A0-FB6F7630B660}" type="pres">
      <dgm:prSet presAssocID="{DF4721F0-4FC2-40DC-8F0D-14AF8927CF81}" presName="horzSpace2" presStyleCnt="0"/>
      <dgm:spPr/>
    </dgm:pt>
    <dgm:pt modelId="{2E6690FD-E217-43F6-B0AA-CBDFE0BA403F}" type="pres">
      <dgm:prSet presAssocID="{DF4721F0-4FC2-40DC-8F0D-14AF8927CF81}" presName="tx2" presStyleLbl="revTx" presStyleIdx="6" presStyleCnt="11"/>
      <dgm:spPr/>
    </dgm:pt>
    <dgm:pt modelId="{7C553EDB-91DA-48BE-A00D-BB4A68FB5228}" type="pres">
      <dgm:prSet presAssocID="{DF4721F0-4FC2-40DC-8F0D-14AF8927CF81}" presName="vert2" presStyleCnt="0"/>
      <dgm:spPr/>
    </dgm:pt>
    <dgm:pt modelId="{6F85B488-322E-4C5D-91DA-1F3478A3164B}" type="pres">
      <dgm:prSet presAssocID="{DF4721F0-4FC2-40DC-8F0D-14AF8927CF81}" presName="thinLine2b" presStyleLbl="callout" presStyleIdx="5" presStyleCnt="10"/>
      <dgm:spPr/>
    </dgm:pt>
    <dgm:pt modelId="{F8C531D6-5A21-4C89-9262-BA99EA289B32}" type="pres">
      <dgm:prSet presAssocID="{DF4721F0-4FC2-40DC-8F0D-14AF8927CF81}" presName="vertSpace2b" presStyleCnt="0"/>
      <dgm:spPr/>
    </dgm:pt>
    <dgm:pt modelId="{5F668DCF-3BB4-4B62-8416-1A1D892E5059}" type="pres">
      <dgm:prSet presAssocID="{B8321147-DCA0-45CA-9794-A664BEC3A6E3}" presName="horz2" presStyleCnt="0"/>
      <dgm:spPr/>
    </dgm:pt>
    <dgm:pt modelId="{EC04C94B-AA73-4FF3-BFE5-D51D7C3E79BC}" type="pres">
      <dgm:prSet presAssocID="{B8321147-DCA0-45CA-9794-A664BEC3A6E3}" presName="horzSpace2" presStyleCnt="0"/>
      <dgm:spPr/>
    </dgm:pt>
    <dgm:pt modelId="{AE77EA5C-FFCA-4212-9B90-91EC5A426917}" type="pres">
      <dgm:prSet presAssocID="{B8321147-DCA0-45CA-9794-A664BEC3A6E3}" presName="tx2" presStyleLbl="revTx" presStyleIdx="7" presStyleCnt="11"/>
      <dgm:spPr/>
    </dgm:pt>
    <dgm:pt modelId="{2C07105F-CD4F-4469-B0B4-B046F79D4100}" type="pres">
      <dgm:prSet presAssocID="{B8321147-DCA0-45CA-9794-A664BEC3A6E3}" presName="vert2" presStyleCnt="0"/>
      <dgm:spPr/>
    </dgm:pt>
    <dgm:pt modelId="{55D4CD63-8878-4B87-8684-A6C978D6AF6D}" type="pres">
      <dgm:prSet presAssocID="{B8321147-DCA0-45CA-9794-A664BEC3A6E3}" presName="thinLine2b" presStyleLbl="callout" presStyleIdx="6" presStyleCnt="10"/>
      <dgm:spPr/>
    </dgm:pt>
    <dgm:pt modelId="{54AEAD44-0C00-4CE1-B645-3DB15F74D1E2}" type="pres">
      <dgm:prSet presAssocID="{B8321147-DCA0-45CA-9794-A664BEC3A6E3}" presName="vertSpace2b" presStyleCnt="0"/>
      <dgm:spPr/>
    </dgm:pt>
    <dgm:pt modelId="{18944C1D-CAD7-4012-8B43-71625AF68638}" type="pres">
      <dgm:prSet presAssocID="{76E0A818-7939-40D6-9FE1-B9C2CB2013DC}" presName="horz2" presStyleCnt="0"/>
      <dgm:spPr/>
    </dgm:pt>
    <dgm:pt modelId="{FE234466-85AC-461A-89C1-07CF097EDDEA}" type="pres">
      <dgm:prSet presAssocID="{76E0A818-7939-40D6-9FE1-B9C2CB2013DC}" presName="horzSpace2" presStyleCnt="0"/>
      <dgm:spPr/>
    </dgm:pt>
    <dgm:pt modelId="{825C4C8D-725E-47A8-B1CA-B8C9F1AB1A9A}" type="pres">
      <dgm:prSet presAssocID="{76E0A818-7939-40D6-9FE1-B9C2CB2013DC}" presName="tx2" presStyleLbl="revTx" presStyleIdx="8" presStyleCnt="11"/>
      <dgm:spPr/>
    </dgm:pt>
    <dgm:pt modelId="{B5DA7274-0444-4A23-A557-CA9B128911F2}" type="pres">
      <dgm:prSet presAssocID="{76E0A818-7939-40D6-9FE1-B9C2CB2013DC}" presName="vert2" presStyleCnt="0"/>
      <dgm:spPr/>
    </dgm:pt>
    <dgm:pt modelId="{A5BCA549-84E6-4932-8677-D48DC2AE5E7E}" type="pres">
      <dgm:prSet presAssocID="{76E0A818-7939-40D6-9FE1-B9C2CB2013DC}" presName="thinLine2b" presStyleLbl="callout" presStyleIdx="7" presStyleCnt="10"/>
      <dgm:spPr/>
    </dgm:pt>
    <dgm:pt modelId="{F89C40D0-8816-400F-8B3A-97037B024B37}" type="pres">
      <dgm:prSet presAssocID="{76E0A818-7939-40D6-9FE1-B9C2CB2013DC}" presName="vertSpace2b" presStyleCnt="0"/>
      <dgm:spPr/>
    </dgm:pt>
    <dgm:pt modelId="{AE80C602-E4DC-45AA-9546-57317EE3B6A7}" type="pres">
      <dgm:prSet presAssocID="{0FE266A7-D4E9-47F9-979E-9D7E2F55595C}" presName="horz2" presStyleCnt="0"/>
      <dgm:spPr/>
    </dgm:pt>
    <dgm:pt modelId="{D4ABF156-83AD-4757-9906-8B37236A9C14}" type="pres">
      <dgm:prSet presAssocID="{0FE266A7-D4E9-47F9-979E-9D7E2F55595C}" presName="horzSpace2" presStyleCnt="0"/>
      <dgm:spPr/>
    </dgm:pt>
    <dgm:pt modelId="{FC8B5640-7558-434A-B190-5D41CF251D65}" type="pres">
      <dgm:prSet presAssocID="{0FE266A7-D4E9-47F9-979E-9D7E2F55595C}" presName="tx2" presStyleLbl="revTx" presStyleIdx="9" presStyleCnt="11"/>
      <dgm:spPr/>
    </dgm:pt>
    <dgm:pt modelId="{5760EF06-FA17-47FF-8E32-7318199BAEEC}" type="pres">
      <dgm:prSet presAssocID="{0FE266A7-D4E9-47F9-979E-9D7E2F55595C}" presName="vert2" presStyleCnt="0"/>
      <dgm:spPr/>
    </dgm:pt>
    <dgm:pt modelId="{57808455-CC8F-4A8C-BF3D-B099C70C86B5}" type="pres">
      <dgm:prSet presAssocID="{0FE266A7-D4E9-47F9-979E-9D7E2F55595C}" presName="thinLine2b" presStyleLbl="callout" presStyleIdx="8" presStyleCnt="10"/>
      <dgm:spPr/>
    </dgm:pt>
    <dgm:pt modelId="{93A14BE0-B280-48A9-AD1A-01A3A017BC8D}" type="pres">
      <dgm:prSet presAssocID="{0FE266A7-D4E9-47F9-979E-9D7E2F55595C}" presName="vertSpace2b" presStyleCnt="0"/>
      <dgm:spPr/>
    </dgm:pt>
    <dgm:pt modelId="{0A4760F6-1C72-446F-B5FA-2BE9F314126E}" type="pres">
      <dgm:prSet presAssocID="{69D57402-EFBE-4202-8B9C-78833616EB45}" presName="horz2" presStyleCnt="0"/>
      <dgm:spPr/>
    </dgm:pt>
    <dgm:pt modelId="{018E13B6-8D45-4902-9BDA-55D346BF96A9}" type="pres">
      <dgm:prSet presAssocID="{69D57402-EFBE-4202-8B9C-78833616EB45}" presName="horzSpace2" presStyleCnt="0"/>
      <dgm:spPr/>
    </dgm:pt>
    <dgm:pt modelId="{F78FFA97-8298-4532-A286-4483385EC15D}" type="pres">
      <dgm:prSet presAssocID="{69D57402-EFBE-4202-8B9C-78833616EB45}" presName="tx2" presStyleLbl="revTx" presStyleIdx="10" presStyleCnt="11"/>
      <dgm:spPr/>
    </dgm:pt>
    <dgm:pt modelId="{25756F6B-7386-45D8-954E-37C6D0BACB14}" type="pres">
      <dgm:prSet presAssocID="{69D57402-EFBE-4202-8B9C-78833616EB45}" presName="vert2" presStyleCnt="0"/>
      <dgm:spPr/>
    </dgm:pt>
    <dgm:pt modelId="{0E9D7C9D-0C01-4970-BE3B-3AAF5AD99603}" type="pres">
      <dgm:prSet presAssocID="{69D57402-EFBE-4202-8B9C-78833616EB45}" presName="thinLine2b" presStyleLbl="callout" presStyleIdx="9" presStyleCnt="10"/>
      <dgm:spPr/>
    </dgm:pt>
    <dgm:pt modelId="{1C96EB73-056E-401E-A01F-3C8C76E6AE91}" type="pres">
      <dgm:prSet presAssocID="{69D57402-EFBE-4202-8B9C-78833616EB45}" presName="vertSpace2b" presStyleCnt="0"/>
      <dgm:spPr/>
    </dgm:pt>
  </dgm:ptLst>
  <dgm:cxnLst>
    <dgm:cxn modelId="{0A9F8D0C-5A7E-4074-A177-C17CC67C0B99}" srcId="{384AA97A-604F-4E51-9A7C-54F619B65E49}" destId="{F358069B-B18F-4BEA-9DEC-C5BFD6CE9DFF}" srcOrd="2" destOrd="0" parTransId="{448C8EE3-365E-46C7-BF2C-CC867A90F2FA}" sibTransId="{2FE60126-4996-4825-ABA1-753D7D801F68}"/>
    <dgm:cxn modelId="{045C6314-10D1-45BD-8EBD-A9053C72B665}" srcId="{384AA97A-604F-4E51-9A7C-54F619B65E49}" destId="{69D57402-EFBE-4202-8B9C-78833616EB45}" srcOrd="9" destOrd="0" parTransId="{9F8B5A17-0C69-4914-9813-A17BB75F38B7}" sibTransId="{99299E07-8860-4598-BFC5-68407C4700FA}"/>
    <dgm:cxn modelId="{ADE23D16-FAD4-4B60-A7DE-7C6AD1524AF9}" srcId="{384AA97A-604F-4E51-9A7C-54F619B65E49}" destId="{0FE266A7-D4E9-47F9-979E-9D7E2F55595C}" srcOrd="8" destOrd="0" parTransId="{5E6CFF71-E494-4DB7-AEAC-F737D44836C0}" sibTransId="{244ABB8F-A342-4DDF-A540-F6AF5EFDA944}"/>
    <dgm:cxn modelId="{A4B7A21B-AA44-4645-9E2E-53A7251B59FD}" type="presOf" srcId="{13B76F03-D140-4307-BAD2-41972669DD44}" destId="{510DB071-6170-4823-9CF5-4B03E11B8E0B}" srcOrd="0" destOrd="0" presId="urn:microsoft.com/office/officeart/2008/layout/LinedList"/>
    <dgm:cxn modelId="{D34D5E1D-B7BE-4B74-9B74-F132862AABF1}" srcId="{384AA97A-604F-4E51-9A7C-54F619B65E49}" destId="{2D163383-EE02-4E32-ADC7-757F6F0CDE81}" srcOrd="0" destOrd="0" parTransId="{96153B70-038E-4222-8C18-D267985A4F0B}" sibTransId="{8EDBCD5D-922A-4895-87E4-8600D0148847}"/>
    <dgm:cxn modelId="{2EC9C524-DA62-40A0-B236-37328DC2C74A}" type="presOf" srcId="{018E7E53-730F-4953-9244-8F48376657F4}" destId="{795513E8-0E1B-47AB-AE1E-1B5097BA4103}" srcOrd="0" destOrd="0" presId="urn:microsoft.com/office/officeart/2008/layout/LinedList"/>
    <dgm:cxn modelId="{5BD42A2E-C904-493F-B761-CD61CC8BBA8C}" type="presOf" srcId="{F358069B-B18F-4BEA-9DEC-C5BFD6CE9DFF}" destId="{1D826514-3673-4266-920E-DA010478E053}" srcOrd="0" destOrd="0" presId="urn:microsoft.com/office/officeart/2008/layout/LinedList"/>
    <dgm:cxn modelId="{366F173C-AC90-4DFF-8DDB-E19E18B79B71}" type="presOf" srcId="{B8321147-DCA0-45CA-9794-A664BEC3A6E3}" destId="{AE77EA5C-FFCA-4212-9B90-91EC5A426917}" srcOrd="0" destOrd="0" presId="urn:microsoft.com/office/officeart/2008/layout/LinedList"/>
    <dgm:cxn modelId="{32B31442-0472-4B19-9675-63E0F795CD23}" type="presOf" srcId="{E726C8B8-6606-47DD-BDA2-88F629DC87D1}" destId="{BACFDFC8-5DA7-47CF-A652-2C6A7F98461F}" srcOrd="0" destOrd="0" presId="urn:microsoft.com/office/officeart/2008/layout/LinedList"/>
    <dgm:cxn modelId="{FFD67B65-80F7-48D7-9A8D-05CF457DF76D}" type="presOf" srcId="{5E7FCD7D-CCC5-41AB-A57E-1C561ED782EA}" destId="{A8AD6942-4223-4CE3-A6F2-2E95F31C01F5}" srcOrd="0" destOrd="0" presId="urn:microsoft.com/office/officeart/2008/layout/LinedList"/>
    <dgm:cxn modelId="{5DCCCD68-70DA-4B52-998C-6DCDC68E4AC3}" srcId="{384AA97A-604F-4E51-9A7C-54F619B65E49}" destId="{76E0A818-7939-40D6-9FE1-B9C2CB2013DC}" srcOrd="7" destOrd="0" parTransId="{7268BAFC-7CA3-4695-A097-1A82D0FA24B2}" sibTransId="{522B80AD-77FA-4A12-A4DD-4A46CBDA2D32}"/>
    <dgm:cxn modelId="{31F7534A-D817-4063-BE37-9DE07C32AB69}" type="presOf" srcId="{69D57402-EFBE-4202-8B9C-78833616EB45}" destId="{F78FFA97-8298-4532-A286-4483385EC15D}" srcOrd="0" destOrd="0" presId="urn:microsoft.com/office/officeart/2008/layout/LinedList"/>
    <dgm:cxn modelId="{C680368A-6FF3-425F-8F28-8422336D7799}" type="presOf" srcId="{DF4721F0-4FC2-40DC-8F0D-14AF8927CF81}" destId="{2E6690FD-E217-43F6-B0AA-CBDFE0BA403F}" srcOrd="0" destOrd="0" presId="urn:microsoft.com/office/officeart/2008/layout/LinedList"/>
    <dgm:cxn modelId="{78D2038B-58AB-42BE-894C-3EA8EE30ACA9}" srcId="{384AA97A-604F-4E51-9A7C-54F619B65E49}" destId="{5E7FCD7D-CCC5-41AB-A57E-1C561ED782EA}" srcOrd="3" destOrd="0" parTransId="{2764CCD2-6F30-4B5B-B51D-D49F00F2CCFA}" sibTransId="{4F4255AA-ED97-42A3-A0A7-286D94F21BA2}"/>
    <dgm:cxn modelId="{8D42048B-2A65-4E43-B61A-8712507F5970}" type="presOf" srcId="{2D163383-EE02-4E32-ADC7-757F6F0CDE81}" destId="{05764925-7C64-4F20-81D5-1368F2EDDA9A}" srcOrd="0" destOrd="0" presId="urn:microsoft.com/office/officeart/2008/layout/LinedList"/>
    <dgm:cxn modelId="{F8609FC2-0760-4122-B243-9AA3AF47309D}" type="presOf" srcId="{76E0A818-7939-40D6-9FE1-B9C2CB2013DC}" destId="{825C4C8D-725E-47A8-B1CA-B8C9F1AB1A9A}" srcOrd="0" destOrd="0" presId="urn:microsoft.com/office/officeart/2008/layout/LinedList"/>
    <dgm:cxn modelId="{D5A035D7-66B9-442B-A943-1E1100C4AEC8}" type="presOf" srcId="{384AA97A-604F-4E51-9A7C-54F619B65E49}" destId="{8D5BB2B0-855B-4000-B2A4-8776E04AE357}" srcOrd="0" destOrd="0" presId="urn:microsoft.com/office/officeart/2008/layout/LinedList"/>
    <dgm:cxn modelId="{6DBFAADB-4265-478D-93C0-9D28DCF8E648}" srcId="{018E7E53-730F-4953-9244-8F48376657F4}" destId="{384AA97A-604F-4E51-9A7C-54F619B65E49}" srcOrd="0" destOrd="0" parTransId="{3F41A458-D5CB-493E-AA67-D5138B4DADBB}" sibTransId="{AC81C603-92F0-433A-B392-F769F12743B8}"/>
    <dgm:cxn modelId="{318392DD-AA21-4E20-9B80-249E2B54551A}" type="presOf" srcId="{0FE266A7-D4E9-47F9-979E-9D7E2F55595C}" destId="{FC8B5640-7558-434A-B190-5D41CF251D65}" srcOrd="0" destOrd="0" presId="urn:microsoft.com/office/officeart/2008/layout/LinedList"/>
    <dgm:cxn modelId="{F5BDE3DE-7275-4364-9357-CA4E929141C1}" srcId="{384AA97A-604F-4E51-9A7C-54F619B65E49}" destId="{13B76F03-D140-4307-BAD2-41972669DD44}" srcOrd="1" destOrd="0" parTransId="{A5DC89FA-3375-48F5-974E-816FED24322E}" sibTransId="{C1064E24-A0D7-4882-8C82-CE41B5F17DDF}"/>
    <dgm:cxn modelId="{F051BFEE-521C-49AA-B5E1-4B8132535822}" srcId="{384AA97A-604F-4E51-9A7C-54F619B65E49}" destId="{DF4721F0-4FC2-40DC-8F0D-14AF8927CF81}" srcOrd="5" destOrd="0" parTransId="{CE4D8E48-C8AF-40FA-83F4-686371F4B27C}" sibTransId="{8CF5406B-17CE-4261-9F93-AA0EE6F0CDD8}"/>
    <dgm:cxn modelId="{90BB0EFE-1A05-42B8-A2AD-7F929B3E6CF0}" srcId="{384AA97A-604F-4E51-9A7C-54F619B65E49}" destId="{E726C8B8-6606-47DD-BDA2-88F629DC87D1}" srcOrd="4" destOrd="0" parTransId="{458F2337-3390-4BDD-9FC6-38FCC1828A98}" sibTransId="{D31FE840-B1E2-4B4A-A3FC-E36D0F33F725}"/>
    <dgm:cxn modelId="{3EBC51FF-EACE-41D5-961C-0B125ADF300A}" srcId="{384AA97A-604F-4E51-9A7C-54F619B65E49}" destId="{B8321147-DCA0-45CA-9794-A664BEC3A6E3}" srcOrd="6" destOrd="0" parTransId="{679C521C-6887-4AB9-A980-B1CE69C43AF6}" sibTransId="{B15EA392-8E43-429A-A80B-673CFB1176D6}"/>
    <dgm:cxn modelId="{BE2908B7-7C9D-45B1-9D0F-EC8B50A8EFB1}" type="presParOf" srcId="{795513E8-0E1B-47AB-AE1E-1B5097BA4103}" destId="{91FCC944-3947-4AED-914D-ECF20D32E38F}" srcOrd="0" destOrd="0" presId="urn:microsoft.com/office/officeart/2008/layout/LinedList"/>
    <dgm:cxn modelId="{E51960B0-2533-4274-B887-00E5349B9E1A}" type="presParOf" srcId="{795513E8-0E1B-47AB-AE1E-1B5097BA4103}" destId="{8D9D7C8C-6B72-45B8-878B-0D6805AF8754}" srcOrd="1" destOrd="0" presId="urn:microsoft.com/office/officeart/2008/layout/LinedList"/>
    <dgm:cxn modelId="{5E6ED3AF-0067-4AAA-B34B-1A80BC8D3C4F}" type="presParOf" srcId="{8D9D7C8C-6B72-45B8-878B-0D6805AF8754}" destId="{8D5BB2B0-855B-4000-B2A4-8776E04AE357}" srcOrd="0" destOrd="0" presId="urn:microsoft.com/office/officeart/2008/layout/LinedList"/>
    <dgm:cxn modelId="{0916ABAF-67A0-49E5-A156-1AFAA0AD9EE4}" type="presParOf" srcId="{8D9D7C8C-6B72-45B8-878B-0D6805AF8754}" destId="{1B0A6E49-87DF-4D2F-B692-DB209380F4B1}" srcOrd="1" destOrd="0" presId="urn:microsoft.com/office/officeart/2008/layout/LinedList"/>
    <dgm:cxn modelId="{D496F935-A18A-4933-9AC9-41E9ED0E52BA}" type="presParOf" srcId="{1B0A6E49-87DF-4D2F-B692-DB209380F4B1}" destId="{678E1C7D-3A55-4CE9-A235-C215604643C1}" srcOrd="0" destOrd="0" presId="urn:microsoft.com/office/officeart/2008/layout/LinedList"/>
    <dgm:cxn modelId="{0979C8D5-5F26-4839-A668-8A03CD9C4676}" type="presParOf" srcId="{1B0A6E49-87DF-4D2F-B692-DB209380F4B1}" destId="{F4397861-5C89-4548-ADB1-C90DFE6D1EC3}" srcOrd="1" destOrd="0" presId="urn:microsoft.com/office/officeart/2008/layout/LinedList"/>
    <dgm:cxn modelId="{9A0CFC73-D150-4991-9730-9A3558B0E4C3}" type="presParOf" srcId="{F4397861-5C89-4548-ADB1-C90DFE6D1EC3}" destId="{17F28058-5BF8-4CAC-85AD-85BA58404937}" srcOrd="0" destOrd="0" presId="urn:microsoft.com/office/officeart/2008/layout/LinedList"/>
    <dgm:cxn modelId="{33B4F400-ABCF-4FB6-B9FC-7BC81EB250C4}" type="presParOf" srcId="{F4397861-5C89-4548-ADB1-C90DFE6D1EC3}" destId="{05764925-7C64-4F20-81D5-1368F2EDDA9A}" srcOrd="1" destOrd="0" presId="urn:microsoft.com/office/officeart/2008/layout/LinedList"/>
    <dgm:cxn modelId="{8B5AAACE-4EDB-43A1-8EB7-F7B31D4602ED}" type="presParOf" srcId="{F4397861-5C89-4548-ADB1-C90DFE6D1EC3}" destId="{F12959E2-F5EE-42E7-9A75-EA61395D1A8C}" srcOrd="2" destOrd="0" presId="urn:microsoft.com/office/officeart/2008/layout/LinedList"/>
    <dgm:cxn modelId="{C4744B03-6EE7-4600-B27D-2959E6C32B00}" type="presParOf" srcId="{1B0A6E49-87DF-4D2F-B692-DB209380F4B1}" destId="{FDAB1AFC-F202-43D3-901A-59A22214FB59}" srcOrd="2" destOrd="0" presId="urn:microsoft.com/office/officeart/2008/layout/LinedList"/>
    <dgm:cxn modelId="{1323A5DD-AD38-4DB1-B39C-CA776E8B3D5B}" type="presParOf" srcId="{1B0A6E49-87DF-4D2F-B692-DB209380F4B1}" destId="{44087765-79E1-45CE-9788-9018658C239A}" srcOrd="3" destOrd="0" presId="urn:microsoft.com/office/officeart/2008/layout/LinedList"/>
    <dgm:cxn modelId="{1101254F-9950-410D-A32B-E8309F1884E4}" type="presParOf" srcId="{1B0A6E49-87DF-4D2F-B692-DB209380F4B1}" destId="{7649AFA7-9EE1-4017-99C4-18BB0AF8EEF6}" srcOrd="4" destOrd="0" presId="urn:microsoft.com/office/officeart/2008/layout/LinedList"/>
    <dgm:cxn modelId="{C0F875E6-4743-4776-B537-A96BAD04DFD1}" type="presParOf" srcId="{7649AFA7-9EE1-4017-99C4-18BB0AF8EEF6}" destId="{69596DF6-DD71-4559-A242-253A92C564A9}" srcOrd="0" destOrd="0" presId="urn:microsoft.com/office/officeart/2008/layout/LinedList"/>
    <dgm:cxn modelId="{2A54056A-625E-4633-AE15-C048FE58F62C}" type="presParOf" srcId="{7649AFA7-9EE1-4017-99C4-18BB0AF8EEF6}" destId="{510DB071-6170-4823-9CF5-4B03E11B8E0B}" srcOrd="1" destOrd="0" presId="urn:microsoft.com/office/officeart/2008/layout/LinedList"/>
    <dgm:cxn modelId="{CBCED6ED-7DC7-4DD8-A347-256C851967A8}" type="presParOf" srcId="{7649AFA7-9EE1-4017-99C4-18BB0AF8EEF6}" destId="{82D1D064-1C29-466D-A72F-CB108C515110}" srcOrd="2" destOrd="0" presId="urn:microsoft.com/office/officeart/2008/layout/LinedList"/>
    <dgm:cxn modelId="{EB3A405A-F41F-457A-8D00-0431CA1D6099}" type="presParOf" srcId="{1B0A6E49-87DF-4D2F-B692-DB209380F4B1}" destId="{931D0972-F6B2-43AF-9599-CAD4BE60693A}" srcOrd="5" destOrd="0" presId="urn:microsoft.com/office/officeart/2008/layout/LinedList"/>
    <dgm:cxn modelId="{EA455357-9137-45C1-B533-5089840B284C}" type="presParOf" srcId="{1B0A6E49-87DF-4D2F-B692-DB209380F4B1}" destId="{37C442D7-0C2A-4610-9E36-128E499F822E}" srcOrd="6" destOrd="0" presId="urn:microsoft.com/office/officeart/2008/layout/LinedList"/>
    <dgm:cxn modelId="{9A314933-A0A2-4484-A2C2-40F2C7407BC3}" type="presParOf" srcId="{1B0A6E49-87DF-4D2F-B692-DB209380F4B1}" destId="{8AE3EA44-0833-41AF-AE4F-D318CD4C3D78}" srcOrd="7" destOrd="0" presId="urn:microsoft.com/office/officeart/2008/layout/LinedList"/>
    <dgm:cxn modelId="{96DB7251-6768-40E4-974B-D891741A8EE4}" type="presParOf" srcId="{8AE3EA44-0833-41AF-AE4F-D318CD4C3D78}" destId="{1122D7E1-9A41-4F92-A3AE-F3DF25EB0BDD}" srcOrd="0" destOrd="0" presId="urn:microsoft.com/office/officeart/2008/layout/LinedList"/>
    <dgm:cxn modelId="{F6A484FE-4BBD-4543-BB2F-459BC7D37E60}" type="presParOf" srcId="{8AE3EA44-0833-41AF-AE4F-D318CD4C3D78}" destId="{1D826514-3673-4266-920E-DA010478E053}" srcOrd="1" destOrd="0" presId="urn:microsoft.com/office/officeart/2008/layout/LinedList"/>
    <dgm:cxn modelId="{39EC41FA-7D57-4535-B4FA-0220CF53522E}" type="presParOf" srcId="{8AE3EA44-0833-41AF-AE4F-D318CD4C3D78}" destId="{83E55309-302F-4E2A-B9C7-0EB5A5C61C25}" srcOrd="2" destOrd="0" presId="urn:microsoft.com/office/officeart/2008/layout/LinedList"/>
    <dgm:cxn modelId="{40863DBF-5C3A-46DA-B3C5-DD65FF49EAEE}" type="presParOf" srcId="{1B0A6E49-87DF-4D2F-B692-DB209380F4B1}" destId="{2648EB7C-CA88-4EA9-A863-CECDC3AEDE16}" srcOrd="8" destOrd="0" presId="urn:microsoft.com/office/officeart/2008/layout/LinedList"/>
    <dgm:cxn modelId="{EB7B3270-0C34-4DFE-8A55-89EF0F43C60F}" type="presParOf" srcId="{1B0A6E49-87DF-4D2F-B692-DB209380F4B1}" destId="{275358A2-425B-45A4-9B09-3796C28EBFEE}" srcOrd="9" destOrd="0" presId="urn:microsoft.com/office/officeart/2008/layout/LinedList"/>
    <dgm:cxn modelId="{846ACDD6-98E9-41D2-A9C6-C967F5281A4F}" type="presParOf" srcId="{1B0A6E49-87DF-4D2F-B692-DB209380F4B1}" destId="{87792025-7604-48D2-A930-58AC57BD81BA}" srcOrd="10" destOrd="0" presId="urn:microsoft.com/office/officeart/2008/layout/LinedList"/>
    <dgm:cxn modelId="{5A61461D-8CA0-40E0-902E-A41312C97297}" type="presParOf" srcId="{87792025-7604-48D2-A930-58AC57BD81BA}" destId="{84FB7424-EFB7-438F-9D44-636DA82CBC85}" srcOrd="0" destOrd="0" presId="urn:microsoft.com/office/officeart/2008/layout/LinedList"/>
    <dgm:cxn modelId="{605A9CBD-6BDE-4775-A8DF-B988665A36FF}" type="presParOf" srcId="{87792025-7604-48D2-A930-58AC57BD81BA}" destId="{A8AD6942-4223-4CE3-A6F2-2E95F31C01F5}" srcOrd="1" destOrd="0" presId="urn:microsoft.com/office/officeart/2008/layout/LinedList"/>
    <dgm:cxn modelId="{B1C2A693-77B6-451E-B132-5E67AAC11FA3}" type="presParOf" srcId="{87792025-7604-48D2-A930-58AC57BD81BA}" destId="{D3005B0A-DB36-4B0F-8D3B-29389F78958A}" srcOrd="2" destOrd="0" presId="urn:microsoft.com/office/officeart/2008/layout/LinedList"/>
    <dgm:cxn modelId="{085342FE-2C4B-45AF-BE77-063037C619B2}" type="presParOf" srcId="{1B0A6E49-87DF-4D2F-B692-DB209380F4B1}" destId="{9A1B8C81-ED57-4D2B-B3F6-CDAB91F6EBD5}" srcOrd="11" destOrd="0" presId="urn:microsoft.com/office/officeart/2008/layout/LinedList"/>
    <dgm:cxn modelId="{D7448071-E875-45FC-92D5-00FFD12934C9}" type="presParOf" srcId="{1B0A6E49-87DF-4D2F-B692-DB209380F4B1}" destId="{C02FFEBA-540C-4C11-83E7-69C109AA3B29}" srcOrd="12" destOrd="0" presId="urn:microsoft.com/office/officeart/2008/layout/LinedList"/>
    <dgm:cxn modelId="{7C97C6BF-90B2-40CD-A889-07231C2E10E8}" type="presParOf" srcId="{1B0A6E49-87DF-4D2F-B692-DB209380F4B1}" destId="{72698AF1-2F6B-41EA-A8D3-0C33F3E33FC8}" srcOrd="13" destOrd="0" presId="urn:microsoft.com/office/officeart/2008/layout/LinedList"/>
    <dgm:cxn modelId="{288B4B8D-116C-449C-A2CD-A14B8EE4E2DE}" type="presParOf" srcId="{72698AF1-2F6B-41EA-A8D3-0C33F3E33FC8}" destId="{0F5271CF-3942-453D-BCF9-C54604B68D18}" srcOrd="0" destOrd="0" presId="urn:microsoft.com/office/officeart/2008/layout/LinedList"/>
    <dgm:cxn modelId="{8ACF70C4-A027-4572-8119-D461A3AC50B7}" type="presParOf" srcId="{72698AF1-2F6B-41EA-A8D3-0C33F3E33FC8}" destId="{BACFDFC8-5DA7-47CF-A652-2C6A7F98461F}" srcOrd="1" destOrd="0" presId="urn:microsoft.com/office/officeart/2008/layout/LinedList"/>
    <dgm:cxn modelId="{C9412297-1BD0-442B-A652-2260FA778285}" type="presParOf" srcId="{72698AF1-2F6B-41EA-A8D3-0C33F3E33FC8}" destId="{6203EE56-A715-4830-939F-B43EF83C2154}" srcOrd="2" destOrd="0" presId="urn:microsoft.com/office/officeart/2008/layout/LinedList"/>
    <dgm:cxn modelId="{9AF48EF0-0C22-45FD-903C-0364776AF161}" type="presParOf" srcId="{1B0A6E49-87DF-4D2F-B692-DB209380F4B1}" destId="{6D26D746-9C0D-4108-A92E-852F95845059}" srcOrd="14" destOrd="0" presId="urn:microsoft.com/office/officeart/2008/layout/LinedList"/>
    <dgm:cxn modelId="{6AB37F27-1AE9-47A0-BBE0-826B93DF5BC3}" type="presParOf" srcId="{1B0A6E49-87DF-4D2F-B692-DB209380F4B1}" destId="{391256ED-3736-49C7-B456-52F8ADB3EE8D}" srcOrd="15" destOrd="0" presId="urn:microsoft.com/office/officeart/2008/layout/LinedList"/>
    <dgm:cxn modelId="{64E534DC-C61D-4779-9BDC-2DAABFDEEB94}" type="presParOf" srcId="{1B0A6E49-87DF-4D2F-B692-DB209380F4B1}" destId="{BA067ACF-AF92-4892-BF44-35F7726396B2}" srcOrd="16" destOrd="0" presId="urn:microsoft.com/office/officeart/2008/layout/LinedList"/>
    <dgm:cxn modelId="{1B954B61-F9A7-4276-B78C-BAA1B8A9C322}" type="presParOf" srcId="{BA067ACF-AF92-4892-BF44-35F7726396B2}" destId="{4F093E46-D597-4A80-A5A0-FB6F7630B660}" srcOrd="0" destOrd="0" presId="urn:microsoft.com/office/officeart/2008/layout/LinedList"/>
    <dgm:cxn modelId="{A018A7A8-E964-44EC-B29C-A4DA2A0920AF}" type="presParOf" srcId="{BA067ACF-AF92-4892-BF44-35F7726396B2}" destId="{2E6690FD-E217-43F6-B0AA-CBDFE0BA403F}" srcOrd="1" destOrd="0" presId="urn:microsoft.com/office/officeart/2008/layout/LinedList"/>
    <dgm:cxn modelId="{0369F997-9688-4F2A-848B-CEF938DCF3FE}" type="presParOf" srcId="{BA067ACF-AF92-4892-BF44-35F7726396B2}" destId="{7C553EDB-91DA-48BE-A00D-BB4A68FB5228}" srcOrd="2" destOrd="0" presId="urn:microsoft.com/office/officeart/2008/layout/LinedList"/>
    <dgm:cxn modelId="{0789AC8C-0C12-4494-8736-E7BA85AF5437}" type="presParOf" srcId="{1B0A6E49-87DF-4D2F-B692-DB209380F4B1}" destId="{6F85B488-322E-4C5D-91DA-1F3478A3164B}" srcOrd="17" destOrd="0" presId="urn:microsoft.com/office/officeart/2008/layout/LinedList"/>
    <dgm:cxn modelId="{19A63B43-5AFB-45A2-BBBF-FEFCDB4F4487}" type="presParOf" srcId="{1B0A6E49-87DF-4D2F-B692-DB209380F4B1}" destId="{F8C531D6-5A21-4C89-9262-BA99EA289B32}" srcOrd="18" destOrd="0" presId="urn:microsoft.com/office/officeart/2008/layout/LinedList"/>
    <dgm:cxn modelId="{F3B249C3-A283-4D48-8EE8-757FE7CAEF88}" type="presParOf" srcId="{1B0A6E49-87DF-4D2F-B692-DB209380F4B1}" destId="{5F668DCF-3BB4-4B62-8416-1A1D892E5059}" srcOrd="19" destOrd="0" presId="urn:microsoft.com/office/officeart/2008/layout/LinedList"/>
    <dgm:cxn modelId="{5596AB37-6965-47C0-A3B7-F37459943609}" type="presParOf" srcId="{5F668DCF-3BB4-4B62-8416-1A1D892E5059}" destId="{EC04C94B-AA73-4FF3-BFE5-D51D7C3E79BC}" srcOrd="0" destOrd="0" presId="urn:microsoft.com/office/officeart/2008/layout/LinedList"/>
    <dgm:cxn modelId="{98E3E763-5CBB-4174-B0A8-548C1A328BE1}" type="presParOf" srcId="{5F668DCF-3BB4-4B62-8416-1A1D892E5059}" destId="{AE77EA5C-FFCA-4212-9B90-91EC5A426917}" srcOrd="1" destOrd="0" presId="urn:microsoft.com/office/officeart/2008/layout/LinedList"/>
    <dgm:cxn modelId="{B66C049F-8CCD-4EAC-BC9F-A00749843B98}" type="presParOf" srcId="{5F668DCF-3BB4-4B62-8416-1A1D892E5059}" destId="{2C07105F-CD4F-4469-B0B4-B046F79D4100}" srcOrd="2" destOrd="0" presId="urn:microsoft.com/office/officeart/2008/layout/LinedList"/>
    <dgm:cxn modelId="{0D34A579-B138-48E1-B991-14FC821934A0}" type="presParOf" srcId="{1B0A6E49-87DF-4D2F-B692-DB209380F4B1}" destId="{55D4CD63-8878-4B87-8684-A6C978D6AF6D}" srcOrd="20" destOrd="0" presId="urn:microsoft.com/office/officeart/2008/layout/LinedList"/>
    <dgm:cxn modelId="{0C339B87-204E-4AED-98A6-B43FEC9CC383}" type="presParOf" srcId="{1B0A6E49-87DF-4D2F-B692-DB209380F4B1}" destId="{54AEAD44-0C00-4CE1-B645-3DB15F74D1E2}" srcOrd="21" destOrd="0" presId="urn:microsoft.com/office/officeart/2008/layout/LinedList"/>
    <dgm:cxn modelId="{F5575624-37AE-4377-8367-97BC391EAA01}" type="presParOf" srcId="{1B0A6E49-87DF-4D2F-B692-DB209380F4B1}" destId="{18944C1D-CAD7-4012-8B43-71625AF68638}" srcOrd="22" destOrd="0" presId="urn:microsoft.com/office/officeart/2008/layout/LinedList"/>
    <dgm:cxn modelId="{16BB34BF-9DBC-4948-8971-8A8E1D9E35C1}" type="presParOf" srcId="{18944C1D-CAD7-4012-8B43-71625AF68638}" destId="{FE234466-85AC-461A-89C1-07CF097EDDEA}" srcOrd="0" destOrd="0" presId="urn:microsoft.com/office/officeart/2008/layout/LinedList"/>
    <dgm:cxn modelId="{A16DB689-32B1-42E7-BBE0-A41DC76E9EF0}" type="presParOf" srcId="{18944C1D-CAD7-4012-8B43-71625AF68638}" destId="{825C4C8D-725E-47A8-B1CA-B8C9F1AB1A9A}" srcOrd="1" destOrd="0" presId="urn:microsoft.com/office/officeart/2008/layout/LinedList"/>
    <dgm:cxn modelId="{FE99ABD0-41E7-4443-9E07-471F67754B83}" type="presParOf" srcId="{18944C1D-CAD7-4012-8B43-71625AF68638}" destId="{B5DA7274-0444-4A23-A557-CA9B128911F2}" srcOrd="2" destOrd="0" presId="urn:microsoft.com/office/officeart/2008/layout/LinedList"/>
    <dgm:cxn modelId="{2F00A6EB-24E7-4D48-9744-A6AF13F26418}" type="presParOf" srcId="{1B0A6E49-87DF-4D2F-B692-DB209380F4B1}" destId="{A5BCA549-84E6-4932-8677-D48DC2AE5E7E}" srcOrd="23" destOrd="0" presId="urn:microsoft.com/office/officeart/2008/layout/LinedList"/>
    <dgm:cxn modelId="{FBEFBF1A-2160-4802-B832-6A5BC62A408B}" type="presParOf" srcId="{1B0A6E49-87DF-4D2F-B692-DB209380F4B1}" destId="{F89C40D0-8816-400F-8B3A-97037B024B37}" srcOrd="24" destOrd="0" presId="urn:microsoft.com/office/officeart/2008/layout/LinedList"/>
    <dgm:cxn modelId="{82B37456-F423-4E50-AFA0-AC490043BF93}" type="presParOf" srcId="{1B0A6E49-87DF-4D2F-B692-DB209380F4B1}" destId="{AE80C602-E4DC-45AA-9546-57317EE3B6A7}" srcOrd="25" destOrd="0" presId="urn:microsoft.com/office/officeart/2008/layout/LinedList"/>
    <dgm:cxn modelId="{80352B35-E507-40FD-AAB9-750D525690A3}" type="presParOf" srcId="{AE80C602-E4DC-45AA-9546-57317EE3B6A7}" destId="{D4ABF156-83AD-4757-9906-8B37236A9C14}" srcOrd="0" destOrd="0" presId="urn:microsoft.com/office/officeart/2008/layout/LinedList"/>
    <dgm:cxn modelId="{6FE15667-502A-42C9-AC67-DB2656D5D02B}" type="presParOf" srcId="{AE80C602-E4DC-45AA-9546-57317EE3B6A7}" destId="{FC8B5640-7558-434A-B190-5D41CF251D65}" srcOrd="1" destOrd="0" presId="urn:microsoft.com/office/officeart/2008/layout/LinedList"/>
    <dgm:cxn modelId="{7C40491C-309D-476D-9F9E-0618DF3C21F8}" type="presParOf" srcId="{AE80C602-E4DC-45AA-9546-57317EE3B6A7}" destId="{5760EF06-FA17-47FF-8E32-7318199BAEEC}" srcOrd="2" destOrd="0" presId="urn:microsoft.com/office/officeart/2008/layout/LinedList"/>
    <dgm:cxn modelId="{F603D6F7-E573-4F8E-B9B9-E2B8D7FA20D6}" type="presParOf" srcId="{1B0A6E49-87DF-4D2F-B692-DB209380F4B1}" destId="{57808455-CC8F-4A8C-BF3D-B099C70C86B5}" srcOrd="26" destOrd="0" presId="urn:microsoft.com/office/officeart/2008/layout/LinedList"/>
    <dgm:cxn modelId="{9DBED700-A23B-4B21-87E8-6D40DE2E8780}" type="presParOf" srcId="{1B0A6E49-87DF-4D2F-B692-DB209380F4B1}" destId="{93A14BE0-B280-48A9-AD1A-01A3A017BC8D}" srcOrd="27" destOrd="0" presId="urn:microsoft.com/office/officeart/2008/layout/LinedList"/>
    <dgm:cxn modelId="{8BA488CD-F12E-4BE1-B6D6-044661467F2D}" type="presParOf" srcId="{1B0A6E49-87DF-4D2F-B692-DB209380F4B1}" destId="{0A4760F6-1C72-446F-B5FA-2BE9F314126E}" srcOrd="28" destOrd="0" presId="urn:microsoft.com/office/officeart/2008/layout/LinedList"/>
    <dgm:cxn modelId="{73563110-E2C0-4460-80C8-91808B2E62C1}" type="presParOf" srcId="{0A4760F6-1C72-446F-B5FA-2BE9F314126E}" destId="{018E13B6-8D45-4902-9BDA-55D346BF96A9}" srcOrd="0" destOrd="0" presId="urn:microsoft.com/office/officeart/2008/layout/LinedList"/>
    <dgm:cxn modelId="{D59C7C62-E227-4431-9CDA-F82B54C10359}" type="presParOf" srcId="{0A4760F6-1C72-446F-B5FA-2BE9F314126E}" destId="{F78FFA97-8298-4532-A286-4483385EC15D}" srcOrd="1" destOrd="0" presId="urn:microsoft.com/office/officeart/2008/layout/LinedList"/>
    <dgm:cxn modelId="{6FDAE8D3-B85D-4CAA-8334-1180B311E040}" type="presParOf" srcId="{0A4760F6-1C72-446F-B5FA-2BE9F314126E}" destId="{25756F6B-7386-45D8-954E-37C6D0BACB14}" srcOrd="2" destOrd="0" presId="urn:microsoft.com/office/officeart/2008/layout/LinedList"/>
    <dgm:cxn modelId="{BE14BADB-ED00-41A6-A995-E503E3040F61}" type="presParOf" srcId="{1B0A6E49-87DF-4D2F-B692-DB209380F4B1}" destId="{0E9D7C9D-0C01-4970-BE3B-3AAF5AD99603}" srcOrd="29" destOrd="0" presId="urn:microsoft.com/office/officeart/2008/layout/LinedList"/>
    <dgm:cxn modelId="{AD500A69-246E-44DB-9EC4-2C866ED9AAAE}" type="presParOf" srcId="{1B0A6E49-87DF-4D2F-B692-DB209380F4B1}" destId="{1C96EB73-056E-401E-A01F-3C8C76E6AE91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48E23-CCA3-4378-B1B8-66229519C695}">
      <dsp:nvSpPr>
        <dsp:cNvPr id="0" name=""/>
        <dsp:cNvSpPr/>
      </dsp:nvSpPr>
      <dsp:spPr>
        <a:xfrm>
          <a:off x="0" y="3111"/>
          <a:ext cx="112585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313DD-DEF0-4B2B-9362-C2F9A467D265}">
      <dsp:nvSpPr>
        <dsp:cNvPr id="0" name=""/>
        <dsp:cNvSpPr/>
      </dsp:nvSpPr>
      <dsp:spPr>
        <a:xfrm>
          <a:off x="0" y="3111"/>
          <a:ext cx="2251710" cy="6366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800" b="1" kern="1200" dirty="0">
              <a:solidFill>
                <a:srgbClr val="002060"/>
              </a:solidFill>
              <a:latin typeface="+mn-lt"/>
            </a:rPr>
            <a:t>Pasiūlymai dėl </a:t>
          </a:r>
          <a:r>
            <a:rPr lang="lt-LT" sz="2400" b="1" kern="1200" dirty="0" err="1">
              <a:solidFill>
                <a:srgbClr val="002060"/>
              </a:solidFill>
              <a:latin typeface="+mn-lt"/>
            </a:rPr>
            <a:t>klasterizacijos</a:t>
          </a:r>
          <a:r>
            <a:rPr lang="lt-LT" sz="2800" b="1" kern="1200" dirty="0">
              <a:solidFill>
                <a:srgbClr val="002060"/>
              </a:solidFill>
              <a:latin typeface="+mn-lt"/>
            </a:rPr>
            <a:t> proceso skatinimo</a:t>
          </a:r>
          <a:endParaRPr lang="en-GB" sz="2800" kern="1200" dirty="0"/>
        </a:p>
      </dsp:txBody>
      <dsp:txXfrm>
        <a:off x="0" y="3111"/>
        <a:ext cx="2251710" cy="6366001"/>
      </dsp:txXfrm>
    </dsp:sp>
    <dsp:sp modelId="{DDB1A8C0-906A-4404-B48B-06423316601C}">
      <dsp:nvSpPr>
        <dsp:cNvPr id="0" name=""/>
        <dsp:cNvSpPr/>
      </dsp:nvSpPr>
      <dsp:spPr>
        <a:xfrm>
          <a:off x="2420588" y="53234"/>
          <a:ext cx="8837961" cy="100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 dirty="0"/>
            <a:t>Parengti ilgalaikę Lietuvos klasterių plėtros strategiją, apibrėžiančią klasterių plėtros ilgalaikį finansavimą, sąsajoje su Lietuvos sumania specializacija ir 2021 – 2030 m. Nacionalinės pažangos programa;</a:t>
          </a:r>
          <a:endParaRPr lang="en-GB" sz="2400" kern="1200" dirty="0"/>
        </a:p>
      </dsp:txBody>
      <dsp:txXfrm>
        <a:off x="2420588" y="53234"/>
        <a:ext cx="8837961" cy="1002458"/>
      </dsp:txXfrm>
    </dsp:sp>
    <dsp:sp modelId="{C17B6819-A625-4660-B877-7AD4053FBE22}">
      <dsp:nvSpPr>
        <dsp:cNvPr id="0" name=""/>
        <dsp:cNvSpPr/>
      </dsp:nvSpPr>
      <dsp:spPr>
        <a:xfrm>
          <a:off x="2251710" y="1055693"/>
          <a:ext cx="9006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66DD8-32F8-4E64-BFB1-F2C4F638554D}">
      <dsp:nvSpPr>
        <dsp:cNvPr id="0" name=""/>
        <dsp:cNvSpPr/>
      </dsp:nvSpPr>
      <dsp:spPr>
        <a:xfrm>
          <a:off x="2420588" y="1105815"/>
          <a:ext cx="8837961" cy="100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/>
            <a:t>Skatinti Lietuvos klasterių produktyvumą per integraciją į tarptautines vertės grandines ir efektyvius verslo tinklus;</a:t>
          </a:r>
          <a:endParaRPr lang="en-GB" sz="2400" kern="1200" dirty="0"/>
        </a:p>
      </dsp:txBody>
      <dsp:txXfrm>
        <a:off x="2420588" y="1105815"/>
        <a:ext cx="8837961" cy="1002458"/>
      </dsp:txXfrm>
    </dsp:sp>
    <dsp:sp modelId="{EEFBC27D-8AA8-4770-9AB6-03F238E31B2C}">
      <dsp:nvSpPr>
        <dsp:cNvPr id="0" name=""/>
        <dsp:cNvSpPr/>
      </dsp:nvSpPr>
      <dsp:spPr>
        <a:xfrm>
          <a:off x="2251710" y="2108274"/>
          <a:ext cx="9006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A013CE-2D8E-47D4-A1C0-2F63A7105E76}">
      <dsp:nvSpPr>
        <dsp:cNvPr id="0" name=""/>
        <dsp:cNvSpPr/>
      </dsp:nvSpPr>
      <dsp:spPr>
        <a:xfrm>
          <a:off x="2420588" y="2158397"/>
          <a:ext cx="8837961" cy="100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/>
            <a:t>Skatinti klasterių tarpsektorinių, tarptautinių tinklų formavimąsi, siekiant skatinti klasterių integraciją į tarptautines vertės grandines;</a:t>
          </a:r>
          <a:endParaRPr lang="en-GB" sz="2400" kern="1200" dirty="0"/>
        </a:p>
      </dsp:txBody>
      <dsp:txXfrm>
        <a:off x="2420588" y="2158397"/>
        <a:ext cx="8837961" cy="1002458"/>
      </dsp:txXfrm>
    </dsp:sp>
    <dsp:sp modelId="{C0079D77-CBC5-4F16-91CA-B659FB0B40AA}">
      <dsp:nvSpPr>
        <dsp:cNvPr id="0" name=""/>
        <dsp:cNvSpPr/>
      </dsp:nvSpPr>
      <dsp:spPr>
        <a:xfrm>
          <a:off x="2251710" y="3160856"/>
          <a:ext cx="9006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35D5F4-1A13-49EB-BB43-BFDBCE083CB2}">
      <dsp:nvSpPr>
        <dsp:cNvPr id="0" name=""/>
        <dsp:cNvSpPr/>
      </dsp:nvSpPr>
      <dsp:spPr>
        <a:xfrm>
          <a:off x="2420588" y="3210979"/>
          <a:ext cx="8837961" cy="100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/>
            <a:t>Skatinti klasterių tarpsektorinį bendradarbiavimą teminių strategijų įgyvendinimui, kurios yra skirtos naujų visuomenės problemų (anlg. challenge) sprendimui ir naujų konkurencinių pranašumų formavimui Lietuvoje; </a:t>
          </a:r>
          <a:endParaRPr lang="en-GB" sz="2400" kern="1200" dirty="0"/>
        </a:p>
      </dsp:txBody>
      <dsp:txXfrm>
        <a:off x="2420588" y="3210979"/>
        <a:ext cx="8837961" cy="1002458"/>
      </dsp:txXfrm>
    </dsp:sp>
    <dsp:sp modelId="{BFEFDF6E-3F97-4EF4-9358-5DA30C46A667}">
      <dsp:nvSpPr>
        <dsp:cNvPr id="0" name=""/>
        <dsp:cNvSpPr/>
      </dsp:nvSpPr>
      <dsp:spPr>
        <a:xfrm>
          <a:off x="2251710" y="4213437"/>
          <a:ext cx="9006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10A30-CBA7-43B2-939E-7F51E37F42B5}">
      <dsp:nvSpPr>
        <dsp:cNvPr id="0" name=""/>
        <dsp:cNvSpPr/>
      </dsp:nvSpPr>
      <dsp:spPr>
        <a:xfrm>
          <a:off x="2420588" y="4263560"/>
          <a:ext cx="8837961" cy="100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/>
            <a:t>Skatinti didesnį klasteriuose esančių ūkio subjektų tarpusavio pasitikėjimą bei egzistuojančių tinklų plėtrą;</a:t>
          </a:r>
          <a:endParaRPr lang="en-GB" sz="2400" kern="1200" dirty="0"/>
        </a:p>
      </dsp:txBody>
      <dsp:txXfrm>
        <a:off x="2420588" y="4263560"/>
        <a:ext cx="8837961" cy="1002458"/>
      </dsp:txXfrm>
    </dsp:sp>
    <dsp:sp modelId="{42B03BB8-B3E9-45F3-907A-2384CBC6E96D}">
      <dsp:nvSpPr>
        <dsp:cNvPr id="0" name=""/>
        <dsp:cNvSpPr/>
      </dsp:nvSpPr>
      <dsp:spPr>
        <a:xfrm>
          <a:off x="2251710" y="5266019"/>
          <a:ext cx="9006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17B6-9387-42D1-BF0D-238625284FBE}">
      <dsp:nvSpPr>
        <dsp:cNvPr id="0" name=""/>
        <dsp:cNvSpPr/>
      </dsp:nvSpPr>
      <dsp:spPr>
        <a:xfrm>
          <a:off x="2420588" y="5316142"/>
          <a:ext cx="8837961" cy="1002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400" kern="1200"/>
            <a:t>Sukurti geresnę prieigą prie išteklių, reikalingų efektyviam klasterių valdymui.</a:t>
          </a:r>
          <a:endParaRPr lang="en-GB" sz="2400" kern="1200" dirty="0"/>
        </a:p>
      </dsp:txBody>
      <dsp:txXfrm>
        <a:off x="2420588" y="5316142"/>
        <a:ext cx="8837961" cy="1002458"/>
      </dsp:txXfrm>
    </dsp:sp>
    <dsp:sp modelId="{67972D44-94D5-40EB-B4A8-9212B863D8F4}">
      <dsp:nvSpPr>
        <dsp:cNvPr id="0" name=""/>
        <dsp:cNvSpPr/>
      </dsp:nvSpPr>
      <dsp:spPr>
        <a:xfrm>
          <a:off x="2251710" y="6318601"/>
          <a:ext cx="90068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FCC944-3947-4AED-914D-ECF20D32E38F}">
      <dsp:nvSpPr>
        <dsp:cNvPr id="0" name=""/>
        <dsp:cNvSpPr/>
      </dsp:nvSpPr>
      <dsp:spPr>
        <a:xfrm>
          <a:off x="0" y="3139"/>
          <a:ext cx="115443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BB2B0-855B-4000-B2A4-8776E04AE357}">
      <dsp:nvSpPr>
        <dsp:cNvPr id="0" name=""/>
        <dsp:cNvSpPr/>
      </dsp:nvSpPr>
      <dsp:spPr>
        <a:xfrm>
          <a:off x="0" y="3139"/>
          <a:ext cx="2308860" cy="6423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3200" b="1" kern="1200" dirty="0">
              <a:solidFill>
                <a:srgbClr val="002060"/>
              </a:solidFill>
              <a:latin typeface="+mn-lt"/>
            </a:rPr>
            <a:t>2019 - 2022 Priemonių planas </a:t>
          </a:r>
          <a:r>
            <a:rPr lang="lt-LT" sz="2800" b="1" kern="1200" dirty="0" err="1">
              <a:solidFill>
                <a:srgbClr val="002060"/>
              </a:solidFill>
              <a:latin typeface="+mn-lt"/>
            </a:rPr>
            <a:t>klasterizacijai</a:t>
          </a:r>
          <a:r>
            <a:rPr lang="lt-LT" sz="3200" b="1" kern="1200" dirty="0">
              <a:solidFill>
                <a:srgbClr val="002060"/>
              </a:solidFill>
              <a:latin typeface="+mn-lt"/>
            </a:rPr>
            <a:t> stiprinti</a:t>
          </a:r>
          <a:endParaRPr lang="en-GB" sz="3200" kern="1200" dirty="0"/>
        </a:p>
      </dsp:txBody>
      <dsp:txXfrm>
        <a:off x="0" y="3139"/>
        <a:ext cx="2308860" cy="6423096"/>
      </dsp:txXfrm>
    </dsp:sp>
    <dsp:sp modelId="{05764925-7C64-4F20-81D5-1368F2EDDA9A}">
      <dsp:nvSpPr>
        <dsp:cNvPr id="0" name=""/>
        <dsp:cNvSpPr/>
      </dsp:nvSpPr>
      <dsp:spPr>
        <a:xfrm>
          <a:off x="2482024" y="33561"/>
          <a:ext cx="9062275" cy="60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t-LT" sz="2000" kern="1200" dirty="0"/>
            <a:t>Esamų paramos priemonių </a:t>
          </a:r>
          <a:r>
            <a:rPr lang="lt-LT" sz="2000" kern="1200" dirty="0" err="1"/>
            <a:t>tobulininimas</a:t>
          </a:r>
          <a:endParaRPr lang="en-GB" sz="2000" kern="1200" dirty="0"/>
        </a:p>
      </dsp:txBody>
      <dsp:txXfrm>
        <a:off x="2482024" y="33561"/>
        <a:ext cx="9062275" cy="608437"/>
      </dsp:txXfrm>
    </dsp:sp>
    <dsp:sp modelId="{FDAB1AFC-F202-43D3-901A-59A22214FB59}">
      <dsp:nvSpPr>
        <dsp:cNvPr id="0" name=""/>
        <dsp:cNvSpPr/>
      </dsp:nvSpPr>
      <dsp:spPr>
        <a:xfrm>
          <a:off x="2308859" y="641999"/>
          <a:ext cx="9235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DB071-6170-4823-9CF5-4B03E11B8E0B}">
      <dsp:nvSpPr>
        <dsp:cNvPr id="0" name=""/>
        <dsp:cNvSpPr/>
      </dsp:nvSpPr>
      <dsp:spPr>
        <a:xfrm>
          <a:off x="2482024" y="672420"/>
          <a:ext cx="9062275" cy="60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Įdiegti kasmetinę klasterių koordinatorių, besinaudojančių ar ketinančių naudotis paramos priemonėmis, metinę ataskaitą</a:t>
          </a:r>
          <a:endParaRPr lang="lt-LT" sz="2000" kern="1200" dirty="0"/>
        </a:p>
      </dsp:txBody>
      <dsp:txXfrm>
        <a:off x="2482024" y="672420"/>
        <a:ext cx="9062275" cy="608437"/>
      </dsp:txXfrm>
    </dsp:sp>
    <dsp:sp modelId="{931D0972-F6B2-43AF-9599-CAD4BE60693A}">
      <dsp:nvSpPr>
        <dsp:cNvPr id="0" name=""/>
        <dsp:cNvSpPr/>
      </dsp:nvSpPr>
      <dsp:spPr>
        <a:xfrm>
          <a:off x="2308859" y="1280858"/>
          <a:ext cx="9235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26514-3673-4266-920E-DA010478E053}">
      <dsp:nvSpPr>
        <dsp:cNvPr id="0" name=""/>
        <dsp:cNvSpPr/>
      </dsp:nvSpPr>
      <dsp:spPr>
        <a:xfrm>
          <a:off x="2482024" y="1311280"/>
          <a:ext cx="9062275" cy="60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Užsienio šalių klasterizaciją skatinančių paramos priemonių lyginamoji analizė </a:t>
          </a:r>
          <a:endParaRPr lang="lt-LT" sz="2000" kern="1200" dirty="0"/>
        </a:p>
      </dsp:txBody>
      <dsp:txXfrm>
        <a:off x="2482024" y="1311280"/>
        <a:ext cx="9062275" cy="608437"/>
      </dsp:txXfrm>
    </dsp:sp>
    <dsp:sp modelId="{2648EB7C-CA88-4EA9-A863-CECDC3AEDE16}">
      <dsp:nvSpPr>
        <dsp:cNvPr id="0" name=""/>
        <dsp:cNvSpPr/>
      </dsp:nvSpPr>
      <dsp:spPr>
        <a:xfrm>
          <a:off x="2308859" y="1919718"/>
          <a:ext cx="9235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D6942-4223-4CE3-A6F2-2E95F31C01F5}">
      <dsp:nvSpPr>
        <dsp:cNvPr id="0" name=""/>
        <dsp:cNvSpPr/>
      </dsp:nvSpPr>
      <dsp:spPr>
        <a:xfrm>
          <a:off x="2482024" y="1950140"/>
          <a:ext cx="9062275" cy="60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Parengti Lietuvos klasterizacijos plėtros strategiją 2021 – 2027</a:t>
          </a:r>
          <a:endParaRPr lang="lt-LT" sz="2000" kern="1200" dirty="0"/>
        </a:p>
      </dsp:txBody>
      <dsp:txXfrm>
        <a:off x="2482024" y="1950140"/>
        <a:ext cx="9062275" cy="608437"/>
      </dsp:txXfrm>
    </dsp:sp>
    <dsp:sp modelId="{9A1B8C81-ED57-4D2B-B3F6-CDAB91F6EBD5}">
      <dsp:nvSpPr>
        <dsp:cNvPr id="0" name=""/>
        <dsp:cNvSpPr/>
      </dsp:nvSpPr>
      <dsp:spPr>
        <a:xfrm>
          <a:off x="2308859" y="2558578"/>
          <a:ext cx="9235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FDFC8-5DA7-47CF-A652-2C6A7F98461F}">
      <dsp:nvSpPr>
        <dsp:cNvPr id="0" name=""/>
        <dsp:cNvSpPr/>
      </dsp:nvSpPr>
      <dsp:spPr>
        <a:xfrm>
          <a:off x="2482024" y="2589000"/>
          <a:ext cx="9062275" cy="60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Parengti 2021 – 2027 Klasterizacijos paramos priemonių planą</a:t>
          </a:r>
          <a:endParaRPr lang="lt-LT" sz="2000" kern="1200" dirty="0"/>
        </a:p>
      </dsp:txBody>
      <dsp:txXfrm>
        <a:off x="2482024" y="2589000"/>
        <a:ext cx="9062275" cy="608437"/>
      </dsp:txXfrm>
    </dsp:sp>
    <dsp:sp modelId="{6D26D746-9C0D-4108-A92E-852F95845059}">
      <dsp:nvSpPr>
        <dsp:cNvPr id="0" name=""/>
        <dsp:cNvSpPr/>
      </dsp:nvSpPr>
      <dsp:spPr>
        <a:xfrm>
          <a:off x="2308859" y="3197437"/>
          <a:ext cx="9235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690FD-E217-43F6-B0AA-CBDFE0BA403F}">
      <dsp:nvSpPr>
        <dsp:cNvPr id="0" name=""/>
        <dsp:cNvSpPr/>
      </dsp:nvSpPr>
      <dsp:spPr>
        <a:xfrm>
          <a:off x="2482024" y="3227859"/>
          <a:ext cx="9062275" cy="60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Atlikti 2021 – 2027 klasterizacijos paramos priemonių plano ex-ante vertinimą</a:t>
          </a:r>
          <a:endParaRPr lang="lt-LT" sz="2000" kern="1200" dirty="0"/>
        </a:p>
      </dsp:txBody>
      <dsp:txXfrm>
        <a:off x="2482024" y="3227859"/>
        <a:ext cx="9062275" cy="608437"/>
      </dsp:txXfrm>
    </dsp:sp>
    <dsp:sp modelId="{6F85B488-322E-4C5D-91DA-1F3478A3164B}">
      <dsp:nvSpPr>
        <dsp:cNvPr id="0" name=""/>
        <dsp:cNvSpPr/>
      </dsp:nvSpPr>
      <dsp:spPr>
        <a:xfrm>
          <a:off x="2308859" y="3836297"/>
          <a:ext cx="9235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7EA5C-FFCA-4212-9B90-91EC5A426917}">
      <dsp:nvSpPr>
        <dsp:cNvPr id="0" name=""/>
        <dsp:cNvSpPr/>
      </dsp:nvSpPr>
      <dsp:spPr>
        <a:xfrm>
          <a:off x="2482024" y="3866719"/>
          <a:ext cx="9062275" cy="60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2020 klasterizacijos paramos priemonių ex-post vertinimą</a:t>
          </a:r>
          <a:endParaRPr lang="lt-LT" sz="2000" kern="1200" dirty="0"/>
        </a:p>
      </dsp:txBody>
      <dsp:txXfrm>
        <a:off x="2482024" y="3866719"/>
        <a:ext cx="9062275" cy="608437"/>
      </dsp:txXfrm>
    </dsp:sp>
    <dsp:sp modelId="{55D4CD63-8878-4B87-8684-A6C978D6AF6D}">
      <dsp:nvSpPr>
        <dsp:cNvPr id="0" name=""/>
        <dsp:cNvSpPr/>
      </dsp:nvSpPr>
      <dsp:spPr>
        <a:xfrm>
          <a:off x="2308859" y="4475157"/>
          <a:ext cx="9235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C4C8D-725E-47A8-B1CA-B8C9F1AB1A9A}">
      <dsp:nvSpPr>
        <dsp:cNvPr id="0" name=""/>
        <dsp:cNvSpPr/>
      </dsp:nvSpPr>
      <dsp:spPr>
        <a:xfrm>
          <a:off x="2482024" y="4505579"/>
          <a:ext cx="9062275" cy="60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Parengti studiją: Klasterių tarpsektorinis ir tarptautinis bendradarbiavimas</a:t>
          </a:r>
          <a:endParaRPr lang="lt-LT" sz="2000" kern="1200" dirty="0"/>
        </a:p>
      </dsp:txBody>
      <dsp:txXfrm>
        <a:off x="2482024" y="4505579"/>
        <a:ext cx="9062275" cy="608437"/>
      </dsp:txXfrm>
    </dsp:sp>
    <dsp:sp modelId="{A5BCA549-84E6-4932-8677-D48DC2AE5E7E}">
      <dsp:nvSpPr>
        <dsp:cNvPr id="0" name=""/>
        <dsp:cNvSpPr/>
      </dsp:nvSpPr>
      <dsp:spPr>
        <a:xfrm>
          <a:off x="2308859" y="5114017"/>
          <a:ext cx="9235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B5640-7558-434A-B190-5D41CF251D65}">
      <dsp:nvSpPr>
        <dsp:cNvPr id="0" name=""/>
        <dsp:cNvSpPr/>
      </dsp:nvSpPr>
      <dsp:spPr>
        <a:xfrm>
          <a:off x="2482024" y="5144439"/>
          <a:ext cx="9062275" cy="60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Parengti studiją: Atskirų klasterių iniciatyvų atvejų analizė</a:t>
          </a:r>
          <a:endParaRPr lang="lt-LT" sz="2000" kern="1200" dirty="0"/>
        </a:p>
      </dsp:txBody>
      <dsp:txXfrm>
        <a:off x="2482024" y="5144439"/>
        <a:ext cx="9062275" cy="608437"/>
      </dsp:txXfrm>
    </dsp:sp>
    <dsp:sp modelId="{57808455-CC8F-4A8C-BF3D-B099C70C86B5}">
      <dsp:nvSpPr>
        <dsp:cNvPr id="0" name=""/>
        <dsp:cNvSpPr/>
      </dsp:nvSpPr>
      <dsp:spPr>
        <a:xfrm>
          <a:off x="2308859" y="5752876"/>
          <a:ext cx="9235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FFA97-8298-4532-A286-4483385EC15D}">
      <dsp:nvSpPr>
        <dsp:cNvPr id="0" name=""/>
        <dsp:cNvSpPr/>
      </dsp:nvSpPr>
      <dsp:spPr>
        <a:xfrm>
          <a:off x="2482024" y="5783298"/>
          <a:ext cx="9062275" cy="60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2000" kern="1200"/>
            <a:t>Vykdyti nuolatinę klasterizacijos procesų stebėseną</a:t>
          </a:r>
          <a:endParaRPr lang="en-GB" sz="2000" kern="1200" dirty="0"/>
        </a:p>
      </dsp:txBody>
      <dsp:txXfrm>
        <a:off x="2482024" y="5783298"/>
        <a:ext cx="9062275" cy="608437"/>
      </dsp:txXfrm>
    </dsp:sp>
    <dsp:sp modelId="{0E9D7C9D-0C01-4970-BE3B-3AAF5AD99603}">
      <dsp:nvSpPr>
        <dsp:cNvPr id="0" name=""/>
        <dsp:cNvSpPr/>
      </dsp:nvSpPr>
      <dsp:spPr>
        <a:xfrm>
          <a:off x="2308859" y="6391736"/>
          <a:ext cx="9235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DE494-3BA7-4D72-8891-4392C5127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E73B0-10A9-41F0-81F5-4CD3EF3094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205B5-C778-4A66-8B24-6515E537E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903-A9CA-4E49-863C-1D7B466CB6C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5933D-DA41-40F7-865D-6C544EFE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FB631-4316-4250-BA9C-70E2F154E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EBD-3AE4-49E8-972D-75C07F51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61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D79F-EA13-422E-A0BE-4749F10AF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8F7CA-7BCB-424A-B9C9-950DD9AEC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FBF95-C251-45F7-821E-A746CBEA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903-A9CA-4E49-863C-1D7B466CB6C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A4655-79D5-49B2-86F5-633DA3A4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66FDF-321C-4FA3-A7BC-7097ADD1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EBD-3AE4-49E8-972D-75C07F51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23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B06CF6-1B05-4914-8D12-781FD0DBA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27B56-21E7-4F56-BAFF-5D92378C5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6B60-7644-4FF3-944C-212F4415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903-A9CA-4E49-863C-1D7B466CB6C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F67ED-3556-4CAC-9C45-7FCEA869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0F0D6-6F76-4D87-A0F6-9715AE517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EBD-3AE4-49E8-972D-75C07F51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106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483B-C292-4C5E-A590-DCC2B2A23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E9C71-668C-4056-9F33-EFDA9C2AC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363D5-37B3-4B25-A78F-F88A9730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903-A9CA-4E49-863C-1D7B466CB6C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A5DD3-2A4E-490B-855D-658F117BC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2A78C-EC88-46E5-9DBD-EF7022ED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EBD-3AE4-49E8-972D-75C07F51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7F872-D8B2-4BFE-A891-81EC31E78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CD85C-24F7-4952-BDA1-E162A3004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69219-4916-4990-81D4-9AB58AAB6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903-A9CA-4E49-863C-1D7B466CB6C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8488-F211-4BF7-A85B-C0FEB01B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EC9CB-DEC1-43BD-B3AB-EE5E9102C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EBD-3AE4-49E8-972D-75C07F51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86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1600-253E-4550-A57F-97F93D2C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FF663-9E8F-453E-84C4-8A0037855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D52D6-7B25-428E-A558-14D7E14E6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9F033-155D-427F-AEB1-16FCC9164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903-A9CA-4E49-863C-1D7B466CB6C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CDC102-6DBA-49FD-A8BC-34E9BC7F0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D9792-E542-4DD9-9101-708C5486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EBD-3AE4-49E8-972D-75C07F51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62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A5DAD-78D1-481E-9A97-7BD9DD88B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571F0-F772-40B5-8402-B6D958281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FCBBA-0EB5-4E03-9DB2-8479EBE0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7CD2C-2F89-485A-8C29-6B25C30DA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CAEC54-9377-4E93-833F-4CBEDEA337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8D3DC5-5C08-4951-9A4B-6E52F001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903-A9CA-4E49-863C-1D7B466CB6C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4558E5-FD08-4731-B89D-48E24B85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44F821-CB28-48D6-A80E-C2CB8A9BF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EBD-3AE4-49E8-972D-75C07F51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1E1E2-3FE7-4D4B-A184-7D9A6234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25F66-12FD-4923-A8BD-450668D8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903-A9CA-4E49-863C-1D7B466CB6C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CBA36-D93F-4F77-9E8B-AEA15D679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9BBFE-E9A0-44C7-8507-0910A25F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EBD-3AE4-49E8-972D-75C07F51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44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4A93B1-4F2D-49BA-A389-ED2455E0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903-A9CA-4E49-863C-1D7B466CB6C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E1799-7172-4E70-8C1D-82EC7E4AB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196A5-C883-4914-B62C-1B0C6BF0C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EBD-3AE4-49E8-972D-75C07F51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70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40EA4-5DA5-463E-8FAA-490ABDC2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856EB-E9F6-4F95-973B-87BF3A3CC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F806D-BD61-47ED-88B1-B5702A560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D98F3-9BAF-4706-8EC1-51FB1F8D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903-A9CA-4E49-863C-1D7B466CB6C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85DED-BBA5-42A9-BE9F-5CAA47213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5B2F8-4F1E-4D76-8474-CBCF9F2BD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EBD-3AE4-49E8-972D-75C07F51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6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89F4E-CF14-4980-BEF9-59F348AC1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7BE2B-08B2-4CB5-9A26-8ACEB5C7E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14C982-A014-43CB-B97C-0894ED15E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38ACCA-CD0E-4FB4-A322-E2874E19A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E903-A9CA-4E49-863C-1D7B466CB6C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E18B69-3823-435A-A8CB-F8587F7E5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DA11D-9109-40B7-882A-E490B1CED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F9EBD-3AE4-49E8-972D-75C07F51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51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3B9D35-03CD-4325-B567-5C2F86D3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7129A1-6F6C-44DB-818E-B9624532C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6A107-17C1-4B3A-A0D3-AB2551876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E903-A9CA-4E49-863C-1D7B466CB6C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DBABE-DEA1-48D5-9594-36733B696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CE9DD-D5B7-4B12-BE4F-D5A1EDE6A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F9EBD-3AE4-49E8-972D-75C07F5102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69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75FE2-D9F1-42B9-AD20-76A7D11EC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5113"/>
            <a:ext cx="9144000" cy="2387600"/>
          </a:xfrm>
        </p:spPr>
        <p:txBody>
          <a:bodyPr>
            <a:noAutofit/>
          </a:bodyPr>
          <a:lstStyle/>
          <a:p>
            <a:r>
              <a:rPr lang="lt-L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2019 Lietuvos </a:t>
            </a:r>
            <a:r>
              <a:rPr lang="lt-LT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klasterizacijos</a:t>
            </a:r>
            <a:r>
              <a:rPr lang="lt-L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studijos apžvalga ir rezultatų pristatymas</a:t>
            </a:r>
            <a:endParaRPr lang="en-GB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D7B3D-CBCA-41CC-A750-B3094932E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1563"/>
            <a:ext cx="9144000" cy="1700212"/>
          </a:xfrm>
        </p:spPr>
        <p:txBody>
          <a:bodyPr>
            <a:normAutofit/>
          </a:bodyPr>
          <a:lstStyle/>
          <a:p>
            <a:r>
              <a:rPr lang="en-US" sz="1800" dirty="0"/>
              <a:t>Dr. Erika </a:t>
            </a:r>
            <a:r>
              <a:rPr lang="en-US" sz="1800" dirty="0" err="1"/>
              <a:t>Vaiginien</a:t>
            </a:r>
            <a:r>
              <a:rPr lang="lt-LT" sz="1800" dirty="0"/>
              <a:t>ė</a:t>
            </a:r>
            <a:endParaRPr lang="en-US" sz="1800" dirty="0"/>
          </a:p>
          <a:p>
            <a:r>
              <a:rPr lang="en-US" sz="1800" dirty="0"/>
              <a:t>Dr. Reda </a:t>
            </a:r>
            <a:r>
              <a:rPr lang="en-US" sz="1800" dirty="0" err="1"/>
              <a:t>Naus</a:t>
            </a:r>
            <a:r>
              <a:rPr lang="lt-LT" sz="1800" dirty="0"/>
              <a:t>ėdaitė</a:t>
            </a:r>
          </a:p>
          <a:p>
            <a:r>
              <a:rPr lang="lt-LT" sz="1800" dirty="0"/>
              <a:t>Daiva Mažeikaitė</a:t>
            </a:r>
          </a:p>
          <a:p>
            <a:r>
              <a:rPr lang="lt-LT" sz="1800" dirty="0"/>
              <a:t>Irmina Valytė</a:t>
            </a:r>
            <a:endParaRPr lang="en-GB" sz="1800" dirty="0"/>
          </a:p>
        </p:txBody>
      </p:sp>
      <p:pic>
        <p:nvPicPr>
          <p:cNvPr id="4" name="Picture 3" descr="Vaizdo rezultatas pagal užklausą „mita“">
            <a:extLst>
              <a:ext uri="{FF2B5EF4-FFF2-40B4-BE49-F238E27FC236}">
                <a16:creationId xmlns:a16="http://schemas.microsoft.com/office/drawing/2014/main" id="{7C001460-D0C7-4986-9AAC-E5D49640CD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31" y="435372"/>
            <a:ext cx="1619567" cy="65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132.png">
            <a:extLst>
              <a:ext uri="{FF2B5EF4-FFF2-40B4-BE49-F238E27FC236}">
                <a16:creationId xmlns:a16="http://schemas.microsoft.com/office/drawing/2014/main" id="{4BFBB163-81D8-4AA7-9332-1BFFFC7EDA6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438933" y="3922713"/>
            <a:ext cx="1180465" cy="958850"/>
          </a:xfrm>
          <a:prstGeom prst="rect">
            <a:avLst/>
          </a:prstGeom>
          <a:ln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353C12-67FF-4AEE-BF04-005AB9365CF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" y="435372"/>
            <a:ext cx="1968500" cy="469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573C9F-D9BF-4C8A-BEB3-D699CD1C8DA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183753"/>
            <a:ext cx="1924050" cy="904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6387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18DB-981F-437B-BD10-FA8BBAE3E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1" y="84455"/>
            <a:ext cx="4381500" cy="2200275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600" b="1" dirty="0">
                <a:solidFill>
                  <a:srgbClr val="002060"/>
                </a:solidFill>
                <a:latin typeface="+mn-lt"/>
              </a:rPr>
              <a:t>Klasterių pasiskirstymas pagal apimamus </a:t>
            </a:r>
            <a:r>
              <a:rPr lang="en-GB" sz="3600" b="1" dirty="0">
                <a:solidFill>
                  <a:srgbClr val="002060"/>
                </a:solidFill>
                <a:latin typeface="+mn-lt"/>
              </a:rPr>
              <a:t>EVRK</a:t>
            </a:r>
            <a:r>
              <a:rPr lang="lt-LT" sz="3600" b="1" dirty="0">
                <a:solidFill>
                  <a:srgbClr val="002060"/>
                </a:solidFill>
                <a:latin typeface="+mn-lt"/>
              </a:rPr>
              <a:t> sektorius, 2019 m. I </a:t>
            </a:r>
            <a:r>
              <a:rPr lang="lt-LT" sz="3600" b="1" dirty="0" err="1">
                <a:solidFill>
                  <a:srgbClr val="002060"/>
                </a:solidFill>
                <a:latin typeface="+mn-lt"/>
              </a:rPr>
              <a:t>ketv</a:t>
            </a:r>
            <a:r>
              <a:rPr lang="lt-LT" sz="3600" b="1" dirty="0">
                <a:solidFill>
                  <a:srgbClr val="002060"/>
                </a:solidFill>
                <a:latin typeface="+mn-lt"/>
              </a:rPr>
              <a:t>. duomenimis</a:t>
            </a:r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8FA22F-9300-40C0-98BD-17F9AF6AB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1" y="2743200"/>
            <a:ext cx="4657724" cy="3943350"/>
          </a:xfrm>
        </p:spPr>
        <p:txBody>
          <a:bodyPr>
            <a:normAutofit fontScale="92500" lnSpcReduction="10000"/>
          </a:bodyPr>
          <a:lstStyle/>
          <a:p>
            <a:r>
              <a:rPr lang="lt-LT" sz="2800" dirty="0"/>
              <a:t>Dominuoja: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Profesinė, mokslinė ir techninė veikla,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Apdirbamoji gamyba,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Didmeninė ir mažmeninė prekyba,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Informaciniai ryšiai,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Švietimas,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Kita aptarnavimo veikla.</a:t>
            </a:r>
            <a:endParaRPr lang="en-GB" sz="2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8370D8D-A9C0-47BF-8B4E-2FE5734B3F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4984247"/>
              </p:ext>
            </p:extLst>
          </p:nvPr>
        </p:nvGraphicFramePr>
        <p:xfrm>
          <a:off x="5200650" y="84455"/>
          <a:ext cx="6991350" cy="6773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344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C6D7-5055-4714-8269-82F805B3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b="1" dirty="0">
                <a:solidFill>
                  <a:srgbClr val="002060"/>
                </a:solidFill>
                <a:latin typeface="+mn-lt"/>
              </a:rPr>
              <a:t>Klasterių narių skaičius pagal EVRK sektorius 2018 m. duomenimis </a:t>
            </a:r>
            <a:endParaRPr lang="en-GB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2CCBC6-CFAE-440B-8DAC-0EEA50124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1750"/>
            <a:ext cx="3932237" cy="3297238"/>
          </a:xfrm>
        </p:spPr>
        <p:txBody>
          <a:bodyPr>
            <a:normAutofit/>
          </a:bodyPr>
          <a:lstStyle/>
          <a:p>
            <a:r>
              <a:rPr lang="lt-LT" sz="2800" dirty="0"/>
              <a:t>Dominuoja: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Apdirbamoji gamyba,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 Informaciniai ryšiai,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dirty="0"/>
              <a:t>Profesinė, mokslinė ir techninė veikla.</a:t>
            </a:r>
            <a:endParaRPr lang="en-GB" sz="28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BBDB1C3-23AA-4941-A213-7A522C4C3D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585762"/>
              </p:ext>
            </p:extLst>
          </p:nvPr>
        </p:nvGraphicFramePr>
        <p:xfrm>
          <a:off x="5553075" y="0"/>
          <a:ext cx="663892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064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81A9EF-A493-4B1C-AA9D-4A3F2FA89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0387"/>
            <a:ext cx="5353050" cy="1600200"/>
          </a:xfrm>
        </p:spPr>
        <p:txBody>
          <a:bodyPr>
            <a:noAutofit/>
          </a:bodyPr>
          <a:lstStyle/>
          <a:p>
            <a:r>
              <a:rPr lang="lt-LT" sz="2800" b="1" dirty="0">
                <a:solidFill>
                  <a:srgbClr val="002060"/>
                </a:solidFill>
                <a:latin typeface="+mn-lt"/>
              </a:rPr>
              <a:t>Klasterio vienos įmonės apyvartos vidurkis pagal sektorių lyginant su Lietuvos vienos įmonės apyvartos vidurkiu pagal sektorių 2017 m</a:t>
            </a:r>
            <a:endParaRPr lang="en-GB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0B3E58-1F5F-4BC4-A466-0E0475966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3088" y="2590800"/>
            <a:ext cx="3932237" cy="3811588"/>
          </a:xfrm>
        </p:spPr>
        <p:txBody>
          <a:bodyPr>
            <a:normAutofit/>
          </a:bodyPr>
          <a:lstStyle/>
          <a:p>
            <a:r>
              <a:rPr lang="lt-LT" sz="2800" dirty="0"/>
              <a:t>Išvada:</a:t>
            </a:r>
          </a:p>
          <a:p>
            <a:r>
              <a:rPr lang="lt-LT" sz="2800" dirty="0"/>
              <a:t>Dalyvavimas klasterių veiklose kuria įmonėms pridėtinę vertę, sudaro sąlygas augti ir plėsti savo rinkas.</a:t>
            </a:r>
            <a:endParaRPr lang="en-GB" sz="28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D49BB58-003A-4409-856D-6F25CD74B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2624799"/>
              </p:ext>
            </p:extLst>
          </p:nvPr>
        </p:nvGraphicFramePr>
        <p:xfrm>
          <a:off x="5419725" y="0"/>
          <a:ext cx="677227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032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ED75B8-9971-4FD8-844F-88478726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57200"/>
            <a:ext cx="4391025" cy="1600200"/>
          </a:xfrm>
        </p:spPr>
        <p:txBody>
          <a:bodyPr>
            <a:noAutofit/>
          </a:bodyPr>
          <a:lstStyle/>
          <a:p>
            <a:r>
              <a:rPr lang="lt-LT" sz="2400" b="1" dirty="0">
                <a:solidFill>
                  <a:srgbClr val="002060"/>
                </a:solidFill>
                <a:latin typeface="+mn-lt"/>
              </a:rPr>
              <a:t>Vidutinis darbo užmokestis klasterių įmonėse lyginant su vidutinius darbo užmokesčiu Lietuvos įmonėse pagal sektorius, 2019 m. I </a:t>
            </a:r>
            <a:r>
              <a:rPr lang="lt-LT" sz="2400" b="1" dirty="0" err="1">
                <a:solidFill>
                  <a:srgbClr val="002060"/>
                </a:solidFill>
                <a:latin typeface="+mn-lt"/>
              </a:rPr>
              <a:t>ketv</a:t>
            </a:r>
            <a:r>
              <a:rPr lang="lt-LT" sz="2400" b="1" dirty="0">
                <a:solidFill>
                  <a:srgbClr val="002060"/>
                </a:solidFill>
                <a:latin typeface="+mn-lt"/>
              </a:rPr>
              <a:t>. (eurai)</a:t>
            </a:r>
            <a:endParaRPr lang="en-GB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39012E-0E74-4706-8898-200CF13E9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6413" y="2057400"/>
            <a:ext cx="3932237" cy="381158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Skirtinguose sektoriuose situacijos yra skirtingos;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Manytina, kad tais atvejais, kai į klasterius liejasi labai mažos ir mažos įmonės (pvz. švietimas, IT), jų DU yra mažesni nei to sektoriaus didesnių veikėjų. Į klasterį jos liejasi, siekdamos didesnių veiklos apimčių ir daugiau veiklos alternatyvų.</a:t>
            </a:r>
            <a:endParaRPr lang="en-GB" sz="24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62A2FC-E370-4648-814F-04D0CA8D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4359475"/>
              </p:ext>
            </p:extLst>
          </p:nvPr>
        </p:nvGraphicFramePr>
        <p:xfrm>
          <a:off x="4772025" y="-1"/>
          <a:ext cx="7419975" cy="679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541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55A305-4130-45BF-939D-04858ECC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4086225" cy="2347911"/>
          </a:xfrm>
        </p:spPr>
        <p:txBody>
          <a:bodyPr>
            <a:normAutofit/>
          </a:bodyPr>
          <a:lstStyle/>
          <a:p>
            <a:r>
              <a:rPr lang="lt-LT" sz="4000" b="1" dirty="0">
                <a:solidFill>
                  <a:srgbClr val="002060"/>
                </a:solidFill>
                <a:latin typeface="+mn-lt"/>
              </a:rPr>
              <a:t>Klasterių įmonių eksporto apimtys (proc.) (n=33)</a:t>
            </a:r>
            <a:endParaRPr lang="en-GB" sz="40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7" name="Diagrama 11">
            <a:extLst>
              <a:ext uri="{FF2B5EF4-FFF2-40B4-BE49-F238E27FC236}">
                <a16:creationId xmlns:a16="http://schemas.microsoft.com/office/drawing/2014/main" id="{B72B66E8-8E8B-4FF0-B476-1D9EEC6DBB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2222669"/>
              </p:ext>
            </p:extLst>
          </p:nvPr>
        </p:nvGraphicFramePr>
        <p:xfrm>
          <a:off x="4705350" y="1195387"/>
          <a:ext cx="7419975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53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D5C429-1499-4FD8-B6B8-9BBB722A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262890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lt-LT" b="1" dirty="0">
                <a:solidFill>
                  <a:srgbClr val="002060"/>
                </a:solidFill>
                <a:latin typeface="+mn-lt"/>
              </a:rPr>
              <a:t>Bendrai klasterių narių vykdytos MTEP veiklos 2018 m. (n=33)</a:t>
            </a:r>
            <a:endParaRPr lang="en-GB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8" name="Diagrama 18">
            <a:extLst>
              <a:ext uri="{FF2B5EF4-FFF2-40B4-BE49-F238E27FC236}">
                <a16:creationId xmlns:a16="http://schemas.microsoft.com/office/drawing/2014/main" id="{BA5D608F-303E-4C91-8775-25D003E16B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834246"/>
              </p:ext>
            </p:extLst>
          </p:nvPr>
        </p:nvGraphicFramePr>
        <p:xfrm>
          <a:off x="4730750" y="932815"/>
          <a:ext cx="7299326" cy="4829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8523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84F92-735F-4AE4-A568-41F5E64D8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550"/>
            <a:ext cx="10515600" cy="1325563"/>
          </a:xfrm>
        </p:spPr>
        <p:txBody>
          <a:bodyPr/>
          <a:lstStyle/>
          <a:p>
            <a:pPr algn="ctr"/>
            <a:r>
              <a:rPr lang="lt-LT" b="1" dirty="0">
                <a:solidFill>
                  <a:srgbClr val="002060"/>
                </a:solidFill>
                <a:latin typeface="+mn-lt"/>
              </a:rPr>
              <a:t>Klasterių turima bendra infrastruktūra</a:t>
            </a:r>
            <a:endParaRPr lang="en-GB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2E9D5B1-B3CB-4095-B817-101316AC6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835585"/>
              </p:ext>
            </p:extLst>
          </p:nvPr>
        </p:nvGraphicFramePr>
        <p:xfrm>
          <a:off x="1733550" y="1743075"/>
          <a:ext cx="8553450" cy="4495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721">
                  <a:extLst>
                    <a:ext uri="{9D8B030D-6E8A-4147-A177-3AD203B41FA5}">
                      <a16:colId xmlns:a16="http://schemas.microsoft.com/office/drawing/2014/main" val="2943642368"/>
                    </a:ext>
                  </a:extLst>
                </a:gridCol>
                <a:gridCol w="3071729">
                  <a:extLst>
                    <a:ext uri="{9D8B030D-6E8A-4147-A177-3AD203B41FA5}">
                      <a16:colId xmlns:a16="http://schemas.microsoft.com/office/drawing/2014/main" val="1634580114"/>
                    </a:ext>
                  </a:extLst>
                </a:gridCol>
              </a:tblGrid>
              <a:tr h="4495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Infrastruktūra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Klasterių skaičius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5409535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Kino Studija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1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9039542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Atviros prieigos centrai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1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9510558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Filmavimo paviljonas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1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6462363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Tyrimų laboratorijos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2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96194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Skambučių centras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1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7032368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Gamybinės patalpos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1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768392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Įranga 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1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7286061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Seminarų patalpos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1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750547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>
                          <a:effectLst/>
                        </a:rPr>
                        <a:t>Komunikacijų, kuro infrastruktūra</a:t>
                      </a:r>
                      <a:endParaRPr lang="en-GB" sz="2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15"/>
                        </a:spcAft>
                      </a:pPr>
                      <a:r>
                        <a:rPr lang="lt-LT" sz="2000" dirty="0">
                          <a:effectLst/>
                        </a:rPr>
                        <a:t>2</a:t>
                      </a:r>
                      <a:endParaRPr lang="en-GB" sz="28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2719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416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BF7558-BEC7-489E-ACB8-8C1FBDAD2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13" y="1743075"/>
            <a:ext cx="3360737" cy="2162175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rgbClr val="002060"/>
                </a:solidFill>
                <a:latin typeface="+mn-lt"/>
              </a:rPr>
              <a:t>Klasterių bendra veikla (iniciatyvos) 2018 -2019 metais (n=33)</a:t>
            </a:r>
            <a:endParaRPr lang="en-GB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8" name="Diagrama 46">
            <a:extLst>
              <a:ext uri="{FF2B5EF4-FFF2-40B4-BE49-F238E27FC236}">
                <a16:creationId xmlns:a16="http://schemas.microsoft.com/office/drawing/2014/main" id="{60A24631-4EF1-4F66-856F-97562F2D6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3639611"/>
              </p:ext>
            </p:extLst>
          </p:nvPr>
        </p:nvGraphicFramePr>
        <p:xfrm>
          <a:off x="3724275" y="0"/>
          <a:ext cx="8348663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1569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3B17EB-1F28-4E02-B60C-CD33AB9B7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6556"/>
            <a:ext cx="11734800" cy="984250"/>
          </a:xfrm>
        </p:spPr>
        <p:txBody>
          <a:bodyPr>
            <a:noAutofit/>
          </a:bodyPr>
          <a:lstStyle/>
          <a:p>
            <a:pPr algn="ctr"/>
            <a:r>
              <a:rPr lang="lt-LT" sz="3200" b="1" dirty="0">
                <a:solidFill>
                  <a:srgbClr val="002060"/>
                </a:solidFill>
                <a:latin typeface="+mn-lt"/>
              </a:rPr>
              <a:t>Lietuvos klasterių brandos lygiai, vertinimui naudojant mokslinę metodologiją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2B6A653-26A2-4CB5-9D7F-4782475EB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124" y="1735137"/>
            <a:ext cx="5400675" cy="4127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sz="2600" dirty="0"/>
              <a:t>2019 metais (n=33)</a:t>
            </a:r>
            <a:endParaRPr lang="en-GB" sz="2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9AC3D2-F207-40EE-9862-EF89D11C2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2699" y="1768475"/>
            <a:ext cx="5181600" cy="4127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lt-LT" dirty="0"/>
              <a:t>2017 m. (n=32)</a:t>
            </a:r>
            <a:endParaRPr lang="en-GB" dirty="0"/>
          </a:p>
        </p:txBody>
      </p:sp>
      <p:graphicFrame>
        <p:nvGraphicFramePr>
          <p:cNvPr id="7" name="Diagrama 40">
            <a:extLst>
              <a:ext uri="{FF2B5EF4-FFF2-40B4-BE49-F238E27FC236}">
                <a16:creationId xmlns:a16="http://schemas.microsoft.com/office/drawing/2014/main" id="{9331F87B-4D86-4ABD-9378-7050E1AB6D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964644"/>
              </p:ext>
            </p:extLst>
          </p:nvPr>
        </p:nvGraphicFramePr>
        <p:xfrm>
          <a:off x="92074" y="1990725"/>
          <a:ext cx="5927725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483854F-202D-4063-ACB5-DB305D2DA6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18015"/>
              </p:ext>
            </p:extLst>
          </p:nvPr>
        </p:nvGraphicFramePr>
        <p:xfrm>
          <a:off x="5505450" y="2333625"/>
          <a:ext cx="6381750" cy="31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160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ECF59-D5A6-4219-AFFD-B22634AC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803275"/>
            <a:ext cx="11782425" cy="635000"/>
          </a:xfrm>
        </p:spPr>
        <p:txBody>
          <a:bodyPr>
            <a:normAutofit fontScale="90000"/>
          </a:bodyPr>
          <a:lstStyle/>
          <a:p>
            <a:r>
              <a:rPr lang="lt-LT" b="1" dirty="0">
                <a:solidFill>
                  <a:srgbClr val="002060"/>
                </a:solidFill>
                <a:latin typeface="+mn-lt"/>
              </a:rPr>
              <a:t>Lietuvos klasterių išsivystymo lygis 2019 metais (n=33), vertinimui naudojant LR klasterių koncepcijos apibrėžimą</a:t>
            </a:r>
            <a:br>
              <a:rPr lang="en-GB" b="1" dirty="0">
                <a:solidFill>
                  <a:srgbClr val="002060"/>
                </a:solidFill>
                <a:latin typeface="+mn-lt"/>
              </a:rPr>
            </a:br>
            <a:endParaRPr lang="en-GB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Diagrama 1">
            <a:extLst>
              <a:ext uri="{FF2B5EF4-FFF2-40B4-BE49-F238E27FC236}">
                <a16:creationId xmlns:a16="http://schemas.microsoft.com/office/drawing/2014/main" id="{0D9161F2-DAA0-4383-A6DC-683FFEB4FD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179585"/>
              </p:ext>
            </p:extLst>
          </p:nvPr>
        </p:nvGraphicFramePr>
        <p:xfrm>
          <a:off x="971550" y="1438275"/>
          <a:ext cx="9620250" cy="51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083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C458-3A25-4171-8E12-8A031AF4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1603375"/>
            <a:ext cx="11487149" cy="1325563"/>
          </a:xfrm>
        </p:spPr>
        <p:txBody>
          <a:bodyPr>
            <a:noAutofit/>
          </a:bodyPr>
          <a:lstStyle/>
          <a:p>
            <a:r>
              <a:rPr lang="lt-LT" sz="3200" b="1" dirty="0">
                <a:solidFill>
                  <a:srgbClr val="002060"/>
                </a:solidFill>
                <a:latin typeface="+mn-lt"/>
              </a:rPr>
              <a:t>Studijos tikslas</a:t>
            </a:r>
            <a:r>
              <a:rPr lang="lt-LT" sz="3200" dirty="0">
                <a:solidFill>
                  <a:srgbClr val="002060"/>
                </a:solidFill>
                <a:latin typeface="+mn-lt"/>
              </a:rPr>
              <a:t> - nustatyti įmonių potencialą bei galimybes jungtis į klasterius bei brandinti jau rinkoje esančius klasterius, identifikuoti perspektyviausius </a:t>
            </a:r>
            <a:r>
              <a:rPr lang="lt-LT" sz="3200" dirty="0" err="1">
                <a:solidFill>
                  <a:srgbClr val="002060"/>
                </a:solidFill>
                <a:latin typeface="+mn-lt"/>
              </a:rPr>
              <a:t>klasterizacijos</a:t>
            </a:r>
            <a:r>
              <a:rPr lang="lt-LT" sz="3200" dirty="0">
                <a:solidFill>
                  <a:srgbClr val="002060"/>
                </a:solidFill>
                <a:latin typeface="+mn-lt"/>
              </a:rPr>
              <a:t> sektorius, apibrėžti ir numatyti </a:t>
            </a:r>
            <a:r>
              <a:rPr lang="lt-LT" sz="3200" dirty="0" err="1">
                <a:solidFill>
                  <a:srgbClr val="002060"/>
                </a:solidFill>
                <a:latin typeface="+mn-lt"/>
              </a:rPr>
              <a:t>klasterizacijos</a:t>
            </a:r>
            <a:r>
              <a:rPr lang="lt-LT" sz="3200" dirty="0">
                <a:solidFill>
                  <a:srgbClr val="002060"/>
                </a:solidFill>
                <a:latin typeface="+mn-lt"/>
              </a:rPr>
              <a:t> tendencijas, perspektyvas, įvertinti klasterių galimybes jungtis į tarptautinius klasterius ir įvertinti paramos priemonių efektyvumą. </a:t>
            </a:r>
            <a:br>
              <a:rPr lang="en-GB" sz="3200" dirty="0">
                <a:solidFill>
                  <a:srgbClr val="002060"/>
                </a:solidFill>
                <a:latin typeface="+mn-lt"/>
              </a:rPr>
            </a:br>
            <a:endParaRPr lang="en-GB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B4DD1-1234-4CDF-8DC2-7059C443A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05199"/>
            <a:ext cx="10515600" cy="3148013"/>
          </a:xfrm>
        </p:spPr>
        <p:txBody>
          <a:bodyPr>
            <a:normAutofit/>
          </a:bodyPr>
          <a:lstStyle/>
          <a:p>
            <a:r>
              <a:rPr lang="lt-LT" sz="3600" dirty="0"/>
              <a:t>Naudoti metodai</a:t>
            </a:r>
          </a:p>
          <a:p>
            <a:pPr lvl="1"/>
            <a:r>
              <a:rPr lang="lt-LT" sz="3200" dirty="0"/>
              <a:t>Dokumentų analizė</a:t>
            </a:r>
          </a:p>
          <a:p>
            <a:pPr lvl="1"/>
            <a:r>
              <a:rPr lang="lt-LT" sz="3200" dirty="0"/>
              <a:t>Kiekybinis tyrimas – statistinių duomenų analizė</a:t>
            </a:r>
            <a:endParaRPr lang="en-GB" sz="3200" dirty="0"/>
          </a:p>
          <a:p>
            <a:pPr lvl="1"/>
            <a:r>
              <a:rPr lang="lt-LT" sz="3200" dirty="0"/>
              <a:t>Kiekybinis tyrimas -  anketinė apklausa internete</a:t>
            </a:r>
          </a:p>
          <a:p>
            <a:pPr lvl="1"/>
            <a:r>
              <a:rPr lang="lt-LT" sz="3200" dirty="0"/>
              <a:t>Kokybinis tyrimas – atvejo analizė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8502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92C3-4599-4467-BF94-8693C7AA7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938" y="114301"/>
            <a:ext cx="7570787" cy="609600"/>
          </a:xfrm>
        </p:spPr>
        <p:txBody>
          <a:bodyPr>
            <a:normAutofit/>
          </a:bodyPr>
          <a:lstStyle/>
          <a:p>
            <a:pPr algn="ctr"/>
            <a:r>
              <a:rPr lang="lt-LT" b="1" dirty="0">
                <a:solidFill>
                  <a:srgbClr val="002060"/>
                </a:solidFill>
                <a:latin typeface="+mn-lt"/>
              </a:rPr>
              <a:t>Atvejų analizių rezultatas</a:t>
            </a:r>
            <a:endParaRPr lang="en-GB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5C033-638D-4FD6-B715-E4E22FF3B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650" y="800100"/>
            <a:ext cx="11868149" cy="60578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klasterių </a:t>
            </a:r>
            <a:r>
              <a:rPr lang="lt-LT" sz="2400" b="1" dirty="0"/>
              <a:t>atsiradimo aplinkybės </a:t>
            </a:r>
            <a:r>
              <a:rPr lang="lt-LT" sz="2400" dirty="0"/>
              <a:t>skiriasi;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juridinė forma svarbi </a:t>
            </a:r>
            <a:r>
              <a:rPr lang="lt-LT" sz="2400" b="1" dirty="0"/>
              <a:t>veiklų finansavimo spektro pločiui </a:t>
            </a:r>
            <a:r>
              <a:rPr lang="lt-LT" sz="2400" dirty="0"/>
              <a:t>;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klasterio </a:t>
            </a:r>
            <a:r>
              <a:rPr lang="lt-LT" sz="2400" b="1" dirty="0"/>
              <a:t>koordinatorius yra pagrindinis klasterio veiklų iniciatorius</a:t>
            </a:r>
            <a:r>
              <a:rPr lang="lt-LT" sz="24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klasterių koordinatoriai </a:t>
            </a:r>
            <a:r>
              <a:rPr lang="lt-LT" sz="2400" b="1" dirty="0"/>
              <a:t>inicijuoja ir rengia projektines paraiškas</a:t>
            </a:r>
            <a:r>
              <a:rPr lang="lt-LT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b="1" dirty="0"/>
              <a:t>daugiau priemonių orientuotų į klasterius</a:t>
            </a:r>
            <a:r>
              <a:rPr lang="lt-LT" sz="24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lt-LT" sz="2400" dirty="0" err="1"/>
              <a:t>tokojama</a:t>
            </a:r>
            <a:r>
              <a:rPr lang="lt-LT" sz="2400" dirty="0"/>
              <a:t> priemonių, kurios </a:t>
            </a:r>
            <a:r>
              <a:rPr lang="lt-LT" sz="2400" b="1" dirty="0"/>
              <a:t>finansuotų klasterių MTEP iniciatyvas</a:t>
            </a:r>
            <a:r>
              <a:rPr lang="lt-LT" sz="2400" dirty="0"/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klasteriai, </a:t>
            </a:r>
            <a:r>
              <a:rPr lang="lt-LT" sz="2400" b="1" dirty="0"/>
              <a:t>vienijantys didesnes ir turtingesnes įmones, rečiau ieško alternatyvių finansavimo šaltinių</a:t>
            </a:r>
            <a:r>
              <a:rPr lang="lt-LT" sz="2400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b="1" dirty="0"/>
              <a:t>finansinė parama sumažina klasterių narių išlaidas ir </a:t>
            </a:r>
          </a:p>
          <a:p>
            <a:r>
              <a:rPr lang="lt-LT" sz="2400" b="1" dirty="0"/>
              <a:t>atveria galimybes investuoti į </a:t>
            </a:r>
            <a:r>
              <a:rPr lang="lt-LT" sz="2400" dirty="0"/>
              <a:t>inovacinių veiklų vystymą;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400" dirty="0"/>
              <a:t>gautas </a:t>
            </a:r>
            <a:r>
              <a:rPr lang="lt-LT" sz="2400" b="1" dirty="0"/>
              <a:t>projektinis finansavimas daro proveržį </a:t>
            </a:r>
          </a:p>
          <a:p>
            <a:r>
              <a:rPr lang="lt-LT" sz="2400" b="1" dirty="0"/>
              <a:t>klasterio veiklose</a:t>
            </a:r>
            <a:r>
              <a:rPr lang="lt-LT" sz="2400" dirty="0"/>
              <a:t>, o rezultatai turi išliekamąją vertę.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B753B1-DE6A-4D45-97C0-C6F56CB55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3458" y="4610099"/>
            <a:ext cx="4758542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17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B4EF2-C8F7-4704-912C-91AF33386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82369"/>
            <a:ext cx="6296025" cy="877095"/>
          </a:xfrm>
        </p:spPr>
        <p:txBody>
          <a:bodyPr>
            <a:noAutofit/>
          </a:bodyPr>
          <a:lstStyle/>
          <a:p>
            <a:pPr algn="ctr"/>
            <a:r>
              <a:rPr lang="lt-LT" sz="3600" b="1" dirty="0">
                <a:solidFill>
                  <a:srgbClr val="002060"/>
                </a:solidFill>
                <a:latin typeface="+mn-lt"/>
              </a:rPr>
              <a:t>Paramos priemonių klasteriams poveikis ir poreikis</a:t>
            </a:r>
            <a:endParaRPr lang="en-GB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838F5-087D-43DE-ACF7-758619930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" y="1589598"/>
            <a:ext cx="7096125" cy="3021314"/>
          </a:xfrm>
        </p:spPr>
        <p:txBody>
          <a:bodyPr>
            <a:noAutofit/>
          </a:bodyPr>
          <a:lstStyle/>
          <a:p>
            <a:r>
              <a:rPr lang="lt-LT" sz="2000" dirty="0"/>
              <a:t>pastebimas paramos priemonių </a:t>
            </a:r>
            <a:r>
              <a:rPr lang="lt-LT" sz="2000" b="1" dirty="0"/>
              <a:t>sinergijos efektas</a:t>
            </a:r>
          </a:p>
          <a:p>
            <a:r>
              <a:rPr lang="lt-LT" sz="2000" dirty="0"/>
              <a:t>įmonėms daug patrauklesnis yra savarankiškas dalyvavimas priemonėje Naujos galimybės LT, nei dalyvavimas Naujos galimybės LT skirtoje klasteriams </a:t>
            </a:r>
          </a:p>
          <a:p>
            <a:r>
              <a:rPr lang="lt-LT" sz="2000" dirty="0"/>
              <a:t>Verslo klasteris LT suveikia kaip papildoma priemonė, kuri leidžia klasteriui finansuoti administracines veiklas</a:t>
            </a:r>
          </a:p>
          <a:p>
            <a:r>
              <a:rPr lang="lt-LT" sz="2000" dirty="0"/>
              <a:t>pagrindinė dalyvavimo projektinėse veiklose pridėtinė vertė yra ta, kad įmonės sutaupo asmenines lėšas ir sutaupytas lėšas gali skirti kitoms klasterio veikloms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886269-0C3F-4BB9-83FC-CCB4AADED9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3676" y="733425"/>
            <a:ext cx="5237399" cy="35387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5A513ED-14AF-4F2B-887F-0B7184AD0376}"/>
              </a:ext>
            </a:extLst>
          </p:cNvPr>
          <p:cNvSpPr txBox="1">
            <a:spLocks/>
          </p:cNvSpPr>
          <p:nvPr/>
        </p:nvSpPr>
        <p:spPr>
          <a:xfrm>
            <a:off x="752475" y="5334401"/>
            <a:ext cx="11220450" cy="877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lt-LT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3FE23-2E33-471D-83F6-9B581A9C777C}"/>
              </a:ext>
            </a:extLst>
          </p:cNvPr>
          <p:cNvSpPr/>
          <p:nvPr/>
        </p:nvSpPr>
        <p:spPr>
          <a:xfrm>
            <a:off x="133350" y="4536639"/>
            <a:ext cx="11563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visais analizuotais atvejais projekto metu pasiekti rezultatai yra </a:t>
            </a:r>
            <a:r>
              <a:rPr lang="lt-LT" sz="2000" dirty="0" err="1"/>
              <a:t>įveiklinami</a:t>
            </a:r>
            <a:r>
              <a:rPr lang="lt-LT" sz="2000" dirty="0"/>
              <a:t> ir turi tęstinumą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projekto administravimo sąnaudų ir projekto vertės santykio suvokimas priklauso nuo klasterio įmonių finansinio pajėgumo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administravimo išteklių trūkumas ir yra didžiausia </a:t>
            </a:r>
            <a:r>
              <a:rPr lang="lt-LT" sz="2000" dirty="0" err="1"/>
              <a:t>klasterizacijos</a:t>
            </a:r>
            <a:r>
              <a:rPr lang="lt-LT" sz="2000" dirty="0"/>
              <a:t> proceso vystymosi kliūtis Lietuvoje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/>
              <a:t>norėtųsi daugiau priemonių, orientuotų į klasterius, o ne apskritai visas organizacijas ar asociacijas, nes iki šiol tokio aiškaus atskyrimo neturėjome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60693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77C0-D42D-4FAF-9B0B-AA583454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6" y="127000"/>
            <a:ext cx="11820524" cy="654049"/>
          </a:xfrm>
        </p:spPr>
        <p:txBody>
          <a:bodyPr>
            <a:normAutofit fontScale="90000"/>
          </a:bodyPr>
          <a:lstStyle/>
          <a:p>
            <a:pPr algn="ctr"/>
            <a:r>
              <a:rPr lang="lt-LT" b="1" dirty="0">
                <a:solidFill>
                  <a:srgbClr val="002060"/>
                </a:solidFill>
                <a:latin typeface="+mn-lt"/>
              </a:rPr>
              <a:t>Pasiūlymai dėl </a:t>
            </a:r>
            <a:r>
              <a:rPr lang="lt-LT" b="1" dirty="0" err="1">
                <a:solidFill>
                  <a:srgbClr val="002060"/>
                </a:solidFill>
                <a:latin typeface="+mn-lt"/>
              </a:rPr>
              <a:t>klasterizacijos</a:t>
            </a:r>
            <a:r>
              <a:rPr lang="lt-LT" b="1" dirty="0">
                <a:solidFill>
                  <a:srgbClr val="002060"/>
                </a:solidFill>
                <a:latin typeface="+mn-lt"/>
              </a:rPr>
              <a:t> proceso skatinimo</a:t>
            </a:r>
            <a:endParaRPr lang="en-GB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B6DD2-25BB-40AA-80BF-7811082AB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076324"/>
            <a:ext cx="11430000" cy="5654675"/>
          </a:xfrm>
        </p:spPr>
        <p:txBody>
          <a:bodyPr>
            <a:normAutofit fontScale="92500"/>
          </a:bodyPr>
          <a:lstStyle/>
          <a:p>
            <a:pPr lvl="0"/>
            <a:r>
              <a:rPr lang="lt-LT" dirty="0"/>
              <a:t>Parengti ilgalaikę Lietuvos klasterių plėtros strategiją, apibrėžiančią klasterių plėtros ilgalaikį finansavimą, sąsajoje su Lietuvos sumania specializacija ir 2021 – 2030 m. Nacionalinės pažangos programa;</a:t>
            </a:r>
            <a:endParaRPr lang="en-GB" dirty="0"/>
          </a:p>
          <a:p>
            <a:pPr lvl="0"/>
            <a:r>
              <a:rPr lang="lt-LT" dirty="0"/>
              <a:t>Skatinti Lietuvos klasterių produktyvumą per integraciją į tarptautines vertės grandines ir efektyvius verslo tinklus;</a:t>
            </a:r>
            <a:endParaRPr lang="en-GB" dirty="0"/>
          </a:p>
          <a:p>
            <a:pPr lvl="0"/>
            <a:r>
              <a:rPr lang="lt-LT" dirty="0"/>
              <a:t>Skatinti klasterių tarpsektorinių, tarptautinių tinklų formavimąsi, siekiant skatinti klasterių integraciją į tarptautines vertės grandines;</a:t>
            </a:r>
            <a:endParaRPr lang="en-GB" dirty="0"/>
          </a:p>
          <a:p>
            <a:pPr lvl="0"/>
            <a:r>
              <a:rPr lang="lt-LT" dirty="0"/>
              <a:t>Skatinti klasterių tarpsektorinį bendradarbiavimą teminių strategijų įgyvendinimui, kurios yra skirtos naujų visuomenės problemų (</a:t>
            </a:r>
            <a:r>
              <a:rPr lang="lt-LT" dirty="0" err="1"/>
              <a:t>anlg</a:t>
            </a:r>
            <a:r>
              <a:rPr lang="lt-LT" dirty="0"/>
              <a:t>. </a:t>
            </a:r>
            <a:r>
              <a:rPr lang="lt-LT" dirty="0" err="1"/>
              <a:t>challenge</a:t>
            </a:r>
            <a:r>
              <a:rPr lang="lt-LT" dirty="0"/>
              <a:t>) sprendimui ir naujų konkurencinių pranašumų formavimui Lietuvoje; </a:t>
            </a:r>
            <a:endParaRPr lang="en-GB" dirty="0"/>
          </a:p>
          <a:p>
            <a:pPr lvl="0"/>
            <a:r>
              <a:rPr lang="lt-LT" dirty="0"/>
              <a:t>Skatinti didesnį klasteriuose esančių ūkio subjektų tarpusavio pasitikėjimą bei egzistuojančių tinklų plėtrą;</a:t>
            </a:r>
            <a:endParaRPr lang="en-GB" dirty="0"/>
          </a:p>
          <a:p>
            <a:pPr lvl="0"/>
            <a:r>
              <a:rPr lang="lt-LT" dirty="0"/>
              <a:t>Sukurti geresnę prieigą prie išteklių, reikalingų efektyviam klasterių valdymui.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76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C334CFB-F305-45B3-866E-D2ACF52B8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129115"/>
              </p:ext>
            </p:extLst>
          </p:nvPr>
        </p:nvGraphicFramePr>
        <p:xfrm>
          <a:off x="561975" y="276226"/>
          <a:ext cx="11258550" cy="637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2079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ABD8B822-4A27-4D48-9734-72FE5D2DF6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489409"/>
              </p:ext>
            </p:extLst>
          </p:nvPr>
        </p:nvGraphicFramePr>
        <p:xfrm>
          <a:off x="257175" y="214312"/>
          <a:ext cx="11544300" cy="642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5173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329D-9416-4A05-8307-E9C5BFDC6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300"/>
            <a:ext cx="10515600" cy="4597400"/>
          </a:xfrm>
        </p:spPr>
        <p:txBody>
          <a:bodyPr>
            <a:normAutofit/>
          </a:bodyPr>
          <a:lstStyle/>
          <a:p>
            <a:pPr algn="ctr"/>
            <a:r>
              <a:rPr lang="en-GB" sz="19900" b="1" dirty="0">
                <a:solidFill>
                  <a:srgbClr val="002060"/>
                </a:solidFill>
                <a:latin typeface="+mn-lt"/>
              </a:rPr>
              <a:t>Q &amp; 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29877-339B-4D39-8185-3D3A2519E2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75" y="435372"/>
            <a:ext cx="1968500" cy="469503"/>
          </a:xfrm>
          <a:prstGeom prst="rect">
            <a:avLst/>
          </a:prstGeom>
        </p:spPr>
      </p:pic>
      <p:pic>
        <p:nvPicPr>
          <p:cNvPr id="5" name="Picture 4" descr="Vaizdo rezultatas pagal užklausą „mita“">
            <a:extLst>
              <a:ext uri="{FF2B5EF4-FFF2-40B4-BE49-F238E27FC236}">
                <a16:creationId xmlns:a16="http://schemas.microsoft.com/office/drawing/2014/main" id="{95476EC1-171D-44DD-9FE8-78C4669503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31" y="435372"/>
            <a:ext cx="1619567" cy="653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1A90E8-E7C4-4085-9B23-DFECE5AB87A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183753"/>
            <a:ext cx="1924050" cy="9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132.png">
            <a:extLst>
              <a:ext uri="{FF2B5EF4-FFF2-40B4-BE49-F238E27FC236}">
                <a16:creationId xmlns:a16="http://schemas.microsoft.com/office/drawing/2014/main" id="{1F416ACD-0944-4FEB-83AA-FD613AA8294B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762501" y="4475162"/>
            <a:ext cx="2705100" cy="2106613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8615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BD00-9F6E-4977-B691-FB44F762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3025"/>
            <a:ext cx="10515600" cy="1325563"/>
          </a:xfrm>
        </p:spPr>
        <p:txBody>
          <a:bodyPr/>
          <a:lstStyle/>
          <a:p>
            <a:r>
              <a:rPr lang="lt-LT" b="1" dirty="0">
                <a:solidFill>
                  <a:srgbClr val="002060"/>
                </a:solidFill>
                <a:latin typeface="+mn-lt"/>
              </a:rPr>
              <a:t>LIETUVOS KLASTERIŲ SITUACIJOS APŽVALGA</a:t>
            </a:r>
            <a:endParaRPr lang="en-GB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130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EAA58-A0FD-4D6E-BFBD-4830CBDAB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0" y="542926"/>
            <a:ext cx="5181600" cy="6191250"/>
          </a:xfrm>
        </p:spPr>
        <p:txBody>
          <a:bodyPr>
            <a:normAutofit/>
          </a:bodyPr>
          <a:lstStyle/>
          <a:p>
            <a:r>
              <a:rPr lang="lt-LT" dirty="0"/>
              <a:t>Lietuvos klasterių tinklą, 2019 metų liepos mėnesį buvo identifikuoti </a:t>
            </a:r>
            <a:r>
              <a:rPr lang="lt-LT" b="1" dirty="0"/>
              <a:t>57 </a:t>
            </a:r>
            <a:r>
              <a:rPr lang="lt-LT" dirty="0"/>
              <a:t>veikiantys klasteriai ir  </a:t>
            </a:r>
            <a:r>
              <a:rPr lang="lt-LT" b="1" dirty="0"/>
              <a:t>777</a:t>
            </a:r>
            <a:r>
              <a:rPr lang="lt-LT" dirty="0"/>
              <a:t> juos sudarančios įmonės; </a:t>
            </a:r>
          </a:p>
          <a:p>
            <a:r>
              <a:rPr lang="lt-LT" dirty="0"/>
              <a:t>Lietuvoje ilgiausiai veikiantis klasteris skaičiuoja </a:t>
            </a:r>
            <a:r>
              <a:rPr lang="lt-LT" b="1" dirty="0"/>
              <a:t>25 </a:t>
            </a:r>
            <a:r>
              <a:rPr lang="lt-LT" dirty="0"/>
              <a:t>metus, o daugiausia Lietuvoje veikia klasterių skaičiuojančių </a:t>
            </a:r>
            <a:r>
              <a:rPr lang="lt-LT" b="1" dirty="0"/>
              <a:t>4</a:t>
            </a:r>
            <a:r>
              <a:rPr lang="lt-LT" dirty="0"/>
              <a:t> metus;</a:t>
            </a:r>
          </a:p>
          <a:p>
            <a:r>
              <a:rPr lang="lt-LT" dirty="0"/>
              <a:t>Vienas klasteris, turintis tik </a:t>
            </a:r>
            <a:r>
              <a:rPr lang="lt-LT" b="1" dirty="0"/>
              <a:t>vieną</a:t>
            </a:r>
            <a:r>
              <a:rPr lang="lt-LT" dirty="0"/>
              <a:t> narį, o daugiausiai narių turintis klasteris jų skaičiuoja net </a:t>
            </a:r>
            <a:r>
              <a:rPr lang="lt-LT" b="1" dirty="0"/>
              <a:t>69</a:t>
            </a:r>
            <a:r>
              <a:rPr lang="lt-LT" dirty="0"/>
              <a:t>. Vidutinis klasterio narių skaičius buvo </a:t>
            </a:r>
            <a:r>
              <a:rPr lang="lt-LT" b="1" dirty="0"/>
              <a:t>14</a:t>
            </a:r>
            <a:r>
              <a:rPr lang="lt-LT" dirty="0"/>
              <a:t>. 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D848D8D-D14D-49FC-A0EB-208CB61AF4A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79969349"/>
              </p:ext>
            </p:extLst>
          </p:nvPr>
        </p:nvGraphicFramePr>
        <p:xfrm>
          <a:off x="5514975" y="1344612"/>
          <a:ext cx="646747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5962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A9DA0-E45D-4872-B047-A51E29CD4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5"/>
            <a:ext cx="10515600" cy="1000125"/>
          </a:xfrm>
        </p:spPr>
        <p:txBody>
          <a:bodyPr>
            <a:normAutofit/>
          </a:bodyPr>
          <a:lstStyle/>
          <a:p>
            <a:pPr algn="ctr"/>
            <a:r>
              <a:rPr lang="lt-LT" b="1" dirty="0">
                <a:solidFill>
                  <a:srgbClr val="002060"/>
                </a:solidFill>
              </a:rPr>
              <a:t>Klasterių narių dydis</a:t>
            </a:r>
            <a:endParaRPr lang="en-GB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5017ED-224C-4E45-9E5E-D3DA19245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318442"/>
              </p:ext>
            </p:extLst>
          </p:nvPr>
        </p:nvGraphicFramePr>
        <p:xfrm>
          <a:off x="1619250" y="1123950"/>
          <a:ext cx="9191625" cy="561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488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D8B84-217E-40BD-AAEA-CD45EB1D3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88901"/>
            <a:ext cx="11649075" cy="692150"/>
          </a:xfrm>
        </p:spPr>
        <p:txBody>
          <a:bodyPr>
            <a:normAutofit fontScale="90000"/>
          </a:bodyPr>
          <a:lstStyle/>
          <a:p>
            <a:r>
              <a:rPr lang="lt-LT" sz="3200" b="1" dirty="0">
                <a:solidFill>
                  <a:srgbClr val="002060"/>
                </a:solidFill>
                <a:latin typeface="+mn-lt"/>
              </a:rPr>
              <a:t>Klasterių narių, užsienyje įsikūrusių įmonių, pasiskirstymas pagal šalis 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182C8D3-418A-4561-AB8B-76C317955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383110"/>
              </p:ext>
            </p:extLst>
          </p:nvPr>
        </p:nvGraphicFramePr>
        <p:xfrm>
          <a:off x="971551" y="781051"/>
          <a:ext cx="10125074" cy="57427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19190">
                  <a:extLst>
                    <a:ext uri="{9D8B030D-6E8A-4147-A177-3AD203B41FA5}">
                      <a16:colId xmlns:a16="http://schemas.microsoft.com/office/drawing/2014/main" val="223788513"/>
                    </a:ext>
                  </a:extLst>
                </a:gridCol>
                <a:gridCol w="2423518">
                  <a:extLst>
                    <a:ext uri="{9D8B030D-6E8A-4147-A177-3AD203B41FA5}">
                      <a16:colId xmlns:a16="http://schemas.microsoft.com/office/drawing/2014/main" val="2999550061"/>
                    </a:ext>
                  </a:extLst>
                </a:gridCol>
                <a:gridCol w="2182366">
                  <a:extLst>
                    <a:ext uri="{9D8B030D-6E8A-4147-A177-3AD203B41FA5}">
                      <a16:colId xmlns:a16="http://schemas.microsoft.com/office/drawing/2014/main" val="3304986984"/>
                    </a:ext>
                  </a:extLst>
                </a:gridCol>
              </a:tblGrid>
              <a:tr h="6381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 dirty="0">
                          <a:effectLst/>
                        </a:rPr>
                        <a:t>Klasterio nario šalis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Klasteriai, turintys šios šalies partnerių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Šios šalies įmonių, narių skaičius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4488179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Airija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237895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Austrija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115920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Baltarusija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2897342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Belgija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520818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Čekija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946650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Estija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669440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Jungtinė Karalystė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2887989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Kazachstanas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5092005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 dirty="0">
                          <a:solidFill>
                            <a:srgbClr val="FF0000"/>
                          </a:solidFill>
                          <a:effectLst/>
                        </a:rPr>
                        <a:t>Latvija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en-GB" sz="2400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647274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Nyderlandai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804615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Norvegija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487863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Omanas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9413321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Suomija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9548402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Tanzanija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527617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Ukraina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2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2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8960346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Vokietija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>
                          <a:effectLst/>
                        </a:rPr>
                        <a:t>1</a:t>
                      </a:r>
                      <a:endParaRPr lang="en-GB" sz="24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1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6699174"/>
                  </a:ext>
                </a:extLst>
              </a:tr>
              <a:tr h="2611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Neįvardinta konkreti šalis*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6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dirty="0">
                          <a:effectLst/>
                        </a:rPr>
                        <a:t>6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609711"/>
                  </a:ext>
                </a:extLst>
              </a:tr>
              <a:tr h="3633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400">
                          <a:effectLst/>
                        </a:rPr>
                        <a:t>Bendras klasterių, turinčių narių užsienio šalyse, skaičius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lt-LT" sz="1800" b="1" dirty="0">
                          <a:effectLst/>
                        </a:rPr>
                        <a:t>16</a:t>
                      </a:r>
                      <a:endParaRPr lang="en-GB" sz="2400" b="1" dirty="0"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62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810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CB5F-AA0D-44DD-A624-9B1EC0381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36512"/>
            <a:ext cx="11563349" cy="644525"/>
          </a:xfrm>
        </p:spPr>
        <p:txBody>
          <a:bodyPr>
            <a:normAutofit fontScale="90000"/>
          </a:bodyPr>
          <a:lstStyle/>
          <a:p>
            <a:r>
              <a:rPr lang="lt-LT" sz="3200" b="1" dirty="0">
                <a:solidFill>
                  <a:srgbClr val="002060"/>
                </a:solidFill>
                <a:latin typeface="+mn-lt"/>
              </a:rPr>
              <a:t>Klasterių geografinis pasiskirstymas pagal apskritis 2017 m. ir 2018 m.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B87096A-C0A3-4895-B0ED-F551331EF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918751"/>
              </p:ext>
            </p:extLst>
          </p:nvPr>
        </p:nvGraphicFramePr>
        <p:xfrm>
          <a:off x="342900" y="681037"/>
          <a:ext cx="11639550" cy="577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960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A73E5-983D-4BA6-A0C9-DE96735A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7"/>
            <a:ext cx="10515600" cy="482600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200" b="1" dirty="0">
                <a:solidFill>
                  <a:srgbClr val="002060"/>
                </a:solidFill>
                <a:latin typeface="+mn-lt"/>
              </a:rPr>
              <a:t>Klasterių narių pasiskirstymas pagal apskritis 2017 ir 2018 m</a:t>
            </a:r>
            <a:endParaRPr lang="en-GB" sz="3200" b="1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9BE68F5-5A86-40DE-9B12-365C2B00F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630323"/>
              </p:ext>
            </p:extLst>
          </p:nvPr>
        </p:nvGraphicFramePr>
        <p:xfrm>
          <a:off x="1600201" y="847726"/>
          <a:ext cx="9753600" cy="564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127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D79EE-3091-4AF8-836A-55108BCE2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17476"/>
            <a:ext cx="11620500" cy="711200"/>
          </a:xfrm>
        </p:spPr>
        <p:txBody>
          <a:bodyPr>
            <a:normAutofit/>
          </a:bodyPr>
          <a:lstStyle/>
          <a:p>
            <a:r>
              <a:rPr lang="lt-LT" sz="3200" b="1" dirty="0">
                <a:solidFill>
                  <a:srgbClr val="002060"/>
                </a:solidFill>
              </a:rPr>
              <a:t>Klasterių narių skaičiaus pokytis apskrityse 2018 m. lyginant su 2017 m</a:t>
            </a:r>
            <a:endParaRPr lang="en-GB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C51479-8A42-4B98-9B95-5EAD6459B9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7652149"/>
              </p:ext>
            </p:extLst>
          </p:nvPr>
        </p:nvGraphicFramePr>
        <p:xfrm>
          <a:off x="1400176" y="752475"/>
          <a:ext cx="10086974" cy="588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97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1198</Words>
  <Application>Microsoft Office PowerPoint</Application>
  <PresentationFormat>Widescreen</PresentationFormat>
  <Paragraphs>202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Times New Roman</vt:lpstr>
      <vt:lpstr>Office Theme</vt:lpstr>
      <vt:lpstr>2019 Lietuvos klasterizacijos studijos apžvalga ir rezultatų pristatymas</vt:lpstr>
      <vt:lpstr>Studijos tikslas - nustatyti įmonių potencialą bei galimybes jungtis į klasterius bei brandinti jau rinkoje esančius klasterius, identifikuoti perspektyviausius klasterizacijos sektorius, apibrėžti ir numatyti klasterizacijos tendencijas, perspektyvas, įvertinti klasterių galimybes jungtis į tarptautinius klasterius ir įvertinti paramos priemonių efektyvumą.  </vt:lpstr>
      <vt:lpstr>LIETUVOS KLASTERIŲ SITUACIJOS APŽVALGA</vt:lpstr>
      <vt:lpstr>PowerPoint Presentation</vt:lpstr>
      <vt:lpstr>Klasterių narių dydis</vt:lpstr>
      <vt:lpstr>Klasterių narių, užsienyje įsikūrusių įmonių, pasiskirstymas pagal šalis </vt:lpstr>
      <vt:lpstr>Klasterių geografinis pasiskirstymas pagal apskritis 2017 m. ir 2018 m.</vt:lpstr>
      <vt:lpstr>Klasterių narių pasiskirstymas pagal apskritis 2017 ir 2018 m</vt:lpstr>
      <vt:lpstr>Klasterių narių skaičiaus pokytis apskrityse 2018 m. lyginant su 2017 m</vt:lpstr>
      <vt:lpstr>Klasterių pasiskirstymas pagal apimamus EVRK sektorius, 2019 m. I ketv. duomenimis</vt:lpstr>
      <vt:lpstr>Klasterių narių skaičius pagal EVRK sektorius 2018 m. duomenimis </vt:lpstr>
      <vt:lpstr>Klasterio vienos įmonės apyvartos vidurkis pagal sektorių lyginant su Lietuvos vienos įmonės apyvartos vidurkiu pagal sektorių 2017 m</vt:lpstr>
      <vt:lpstr>Vidutinis darbo užmokestis klasterių įmonėse lyginant su vidutinius darbo užmokesčiu Lietuvos įmonėse pagal sektorius, 2019 m. I ketv. (eurai)</vt:lpstr>
      <vt:lpstr>Klasterių įmonių eksporto apimtys (proc.) (n=33)</vt:lpstr>
      <vt:lpstr>Bendrai klasterių narių vykdytos MTEP veiklos 2018 m. (n=33)</vt:lpstr>
      <vt:lpstr>Klasterių turima bendra infrastruktūra</vt:lpstr>
      <vt:lpstr>Klasterių bendra veikla (iniciatyvos) 2018 -2019 metais (n=33)</vt:lpstr>
      <vt:lpstr>Lietuvos klasterių brandos lygiai, vertinimui naudojant mokslinę metodologiją</vt:lpstr>
      <vt:lpstr>Lietuvos klasterių išsivystymo lygis 2019 metais (n=33), vertinimui naudojant LR klasterių koncepcijos apibrėžimą </vt:lpstr>
      <vt:lpstr>Atvejų analizių rezultatas</vt:lpstr>
      <vt:lpstr>Paramos priemonių klasteriams poveikis ir poreikis</vt:lpstr>
      <vt:lpstr>Pasiūlymai dėl klasterizacijos proceso skatinimo</vt:lpstr>
      <vt:lpstr>PowerPoint Presentation</vt:lpstr>
      <vt:lpstr>PowerPoint Presentation</vt:lpstr>
      <vt:lpstr>Q &amp; 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Lietuvos klasterizacijos studija 2019</dc:title>
  <dc:creator>Erika Vaiginiene</dc:creator>
  <cp:lastModifiedBy>Erika Vaiginiene</cp:lastModifiedBy>
  <cp:revision>47</cp:revision>
  <dcterms:created xsi:type="dcterms:W3CDTF">2019-10-01T18:44:27Z</dcterms:created>
  <dcterms:modified xsi:type="dcterms:W3CDTF">2019-12-08T20:03:46Z</dcterms:modified>
</cp:coreProperties>
</file>