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style1.xml" ContentType="application/vnd.ms-office.chartstyle+xml"/>
  <Override PartName="/ppt/charts/colors1.xml" ContentType="application/vnd.ms-office.chartcolorstyl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theme/themeOverride1.xml" ContentType="application/vnd.openxmlformats-officedocument.themeOverride+xml"/>
  <Override PartName="/ppt/charts/chart14.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47"/>
  </p:handoutMasterIdLst>
  <p:sldIdLst>
    <p:sldId id="256" r:id="rId2"/>
    <p:sldId id="257" r:id="rId3"/>
    <p:sldId id="264" r:id="rId4"/>
    <p:sldId id="258" r:id="rId5"/>
    <p:sldId id="259" r:id="rId6"/>
    <p:sldId id="262" r:id="rId7"/>
    <p:sldId id="260" r:id="rId8"/>
    <p:sldId id="263" r:id="rId9"/>
    <p:sldId id="265" r:id="rId10"/>
    <p:sldId id="269" r:id="rId11"/>
    <p:sldId id="270" r:id="rId12"/>
    <p:sldId id="261" r:id="rId13"/>
    <p:sldId id="266" r:id="rId14"/>
    <p:sldId id="273" r:id="rId15"/>
    <p:sldId id="268" r:id="rId16"/>
    <p:sldId id="267" r:id="rId17"/>
    <p:sldId id="271" r:id="rId18"/>
    <p:sldId id="274" r:id="rId19"/>
    <p:sldId id="272" r:id="rId20"/>
    <p:sldId id="275" r:id="rId21"/>
    <p:sldId id="276" r:id="rId22"/>
    <p:sldId id="277" r:id="rId23"/>
    <p:sldId id="278" r:id="rId24"/>
    <p:sldId id="279" r:id="rId25"/>
    <p:sldId id="284" r:id="rId26"/>
    <p:sldId id="280" r:id="rId27"/>
    <p:sldId id="285" r:id="rId28"/>
    <p:sldId id="283" r:id="rId29"/>
    <p:sldId id="286" r:id="rId30"/>
    <p:sldId id="288" r:id="rId31"/>
    <p:sldId id="287" r:id="rId32"/>
    <p:sldId id="289" r:id="rId33"/>
    <p:sldId id="290" r:id="rId34"/>
    <p:sldId id="291" r:id="rId35"/>
    <p:sldId id="292" r:id="rId36"/>
    <p:sldId id="281" r:id="rId37"/>
    <p:sldId id="282" r:id="rId38"/>
    <p:sldId id="293" r:id="rId39"/>
    <p:sldId id="294" r:id="rId40"/>
    <p:sldId id="295" r:id="rId41"/>
    <p:sldId id="296" r:id="rId42"/>
    <p:sldId id="299" r:id="rId43"/>
    <p:sldId id="297" r:id="rId44"/>
    <p:sldId id="298" r:id="rId45"/>
    <p:sldId id="300" r:id="rId4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irmin\Desktop\Steb&#279;senos%20rodikli&#371;%20duomen&#371;%20baz&#279;%2006-03_EV2019-08-08.xlsx"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darbalapis.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darbalapis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darbalapis2.xlsx"/></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darbalapis3.xlsx"/><Relationship Id="rId1" Type="http://schemas.openxmlformats.org/officeDocument/2006/relationships/themeOverride" Target="../theme/themeOverride1.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darbalapis4.xlsx"/><Relationship Id="rId1" Type="http://schemas.openxmlformats.org/officeDocument/2006/relationships/themeOverride" Target="../theme/themeOverride2.xml"/></Relationships>
</file>

<file path=ppt/charts/_rels/chart2.xml.rels><?xml version="1.0" encoding="UTF-8" standalone="yes"?>
<Relationships xmlns="http://schemas.openxmlformats.org/package/2006/relationships"><Relationship Id="rId1" Type="http://schemas.openxmlformats.org/officeDocument/2006/relationships/oleObject" Target="file:///C:\Users\irmin\Desktop\Steb&#279;senos%20rodikli&#371;%20duomen&#371;%20baz&#279;%2006-03_EV2019-08-08.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irmin\Desktop\Steb&#279;senos%20rodikli&#371;%20duomen&#371;%20baz&#279;%2006-03_EV2019-08-08.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irmin\Desktop\Steb&#279;senos%20rodikli&#371;%20duomen&#371;%20baz&#279;%2006-03_EV2019-08-08.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irmin\Desktop\Steb&#279;senos%20rodikli&#371;%20duomen&#371;%20baz&#279;%2006-03_EV2019-08-08.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irmin\Desktop\Steb&#279;senos%20rodikli&#371;%20duomen&#371;%20baz&#279;%2006-03_EV2019-08-08.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irmin\Desktop\Steb&#279;senos%20rodikli&#371;%20duomen&#371;%20baz&#279;%2006-03_EV2019-08-08.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C:\Users\irmin\Desktop\Steb&#279;senos%20rodikli&#371;%20duomen&#371;%20baz&#279;%2006-03_EV2019-08-18.xlsx" TargetMode="External"/><Relationship Id="rId2" Type="http://schemas.microsoft.com/office/2011/relationships/chartColorStyle" Target="colors1.xml"/><Relationship Id="rId1" Type="http://schemas.microsoft.com/office/2011/relationships/chartStyle" Target="style1.xml"/></Relationships>
</file>

<file path=ppt/charts/_rels/chart9.xml.rels><?xml version="1.0" encoding="UTF-8" standalone="yes"?>
<Relationships xmlns="http://schemas.openxmlformats.org/package/2006/relationships"><Relationship Id="rId1" Type="http://schemas.openxmlformats.org/officeDocument/2006/relationships/oleObject" Target="file:///C:\Users\irmin\Desktop\Steb&#279;senos%20rodikli&#371;%20duomen&#371;%20baz&#279;%2006-03_EV2019-08-0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Grafikai!$C$34</c:f>
              <c:strCache>
                <c:ptCount val="1"/>
                <c:pt idx="0">
                  <c:v>Klasterių skaičius</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vert="horz"/>
              <a:lstStyle/>
              <a:p>
                <a:pPr>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Grafikai!$B$35:$B$41</c:f>
              <c:strCache>
                <c:ptCount val="7"/>
                <c:pt idx="0">
                  <c:v>1990-1995 m.</c:v>
                </c:pt>
                <c:pt idx="1">
                  <c:v>1996-2000 m.</c:v>
                </c:pt>
                <c:pt idx="2">
                  <c:v>2001-2005 m.</c:v>
                </c:pt>
                <c:pt idx="3">
                  <c:v>2006-2010 m.</c:v>
                </c:pt>
                <c:pt idx="4">
                  <c:v>2011-2015 m.</c:v>
                </c:pt>
                <c:pt idx="5">
                  <c:v>2016-2019 m. II ketv.</c:v>
                </c:pt>
                <c:pt idx="6">
                  <c:v>Įsikūrimo metai nėra žinomi</c:v>
                </c:pt>
              </c:strCache>
            </c:strRef>
          </c:cat>
          <c:val>
            <c:numRef>
              <c:f>Grafikai!$C$35:$C$41</c:f>
              <c:numCache>
                <c:formatCode>General</c:formatCode>
                <c:ptCount val="7"/>
                <c:pt idx="0">
                  <c:v>1</c:v>
                </c:pt>
                <c:pt idx="1">
                  <c:v>0</c:v>
                </c:pt>
                <c:pt idx="2">
                  <c:v>3</c:v>
                </c:pt>
                <c:pt idx="3">
                  <c:v>8</c:v>
                </c:pt>
                <c:pt idx="4">
                  <c:v>35</c:v>
                </c:pt>
                <c:pt idx="5">
                  <c:v>5</c:v>
                </c:pt>
                <c:pt idx="6">
                  <c:v>5</c:v>
                </c:pt>
              </c:numCache>
            </c:numRef>
          </c:val>
          <c:extLst>
            <c:ext xmlns:c16="http://schemas.microsoft.com/office/drawing/2014/chart" uri="{C3380CC4-5D6E-409C-BE32-E72D297353CC}">
              <c16:uniqueId val="{00000000-DFDF-4778-B931-BA97A6ACDE41}"/>
            </c:ext>
          </c:extLst>
        </c:ser>
        <c:dLbls>
          <c:dLblPos val="inEnd"/>
          <c:showLegendKey val="0"/>
          <c:showVal val="1"/>
          <c:showCatName val="0"/>
          <c:showSerName val="0"/>
          <c:showPercent val="0"/>
          <c:showBubbleSize val="0"/>
        </c:dLbls>
        <c:gapWidth val="65"/>
        <c:axId val="190680064"/>
        <c:axId val="190687488"/>
      </c:barChart>
      <c:catAx>
        <c:axId val="190680064"/>
        <c:scaling>
          <c:orientation val="minMax"/>
        </c:scaling>
        <c:delete val="0"/>
        <c:axPos val="b"/>
        <c:title>
          <c:tx>
            <c:rich>
              <a:bodyPr rot="0" vert="horz"/>
              <a:lstStyle/>
              <a:p>
                <a:pPr>
                  <a:defRPr/>
                </a:pPr>
                <a:r>
                  <a:rPr lang="lt-LT"/>
                  <a:t>Klasterių įsikūrymo laikotarpiai kas 5 metus</a:t>
                </a:r>
                <a:endParaRPr lang="en-US"/>
              </a:p>
            </c:rich>
          </c:tx>
          <c:overlay val="0"/>
          <c:spPr>
            <a:noFill/>
            <a:ln>
              <a:noFill/>
            </a:ln>
            <a:effectLst/>
          </c:sp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vert="horz"/>
          <a:lstStyle/>
          <a:p>
            <a:pPr>
              <a:defRPr/>
            </a:pPr>
            <a:endParaRPr lang="lt-LT"/>
          </a:p>
        </c:txPr>
        <c:crossAx val="190687488"/>
        <c:crosses val="autoZero"/>
        <c:auto val="1"/>
        <c:lblAlgn val="ctr"/>
        <c:lblOffset val="100"/>
        <c:noMultiLvlLbl val="0"/>
      </c:catAx>
      <c:valAx>
        <c:axId val="1906874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vert="horz"/>
              <a:lstStyle/>
              <a:p>
                <a:pPr>
                  <a:defRPr/>
                </a:pPr>
                <a:r>
                  <a:rPr lang="lt-LT"/>
                  <a:t>Kalsterių skaičius</a:t>
                </a:r>
                <a:endParaRPr lang="en-US"/>
              </a:p>
            </c:rich>
          </c:tx>
          <c:overlay val="0"/>
          <c:spPr>
            <a:noFill/>
            <a:ln>
              <a:noFill/>
            </a:ln>
            <a:effectLst/>
          </c:spPr>
        </c:title>
        <c:numFmt formatCode="General" sourceLinked="1"/>
        <c:majorTickMark val="none"/>
        <c:minorTickMark val="none"/>
        <c:tickLblPos val="nextTo"/>
        <c:crossAx val="19068006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600"/>
      </a:pPr>
      <a:endParaRPr lang="lt-LT"/>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Lapas1!$B$1</c:f>
              <c:strCache>
                <c:ptCount val="1"/>
                <c:pt idx="0">
                  <c:v>Eksporto dalis (proc.), n=33</c:v>
                </c:pt>
              </c:strCache>
            </c:strRef>
          </c:tx>
          <c:explosion val="25"/>
          <c:dLbls>
            <c:dLbl>
              <c:idx val="0"/>
              <c:layout>
                <c:manualLayout>
                  <c:x val="-7.3726845164709426E-2"/>
                  <c:y val="0.11215570149293137"/>
                </c:manualLayout>
              </c:layou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0-F339-41FE-943E-25CE17A1066C}"/>
                </c:ext>
              </c:extLst>
            </c:dLbl>
            <c:dLbl>
              <c:idx val="1"/>
              <c:layout>
                <c:manualLayout>
                  <c:x val="-9.3365959463400414E-2"/>
                  <c:y val="-4.8168978877640295E-3"/>
                </c:manualLayout>
              </c:layou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F339-41FE-943E-25CE17A1066C}"/>
                </c:ext>
              </c:extLst>
            </c:dLbl>
            <c:dLbl>
              <c:idx val="4"/>
              <c:layout>
                <c:manualLayout>
                  <c:x val="8.9165186402527116E-2"/>
                  <c:y val="8.0854843374010887E-2"/>
                </c:manualLayout>
              </c:layou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2-F339-41FE-943E-25CE17A1066C}"/>
                </c:ext>
              </c:extLst>
            </c:dLbl>
            <c:spPr>
              <a:noFill/>
              <a:ln>
                <a:noFill/>
              </a:ln>
              <a:effectLst/>
            </c:spPr>
            <c:showLegendKey val="0"/>
            <c:showVal val="1"/>
            <c:showCatName val="0"/>
            <c:showSerName val="0"/>
            <c:showPercent val="1"/>
            <c:showBubbleSize val="0"/>
            <c:separator>
</c:separator>
            <c:showLeaderLines val="1"/>
            <c:extLst>
              <c:ext xmlns:c15="http://schemas.microsoft.com/office/drawing/2012/chart" uri="{CE6537A1-D6FC-4f65-9D91-7224C49458BB}"/>
            </c:extLst>
          </c:dLbls>
          <c:cat>
            <c:strRef>
              <c:f>Lapas1!$A$2:$A$6</c:f>
              <c:strCache>
                <c:ptCount val="5"/>
                <c:pt idx="0">
                  <c:v>0 proc.</c:v>
                </c:pt>
                <c:pt idx="1">
                  <c:v>iki 25 proc.</c:v>
                </c:pt>
                <c:pt idx="2">
                  <c:v>26 - 49 proc.</c:v>
                </c:pt>
                <c:pt idx="3">
                  <c:v>50 - 75 proc.</c:v>
                </c:pt>
                <c:pt idx="4">
                  <c:v>76 ir daugiau proc.</c:v>
                </c:pt>
              </c:strCache>
            </c:strRef>
          </c:cat>
          <c:val>
            <c:numRef>
              <c:f>Lapas1!$B$2:$B$6</c:f>
              <c:numCache>
                <c:formatCode>General</c:formatCode>
                <c:ptCount val="5"/>
                <c:pt idx="0">
                  <c:v>6</c:v>
                </c:pt>
                <c:pt idx="1">
                  <c:v>4</c:v>
                </c:pt>
                <c:pt idx="2">
                  <c:v>5</c:v>
                </c:pt>
                <c:pt idx="3">
                  <c:v>10</c:v>
                </c:pt>
                <c:pt idx="4">
                  <c:v>8</c:v>
                </c:pt>
              </c:numCache>
            </c:numRef>
          </c:val>
          <c:extLst>
            <c:ext xmlns:c16="http://schemas.microsoft.com/office/drawing/2014/chart" uri="{C3380CC4-5D6E-409C-BE32-E72D297353CC}">
              <c16:uniqueId val="{00000003-F339-41FE-943E-25CE17A1066C}"/>
            </c:ext>
          </c:extLst>
        </c:ser>
        <c:dLbls>
          <c:showLegendKey val="0"/>
          <c:showVal val="0"/>
          <c:showCatName val="0"/>
          <c:showSerName val="0"/>
          <c:showPercent val="0"/>
          <c:showBubbleSize val="0"/>
          <c:showLeaderLines val="1"/>
        </c:dLbls>
      </c:pie3DChart>
    </c:plotArea>
    <c:legend>
      <c:legendPos val="r"/>
      <c:layout>
        <c:manualLayout>
          <c:xMode val="edge"/>
          <c:yMode val="edge"/>
          <c:x val="0.73107520414114902"/>
          <c:y val="5.4718309465048201E-2"/>
          <c:w val="0.25503590696996209"/>
          <c:h val="0.87804710978291878"/>
        </c:manualLayout>
      </c:layout>
      <c:overlay val="0"/>
    </c:legend>
    <c:plotVisOnly val="1"/>
    <c:dispBlanksAs val="gap"/>
    <c:showDLblsOverMax val="0"/>
  </c:chart>
  <c:txPr>
    <a:bodyPr/>
    <a:lstStyle/>
    <a:p>
      <a:pPr>
        <a:defRPr sz="2000" b="1"/>
      </a:pPr>
      <a:endParaRPr lang="lt-LT"/>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7.7150226013414994E-2"/>
          <c:y val="0.20826753927258418"/>
          <c:w val="0.71899241761446486"/>
          <c:h val="0.73564862249040119"/>
        </c:manualLayout>
      </c:layout>
      <c:pie3DChart>
        <c:varyColors val="1"/>
        <c:ser>
          <c:idx val="0"/>
          <c:order val="0"/>
          <c:tx>
            <c:strRef>
              <c:f>Lapas1!$B$1</c:f>
              <c:strCache>
                <c:ptCount val="1"/>
                <c:pt idx="0">
                  <c:v>Bendros MTEP veiklos (n=33)</c:v>
                </c:pt>
              </c:strCache>
            </c:strRef>
          </c:tx>
          <c:explosion val="26"/>
          <c:dLbls>
            <c:dLbl>
              <c:idx val="0"/>
              <c:tx>
                <c:rich>
                  <a:bodyPr/>
                  <a:lstStyle/>
                  <a:p>
                    <a:r>
                      <a:rPr lang="en-US"/>
                      <a:t>n=</a:t>
                    </a:r>
                    <a:fld id="{39BB4FC6-74EE-4A69-B864-728579B483D1}" type="VALUE">
                      <a:rPr lang="en-US"/>
                      <a:pPr/>
                      <a:t>[REIKŠMĖ]</a:t>
                    </a:fld>
                    <a:r>
                      <a:rPr lang="en-US" baseline="0"/>
                      <a:t>
</a:t>
                    </a:r>
                    <a:fld id="{C68060FC-AE68-48ED-9994-C7FCA7FC2A31}" type="PERCENTAGE">
                      <a:rPr lang="en-US" baseline="0"/>
                      <a:pPr/>
                      <a:t>[PROCENTAI]</a:t>
                    </a:fld>
                    <a:endParaRPr lang="en-US" baseline="0"/>
                  </a:p>
                </c:rich>
              </c:tx>
              <c:showLegendKey val="0"/>
              <c:showVal val="1"/>
              <c:showCatName val="0"/>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0-3D4A-4CD9-A635-C4336FD24657}"/>
                </c:ext>
              </c:extLst>
            </c:dLbl>
            <c:dLbl>
              <c:idx val="1"/>
              <c:tx>
                <c:rich>
                  <a:bodyPr/>
                  <a:lstStyle/>
                  <a:p>
                    <a:r>
                      <a:rPr lang="en-US"/>
                      <a:t>n=</a:t>
                    </a:r>
                    <a:fld id="{D7698D6A-49A9-4500-B042-1A24CDAA01C0}" type="VALUE">
                      <a:rPr lang="en-US"/>
                      <a:pPr/>
                      <a:t>[REIKŠMĖ]</a:t>
                    </a:fld>
                    <a:r>
                      <a:rPr lang="en-US" baseline="0"/>
                      <a:t>
</a:t>
                    </a:r>
                    <a:fld id="{C4932619-36B1-49F6-947F-EC3D5F8B49B5}" type="PERCENTAGE">
                      <a:rPr lang="en-US" baseline="0"/>
                      <a:pPr/>
                      <a:t>[PROCENTAI]</a:t>
                    </a:fld>
                    <a:endParaRPr lang="en-US" baseline="0"/>
                  </a:p>
                </c:rich>
              </c:tx>
              <c:showLegendKey val="0"/>
              <c:showVal val="1"/>
              <c:showCatName val="0"/>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1-3D4A-4CD9-A635-C4336FD24657}"/>
                </c:ext>
              </c:extLst>
            </c:dLbl>
            <c:dLbl>
              <c:idx val="2"/>
              <c:layout>
                <c:manualLayout>
                  <c:x val="-1.7756087780694089E-2"/>
                  <c:y val="-7.2672101914567383E-2"/>
                </c:manualLayout>
              </c:layout>
              <c:tx>
                <c:rich>
                  <a:bodyPr/>
                  <a:lstStyle/>
                  <a:p>
                    <a:r>
                      <a:rPr lang="en-US"/>
                      <a:t>n=</a:t>
                    </a:r>
                    <a:fld id="{28BD1474-74E0-4AA4-A5ED-5B8224AE32DF}" type="VALUE">
                      <a:rPr lang="en-US"/>
                      <a:pPr/>
                      <a:t>[REIKŠMĖ]</a:t>
                    </a:fld>
                    <a:r>
                      <a:rPr lang="en-US" baseline="0"/>
                      <a:t>
</a:t>
                    </a:r>
                    <a:fld id="{2BC704AC-80C8-4C8E-B043-93B9E8B6F152}" type="PERCENTAGE">
                      <a:rPr lang="en-US" baseline="0"/>
                      <a:pPr/>
                      <a:t>[PROCENTAI]</a:t>
                    </a:fld>
                    <a:endParaRPr lang="en-US" baseline="0"/>
                  </a:p>
                </c:rich>
              </c:tx>
              <c:showLegendKey val="0"/>
              <c:showVal val="1"/>
              <c:showCatName val="0"/>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2-3D4A-4CD9-A635-C4336FD24657}"/>
                </c:ext>
              </c:extLst>
            </c:dLbl>
            <c:dLbl>
              <c:idx val="3"/>
              <c:layout>
                <c:manualLayout>
                  <c:x val="8.9543234179060953E-3"/>
                  <c:y val="1.9755487227656656E-2"/>
                </c:manualLayout>
              </c:layout>
              <c:tx>
                <c:rich>
                  <a:bodyPr/>
                  <a:lstStyle/>
                  <a:p>
                    <a:r>
                      <a:rPr lang="en-US"/>
                      <a:t>n=</a:t>
                    </a:r>
                    <a:fld id="{FDF33C4D-E949-425B-9597-800F17EC1ECD}" type="VALUE">
                      <a:rPr lang="en-US"/>
                      <a:pPr/>
                      <a:t>[REIKŠMĖ]</a:t>
                    </a:fld>
                    <a:r>
                      <a:rPr lang="en-US" baseline="0"/>
                      <a:t>
</a:t>
                    </a:r>
                    <a:fld id="{2797500F-A673-4BB2-8F66-D0B330231D74}" type="PERCENTAGE">
                      <a:rPr lang="en-US" baseline="0"/>
                      <a:pPr/>
                      <a:t>[PROCENTAI]</a:t>
                    </a:fld>
                    <a:endParaRPr lang="en-US" baseline="0"/>
                  </a:p>
                </c:rich>
              </c:tx>
              <c:showLegendKey val="0"/>
              <c:showVal val="1"/>
              <c:showCatName val="0"/>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3-3D4A-4CD9-A635-C4336FD24657}"/>
                </c:ext>
              </c:extLst>
            </c:dLbl>
            <c:dLbl>
              <c:idx val="4"/>
              <c:layout>
                <c:manualLayout>
                  <c:x val="1.16610163312919E-2"/>
                  <c:y val="-3.2829802379082854E-2"/>
                </c:manualLayout>
              </c:layout>
              <c:tx>
                <c:rich>
                  <a:bodyPr/>
                  <a:lstStyle/>
                  <a:p>
                    <a:r>
                      <a:rPr lang="en-US"/>
                      <a:t>n=</a:t>
                    </a:r>
                    <a:fld id="{E6FBF681-95B7-4E63-950B-4B51A603BE4C}" type="VALUE">
                      <a:rPr lang="en-US"/>
                      <a:pPr/>
                      <a:t>[REIKŠMĖ]</a:t>
                    </a:fld>
                    <a:r>
                      <a:rPr lang="en-US" baseline="0"/>
                      <a:t>
</a:t>
                    </a:r>
                    <a:fld id="{8A86D708-5338-43F2-9A9E-CAEE4E7E1593}" type="PERCENTAGE">
                      <a:rPr lang="en-US" baseline="0"/>
                      <a:pPr/>
                      <a:t>[PROCENTAI]</a:t>
                    </a:fld>
                    <a:endParaRPr lang="en-US" baseline="0"/>
                  </a:p>
                </c:rich>
              </c:tx>
              <c:showLegendKey val="0"/>
              <c:showVal val="1"/>
              <c:showCatName val="0"/>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4-3D4A-4CD9-A635-C4336FD24657}"/>
                </c:ext>
              </c:extLst>
            </c:dLbl>
            <c:dLbl>
              <c:idx val="5"/>
              <c:tx>
                <c:rich>
                  <a:bodyPr/>
                  <a:lstStyle/>
                  <a:p>
                    <a:r>
                      <a:rPr lang="en-US"/>
                      <a:t>n=</a:t>
                    </a:r>
                    <a:fld id="{7B13573B-BB6F-4A5F-B84E-CAF524BDD8FF}" type="VALUE">
                      <a:rPr lang="en-US"/>
                      <a:pPr/>
                      <a:t>[REIKŠMĖ]</a:t>
                    </a:fld>
                    <a:r>
                      <a:rPr lang="en-US" baseline="0"/>
                      <a:t>
</a:t>
                    </a:r>
                    <a:fld id="{77EE8334-F772-4CC6-9AD6-7634132512FC}" type="PERCENTAGE">
                      <a:rPr lang="en-US" baseline="0"/>
                      <a:pPr/>
                      <a:t>[PROCENTAI]</a:t>
                    </a:fld>
                    <a:endParaRPr lang="en-US" baseline="0"/>
                  </a:p>
                </c:rich>
              </c:tx>
              <c:showLegendKey val="0"/>
              <c:showVal val="1"/>
              <c:showCatName val="0"/>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5-3D4A-4CD9-A635-C4336FD24657}"/>
                </c:ext>
              </c:extLst>
            </c:dLbl>
            <c:spPr>
              <a:noFill/>
              <a:ln>
                <a:noFill/>
              </a:ln>
              <a:effectLst/>
            </c:spPr>
            <c:showLegendKey val="0"/>
            <c:showVal val="1"/>
            <c:showCatName val="0"/>
            <c:showSerName val="0"/>
            <c:showPercent val="1"/>
            <c:showBubbleSize val="0"/>
            <c:separator>
</c:separator>
            <c:showLeaderLines val="1"/>
            <c:extLst>
              <c:ext xmlns:c15="http://schemas.microsoft.com/office/drawing/2012/chart" uri="{CE6537A1-D6FC-4f65-9D91-7224C49458BB}"/>
            </c:extLst>
          </c:dLbls>
          <c:cat>
            <c:strRef>
              <c:f>Lapas1!$A$2:$A$7</c:f>
              <c:strCache>
                <c:ptCount val="6"/>
                <c:pt idx="0">
                  <c:v>nė vienos</c:v>
                </c:pt>
                <c:pt idx="1">
                  <c:v>1-2</c:v>
                </c:pt>
                <c:pt idx="2">
                  <c:v>3-4</c:v>
                </c:pt>
                <c:pt idx="3">
                  <c:v>5-9</c:v>
                </c:pt>
                <c:pt idx="4">
                  <c:v>10 ir daugiau</c:v>
                </c:pt>
                <c:pt idx="5">
                  <c:v>nenurodė</c:v>
                </c:pt>
              </c:strCache>
            </c:strRef>
          </c:cat>
          <c:val>
            <c:numRef>
              <c:f>Lapas1!$B$2:$B$7</c:f>
              <c:numCache>
                <c:formatCode>###0</c:formatCode>
                <c:ptCount val="6"/>
                <c:pt idx="0">
                  <c:v>7</c:v>
                </c:pt>
                <c:pt idx="1">
                  <c:v>11</c:v>
                </c:pt>
                <c:pt idx="2">
                  <c:v>6</c:v>
                </c:pt>
                <c:pt idx="3">
                  <c:v>2</c:v>
                </c:pt>
                <c:pt idx="4">
                  <c:v>1</c:v>
                </c:pt>
                <c:pt idx="5" formatCode="General">
                  <c:v>6</c:v>
                </c:pt>
              </c:numCache>
            </c:numRef>
          </c:val>
          <c:extLst>
            <c:ext xmlns:c16="http://schemas.microsoft.com/office/drawing/2014/chart" uri="{C3380CC4-5D6E-409C-BE32-E72D297353CC}">
              <c16:uniqueId val="{00000006-3D4A-4CD9-A635-C4336FD24657}"/>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2000"/>
      </a:pPr>
      <a:endParaRPr lang="lt-LT"/>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46590145671519412"/>
          <c:y val="4.4358904092904862E-2"/>
          <c:w val="0.50903912053438138"/>
          <c:h val="0.84913796886500303"/>
        </c:manualLayout>
      </c:layout>
      <c:bar3DChart>
        <c:barDir val="bar"/>
        <c:grouping val="stacked"/>
        <c:varyColors val="0"/>
        <c:ser>
          <c:idx val="0"/>
          <c:order val="0"/>
          <c:tx>
            <c:strRef>
              <c:f>Lapas1!$B$1</c:f>
              <c:strCache>
                <c:ptCount val="1"/>
                <c:pt idx="0">
                  <c:v>1-2 iniciatyvos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Lapas1!$A$2:$A$18</c:f>
              <c:strCache>
                <c:ptCount val="17"/>
                <c:pt idx="0">
                  <c:v>Bendrai vykdyta partnerių paieška (n=27)</c:v>
                </c:pt>
                <c:pt idx="1">
                  <c:v>Bendros įvaizdžio formavimo veiklos (n=26)</c:v>
                </c:pt>
                <c:pt idx="2">
                  <c:v>Bendros marketingo veiklos (n=25)</c:v>
                </c:pt>
                <c:pt idx="3">
                  <c:v>Bendrai parengtos projektų paraiškos (n=24)</c:v>
                </c:pt>
                <c:pt idx="4">
                  <c:v>Bendrai organizuotos plėtros į užsienio rinkas veiklos (n=24)</c:v>
                </c:pt>
                <c:pt idx="5">
                  <c:v>Bendrai įgyvendinti jungtiniai projektai (n=22)</c:v>
                </c:pt>
                <c:pt idx="6">
                  <c:v>Bendrai organizuotos partnerystės su kitais klasteriais, tarp klasterių ar narių įmonių (n=22)</c:v>
                </c:pt>
                <c:pt idx="7">
                  <c:v>Bendrai vykdytos mokslo tyrimų ir eksperimentinės plėtros veiklos (n=20)</c:v>
                </c:pt>
                <c:pt idx="8">
                  <c:v>Bendrai organizuotas klasterio narių darbuotojų kvalifikacijos kėlimas (n=19)</c:v>
                </c:pt>
                <c:pt idx="9">
                  <c:v>Bendrai pirktos konsultavimo paslaugos (n=18)</c:v>
                </c:pt>
                <c:pt idx="10">
                  <c:v>Bendrai sukurti nauji produktai/paslaugos (n=17)</c:v>
                </c:pt>
                <c:pt idx="11">
                  <c:v>Bendrai vykdytas eksportas į užsienio rinkas (n=14)</c:v>
                </c:pt>
                <c:pt idx="12">
                  <c:v>Bendrai inicijuoti įstatyminės bazės keitimai (n=11)</c:v>
                </c:pt>
                <c:pt idx="13">
                  <c:v>Bendrai pirkti užsakomieji tyrimai (n=10)</c:v>
                </c:pt>
                <c:pt idx="14">
                  <c:v>Bendrai įsigyta, sukurta infrastruktūra klasteryje (n=8)</c:v>
                </c:pt>
                <c:pt idx="15">
                  <c:v>Bendrai inicijuotas naujų įmonių įkūrimas (n=5)</c:v>
                </c:pt>
                <c:pt idx="16">
                  <c:v>Bendrai organizuotos veiklų ar bendrų produktų sertifikavimo veiklos (n=3)</c:v>
                </c:pt>
              </c:strCache>
            </c:strRef>
          </c:cat>
          <c:val>
            <c:numRef>
              <c:f>Lapas1!$B$2:$B$18</c:f>
              <c:numCache>
                <c:formatCode>General</c:formatCode>
                <c:ptCount val="17"/>
                <c:pt idx="0">
                  <c:v>12</c:v>
                </c:pt>
                <c:pt idx="1">
                  <c:v>19</c:v>
                </c:pt>
                <c:pt idx="2">
                  <c:v>13</c:v>
                </c:pt>
                <c:pt idx="3">
                  <c:v>20</c:v>
                </c:pt>
                <c:pt idx="4">
                  <c:v>14</c:v>
                </c:pt>
                <c:pt idx="5">
                  <c:v>17</c:v>
                </c:pt>
                <c:pt idx="6">
                  <c:v>13</c:v>
                </c:pt>
                <c:pt idx="7">
                  <c:v>11</c:v>
                </c:pt>
                <c:pt idx="8">
                  <c:v>10</c:v>
                </c:pt>
                <c:pt idx="9">
                  <c:v>10</c:v>
                </c:pt>
                <c:pt idx="10">
                  <c:v>10</c:v>
                </c:pt>
                <c:pt idx="11">
                  <c:v>7</c:v>
                </c:pt>
                <c:pt idx="12">
                  <c:v>9</c:v>
                </c:pt>
                <c:pt idx="13">
                  <c:v>8</c:v>
                </c:pt>
                <c:pt idx="14">
                  <c:v>7</c:v>
                </c:pt>
                <c:pt idx="15">
                  <c:v>4</c:v>
                </c:pt>
                <c:pt idx="16">
                  <c:v>3</c:v>
                </c:pt>
              </c:numCache>
            </c:numRef>
          </c:val>
          <c:extLst>
            <c:ext xmlns:c16="http://schemas.microsoft.com/office/drawing/2014/chart" uri="{C3380CC4-5D6E-409C-BE32-E72D297353CC}">
              <c16:uniqueId val="{00000000-2F1D-4266-BA57-B0E19CEBB947}"/>
            </c:ext>
          </c:extLst>
        </c:ser>
        <c:ser>
          <c:idx val="1"/>
          <c:order val="1"/>
          <c:tx>
            <c:strRef>
              <c:f>Lapas1!$C$1</c:f>
              <c:strCache>
                <c:ptCount val="1"/>
                <c:pt idx="0">
                  <c:v>3-4 iniciatyvos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Lapas1!$A$2:$A$18</c:f>
              <c:strCache>
                <c:ptCount val="17"/>
                <c:pt idx="0">
                  <c:v>Bendrai vykdyta partnerių paieška (n=27)</c:v>
                </c:pt>
                <c:pt idx="1">
                  <c:v>Bendros įvaizdžio formavimo veiklos (n=26)</c:v>
                </c:pt>
                <c:pt idx="2">
                  <c:v>Bendros marketingo veiklos (n=25)</c:v>
                </c:pt>
                <c:pt idx="3">
                  <c:v>Bendrai parengtos projektų paraiškos (n=24)</c:v>
                </c:pt>
                <c:pt idx="4">
                  <c:v>Bendrai organizuotos plėtros į užsienio rinkas veiklos (n=24)</c:v>
                </c:pt>
                <c:pt idx="5">
                  <c:v>Bendrai įgyvendinti jungtiniai projektai (n=22)</c:v>
                </c:pt>
                <c:pt idx="6">
                  <c:v>Bendrai organizuotos partnerystės su kitais klasteriais, tarp klasterių ar narių įmonių (n=22)</c:v>
                </c:pt>
                <c:pt idx="7">
                  <c:v>Bendrai vykdytos mokslo tyrimų ir eksperimentinės plėtros veiklos (n=20)</c:v>
                </c:pt>
                <c:pt idx="8">
                  <c:v>Bendrai organizuotas klasterio narių darbuotojų kvalifikacijos kėlimas (n=19)</c:v>
                </c:pt>
                <c:pt idx="9">
                  <c:v>Bendrai pirktos konsultavimo paslaugos (n=18)</c:v>
                </c:pt>
                <c:pt idx="10">
                  <c:v>Bendrai sukurti nauji produktai/paslaugos (n=17)</c:v>
                </c:pt>
                <c:pt idx="11">
                  <c:v>Bendrai vykdytas eksportas į užsienio rinkas (n=14)</c:v>
                </c:pt>
                <c:pt idx="12">
                  <c:v>Bendrai inicijuoti įstatyminės bazės keitimai (n=11)</c:v>
                </c:pt>
                <c:pt idx="13">
                  <c:v>Bendrai pirkti užsakomieji tyrimai (n=10)</c:v>
                </c:pt>
                <c:pt idx="14">
                  <c:v>Bendrai įsigyta, sukurta infrastruktūra klasteryje (n=8)</c:v>
                </c:pt>
                <c:pt idx="15">
                  <c:v>Bendrai inicijuotas naujų įmonių įkūrimas (n=5)</c:v>
                </c:pt>
                <c:pt idx="16">
                  <c:v>Bendrai organizuotos veiklų ar bendrų produktų sertifikavimo veiklos (n=3)</c:v>
                </c:pt>
              </c:strCache>
            </c:strRef>
          </c:cat>
          <c:val>
            <c:numRef>
              <c:f>Lapas1!$C$2:$C$18</c:f>
              <c:numCache>
                <c:formatCode>General</c:formatCode>
                <c:ptCount val="17"/>
                <c:pt idx="0">
                  <c:v>5</c:v>
                </c:pt>
                <c:pt idx="1">
                  <c:v>1</c:v>
                </c:pt>
                <c:pt idx="2">
                  <c:v>6</c:v>
                </c:pt>
                <c:pt idx="3">
                  <c:v>3</c:v>
                </c:pt>
                <c:pt idx="4">
                  <c:v>6</c:v>
                </c:pt>
                <c:pt idx="6">
                  <c:v>5</c:v>
                </c:pt>
                <c:pt idx="7">
                  <c:v>6</c:v>
                </c:pt>
                <c:pt idx="8">
                  <c:v>5</c:v>
                </c:pt>
                <c:pt idx="9">
                  <c:v>6</c:v>
                </c:pt>
                <c:pt idx="10">
                  <c:v>2</c:v>
                </c:pt>
                <c:pt idx="11">
                  <c:v>2</c:v>
                </c:pt>
                <c:pt idx="12">
                  <c:v>2</c:v>
                </c:pt>
                <c:pt idx="13">
                  <c:v>1</c:v>
                </c:pt>
                <c:pt idx="14">
                  <c:v>1</c:v>
                </c:pt>
                <c:pt idx="15">
                  <c:v>1</c:v>
                </c:pt>
              </c:numCache>
            </c:numRef>
          </c:val>
          <c:extLst>
            <c:ext xmlns:c16="http://schemas.microsoft.com/office/drawing/2014/chart" uri="{C3380CC4-5D6E-409C-BE32-E72D297353CC}">
              <c16:uniqueId val="{00000001-2F1D-4266-BA57-B0E19CEBB947}"/>
            </c:ext>
          </c:extLst>
        </c:ser>
        <c:ser>
          <c:idx val="2"/>
          <c:order val="2"/>
          <c:tx>
            <c:strRef>
              <c:f>Lapas1!$D$1</c:f>
              <c:strCache>
                <c:ptCount val="1"/>
                <c:pt idx="0">
                  <c:v>5-9 iniciatyvos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Lapas1!$A$2:$A$18</c:f>
              <c:strCache>
                <c:ptCount val="17"/>
                <c:pt idx="0">
                  <c:v>Bendrai vykdyta partnerių paieška (n=27)</c:v>
                </c:pt>
                <c:pt idx="1">
                  <c:v>Bendros įvaizdžio formavimo veiklos (n=26)</c:v>
                </c:pt>
                <c:pt idx="2">
                  <c:v>Bendros marketingo veiklos (n=25)</c:v>
                </c:pt>
                <c:pt idx="3">
                  <c:v>Bendrai parengtos projektų paraiškos (n=24)</c:v>
                </c:pt>
                <c:pt idx="4">
                  <c:v>Bendrai organizuotos plėtros į užsienio rinkas veiklos (n=24)</c:v>
                </c:pt>
                <c:pt idx="5">
                  <c:v>Bendrai įgyvendinti jungtiniai projektai (n=22)</c:v>
                </c:pt>
                <c:pt idx="6">
                  <c:v>Bendrai organizuotos partnerystės su kitais klasteriais, tarp klasterių ar narių įmonių (n=22)</c:v>
                </c:pt>
                <c:pt idx="7">
                  <c:v>Bendrai vykdytos mokslo tyrimų ir eksperimentinės plėtros veiklos (n=20)</c:v>
                </c:pt>
                <c:pt idx="8">
                  <c:v>Bendrai organizuotas klasterio narių darbuotojų kvalifikacijos kėlimas (n=19)</c:v>
                </c:pt>
                <c:pt idx="9">
                  <c:v>Bendrai pirktos konsultavimo paslaugos (n=18)</c:v>
                </c:pt>
                <c:pt idx="10">
                  <c:v>Bendrai sukurti nauji produktai/paslaugos (n=17)</c:v>
                </c:pt>
                <c:pt idx="11">
                  <c:v>Bendrai vykdytas eksportas į užsienio rinkas (n=14)</c:v>
                </c:pt>
                <c:pt idx="12">
                  <c:v>Bendrai inicijuoti įstatyminės bazės keitimai (n=11)</c:v>
                </c:pt>
                <c:pt idx="13">
                  <c:v>Bendrai pirkti užsakomieji tyrimai (n=10)</c:v>
                </c:pt>
                <c:pt idx="14">
                  <c:v>Bendrai įsigyta, sukurta infrastruktūra klasteryje (n=8)</c:v>
                </c:pt>
                <c:pt idx="15">
                  <c:v>Bendrai inicijuotas naujų įmonių įkūrimas (n=5)</c:v>
                </c:pt>
                <c:pt idx="16">
                  <c:v>Bendrai organizuotos veiklų ar bendrų produktų sertifikavimo veiklos (n=3)</c:v>
                </c:pt>
              </c:strCache>
            </c:strRef>
          </c:cat>
          <c:val>
            <c:numRef>
              <c:f>Lapas1!$D$2:$D$18</c:f>
              <c:numCache>
                <c:formatCode>General</c:formatCode>
                <c:ptCount val="17"/>
                <c:pt idx="0">
                  <c:v>5</c:v>
                </c:pt>
                <c:pt idx="1">
                  <c:v>6</c:v>
                </c:pt>
                <c:pt idx="2">
                  <c:v>4</c:v>
                </c:pt>
                <c:pt idx="3">
                  <c:v>1</c:v>
                </c:pt>
                <c:pt idx="4">
                  <c:v>2</c:v>
                </c:pt>
                <c:pt idx="5">
                  <c:v>3</c:v>
                </c:pt>
                <c:pt idx="6">
                  <c:v>4</c:v>
                </c:pt>
                <c:pt idx="7">
                  <c:v>2</c:v>
                </c:pt>
                <c:pt idx="8">
                  <c:v>1</c:v>
                </c:pt>
                <c:pt idx="9">
                  <c:v>1</c:v>
                </c:pt>
                <c:pt idx="10">
                  <c:v>3</c:v>
                </c:pt>
                <c:pt idx="11">
                  <c:v>4</c:v>
                </c:pt>
                <c:pt idx="13">
                  <c:v>1</c:v>
                </c:pt>
              </c:numCache>
            </c:numRef>
          </c:val>
          <c:extLst>
            <c:ext xmlns:c16="http://schemas.microsoft.com/office/drawing/2014/chart" uri="{C3380CC4-5D6E-409C-BE32-E72D297353CC}">
              <c16:uniqueId val="{00000002-2F1D-4266-BA57-B0E19CEBB947}"/>
            </c:ext>
          </c:extLst>
        </c:ser>
        <c:ser>
          <c:idx val="3"/>
          <c:order val="3"/>
          <c:tx>
            <c:strRef>
              <c:f>Lapas1!$E$1</c:f>
              <c:strCache>
                <c:ptCount val="1"/>
                <c:pt idx="0">
                  <c:v>10 ir daugiau</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Lapas1!$A$2:$A$18</c:f>
              <c:strCache>
                <c:ptCount val="17"/>
                <c:pt idx="0">
                  <c:v>Bendrai vykdyta partnerių paieška (n=27)</c:v>
                </c:pt>
                <c:pt idx="1">
                  <c:v>Bendros įvaizdžio formavimo veiklos (n=26)</c:v>
                </c:pt>
                <c:pt idx="2">
                  <c:v>Bendros marketingo veiklos (n=25)</c:v>
                </c:pt>
                <c:pt idx="3">
                  <c:v>Bendrai parengtos projektų paraiškos (n=24)</c:v>
                </c:pt>
                <c:pt idx="4">
                  <c:v>Bendrai organizuotos plėtros į užsienio rinkas veiklos (n=24)</c:v>
                </c:pt>
                <c:pt idx="5">
                  <c:v>Bendrai įgyvendinti jungtiniai projektai (n=22)</c:v>
                </c:pt>
                <c:pt idx="6">
                  <c:v>Bendrai organizuotos partnerystės su kitais klasteriais, tarp klasterių ar narių įmonių (n=22)</c:v>
                </c:pt>
                <c:pt idx="7">
                  <c:v>Bendrai vykdytos mokslo tyrimų ir eksperimentinės plėtros veiklos (n=20)</c:v>
                </c:pt>
                <c:pt idx="8">
                  <c:v>Bendrai organizuotas klasterio narių darbuotojų kvalifikacijos kėlimas (n=19)</c:v>
                </c:pt>
                <c:pt idx="9">
                  <c:v>Bendrai pirktos konsultavimo paslaugos (n=18)</c:v>
                </c:pt>
                <c:pt idx="10">
                  <c:v>Bendrai sukurti nauji produktai/paslaugos (n=17)</c:v>
                </c:pt>
                <c:pt idx="11">
                  <c:v>Bendrai vykdytas eksportas į užsienio rinkas (n=14)</c:v>
                </c:pt>
                <c:pt idx="12">
                  <c:v>Bendrai inicijuoti įstatyminės bazės keitimai (n=11)</c:v>
                </c:pt>
                <c:pt idx="13">
                  <c:v>Bendrai pirkti užsakomieji tyrimai (n=10)</c:v>
                </c:pt>
                <c:pt idx="14">
                  <c:v>Bendrai įsigyta, sukurta infrastruktūra klasteryje (n=8)</c:v>
                </c:pt>
                <c:pt idx="15">
                  <c:v>Bendrai inicijuotas naujų įmonių įkūrimas (n=5)</c:v>
                </c:pt>
                <c:pt idx="16">
                  <c:v>Bendrai organizuotos veiklų ar bendrų produktų sertifikavimo veiklos (n=3)</c:v>
                </c:pt>
              </c:strCache>
            </c:strRef>
          </c:cat>
          <c:val>
            <c:numRef>
              <c:f>Lapas1!$E$2:$E$18</c:f>
              <c:numCache>
                <c:formatCode>General</c:formatCode>
                <c:ptCount val="17"/>
                <c:pt idx="0">
                  <c:v>5</c:v>
                </c:pt>
                <c:pt idx="2">
                  <c:v>2</c:v>
                </c:pt>
                <c:pt idx="4">
                  <c:v>2</c:v>
                </c:pt>
                <c:pt idx="5">
                  <c:v>2</c:v>
                </c:pt>
                <c:pt idx="7">
                  <c:v>1</c:v>
                </c:pt>
                <c:pt idx="8">
                  <c:v>3</c:v>
                </c:pt>
                <c:pt idx="9">
                  <c:v>1</c:v>
                </c:pt>
                <c:pt idx="10">
                  <c:v>2</c:v>
                </c:pt>
                <c:pt idx="11">
                  <c:v>1</c:v>
                </c:pt>
              </c:numCache>
            </c:numRef>
          </c:val>
          <c:extLst>
            <c:ext xmlns:c16="http://schemas.microsoft.com/office/drawing/2014/chart" uri="{C3380CC4-5D6E-409C-BE32-E72D297353CC}">
              <c16:uniqueId val="{00000003-2F1D-4266-BA57-B0E19CEBB947}"/>
            </c:ext>
          </c:extLst>
        </c:ser>
        <c:dLbls>
          <c:showLegendKey val="0"/>
          <c:showVal val="0"/>
          <c:showCatName val="0"/>
          <c:showSerName val="0"/>
          <c:showPercent val="0"/>
          <c:showBubbleSize val="0"/>
        </c:dLbls>
        <c:gapWidth val="150"/>
        <c:shape val="cylinder"/>
        <c:axId val="192923904"/>
        <c:axId val="193929216"/>
        <c:axId val="0"/>
      </c:bar3DChart>
      <c:catAx>
        <c:axId val="192923904"/>
        <c:scaling>
          <c:orientation val="minMax"/>
        </c:scaling>
        <c:delete val="0"/>
        <c:axPos val="l"/>
        <c:numFmt formatCode="General" sourceLinked="0"/>
        <c:majorTickMark val="out"/>
        <c:minorTickMark val="none"/>
        <c:tickLblPos val="nextTo"/>
        <c:txPr>
          <a:bodyPr/>
          <a:lstStyle/>
          <a:p>
            <a:pPr algn="just">
              <a:defRPr sz="1600"/>
            </a:pPr>
            <a:endParaRPr lang="lt-LT"/>
          </a:p>
        </c:txPr>
        <c:crossAx val="193929216"/>
        <c:crosses val="autoZero"/>
        <c:auto val="1"/>
        <c:lblAlgn val="l"/>
        <c:lblOffset val="100"/>
        <c:noMultiLvlLbl val="0"/>
      </c:catAx>
      <c:valAx>
        <c:axId val="193929216"/>
        <c:scaling>
          <c:orientation val="minMax"/>
        </c:scaling>
        <c:delete val="0"/>
        <c:axPos val="b"/>
        <c:majorGridlines/>
        <c:numFmt formatCode="General" sourceLinked="1"/>
        <c:majorTickMark val="out"/>
        <c:minorTickMark val="none"/>
        <c:tickLblPos val="nextTo"/>
        <c:crossAx val="192923904"/>
        <c:crosses val="autoZero"/>
        <c:crossBetween val="between"/>
      </c:valAx>
    </c:plotArea>
    <c:legend>
      <c:legendPos val="b"/>
      <c:layout>
        <c:manualLayout>
          <c:xMode val="edge"/>
          <c:yMode val="edge"/>
          <c:x val="8.0613166138612982E-2"/>
          <c:y val="0.92937127303531508"/>
          <c:w val="0.83877348947680352"/>
          <c:h val="3.8177227846519182E-2"/>
        </c:manualLayout>
      </c:layout>
      <c:overlay val="0"/>
    </c:legend>
    <c:plotVisOnly val="1"/>
    <c:dispBlanksAs val="gap"/>
    <c:showDLblsOverMax val="0"/>
  </c:chart>
  <c:txPr>
    <a:bodyPr/>
    <a:lstStyle/>
    <a:p>
      <a:pPr>
        <a:defRPr sz="1800"/>
      </a:pPr>
      <a:endParaRPr lang="lt-LT"/>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a:latin typeface="Times New Roman" pitchFamily="18" charset="0"/>
                <a:cs typeface="Times New Roman" pitchFamily="18" charset="0"/>
              </a:defRPr>
            </a:pPr>
            <a:r>
              <a:rPr lang="lt-LT" sz="1200">
                <a:latin typeface="Times New Roman" pitchFamily="18" charset="0"/>
                <a:cs typeface="Times New Roman" pitchFamily="18" charset="0"/>
              </a:rPr>
              <a:t>Klasterių branda (n</a:t>
            </a:r>
            <a:r>
              <a:rPr lang="en-US" sz="1200">
                <a:latin typeface="Times New Roman" pitchFamily="18" charset="0"/>
                <a:cs typeface="Times New Roman" pitchFamily="18" charset="0"/>
              </a:rPr>
              <a:t>=3</a:t>
            </a:r>
            <a:r>
              <a:rPr lang="lt-LT" sz="1200">
                <a:latin typeface="Times New Roman" pitchFamily="18" charset="0"/>
                <a:cs typeface="Times New Roman" pitchFamily="18" charset="0"/>
              </a:rPr>
              <a:t>3</a:t>
            </a:r>
            <a:r>
              <a:rPr lang="en-US" sz="1200">
                <a:latin typeface="Times New Roman" pitchFamily="18" charset="0"/>
                <a:cs typeface="Times New Roman" pitchFamily="18" charset="0"/>
              </a:rPr>
              <a:t>)</a:t>
            </a:r>
          </a:p>
        </c:rich>
      </c:tx>
      <c:layout>
        <c:manualLayout>
          <c:xMode val="edge"/>
          <c:yMode val="edge"/>
          <c:x val="0.16994203849518813"/>
          <c:y val="3.968253968253968E-2"/>
        </c:manualLayout>
      </c:layout>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Lapas1!$B$1</c:f>
              <c:strCache>
                <c:ptCount val="1"/>
                <c:pt idx="0">
                  <c:v>Klasterių branda (n=33)</c:v>
                </c:pt>
              </c:strCache>
            </c:strRef>
          </c:tx>
          <c:explosion val="25"/>
          <c:dLbls>
            <c:dLbl>
              <c:idx val="2"/>
              <c:layout>
                <c:manualLayout>
                  <c:x val="1.8450987897346165E-2"/>
                  <c:y val="8.9305086864141986E-2"/>
                </c:manualLayout>
              </c:layou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0-5FAD-48A3-9197-36372CF780AC}"/>
                </c:ext>
              </c:extLst>
            </c:dLbl>
            <c:spPr>
              <a:noFill/>
              <a:ln>
                <a:noFill/>
              </a:ln>
              <a:effectLst/>
            </c:spPr>
            <c:txPr>
              <a:bodyPr/>
              <a:lstStyle/>
              <a:p>
                <a:pPr>
                  <a:defRPr b="1"/>
                </a:pPr>
                <a:endParaRPr lang="lt-LT"/>
              </a:p>
            </c:txPr>
            <c:showLegendKey val="0"/>
            <c:showVal val="1"/>
            <c:showCatName val="0"/>
            <c:showSerName val="0"/>
            <c:showPercent val="1"/>
            <c:showBubbleSize val="0"/>
            <c:separator>
</c:separator>
            <c:showLeaderLines val="1"/>
            <c:extLst>
              <c:ext xmlns:c15="http://schemas.microsoft.com/office/drawing/2012/chart" uri="{CE6537A1-D6FC-4f65-9D91-7224C49458BB}"/>
            </c:extLst>
          </c:dLbls>
          <c:cat>
            <c:strRef>
              <c:f>Lapas1!$A$2:$A$4</c:f>
              <c:strCache>
                <c:ptCount val="3"/>
                <c:pt idx="0">
                  <c:v>2 stadija</c:v>
                </c:pt>
                <c:pt idx="1">
                  <c:v>3 stadija</c:v>
                </c:pt>
                <c:pt idx="2">
                  <c:v>4 stadija</c:v>
                </c:pt>
              </c:strCache>
            </c:strRef>
          </c:cat>
          <c:val>
            <c:numRef>
              <c:f>Lapas1!$B$2:$B$4</c:f>
              <c:numCache>
                <c:formatCode>General</c:formatCode>
                <c:ptCount val="3"/>
                <c:pt idx="0">
                  <c:v>8</c:v>
                </c:pt>
                <c:pt idx="1">
                  <c:v>24</c:v>
                </c:pt>
                <c:pt idx="2">
                  <c:v>1</c:v>
                </c:pt>
              </c:numCache>
            </c:numRef>
          </c:val>
          <c:extLst>
            <c:ext xmlns:c16="http://schemas.microsoft.com/office/drawing/2014/chart" uri="{C3380CC4-5D6E-409C-BE32-E72D297353CC}">
              <c16:uniqueId val="{00000001-5FAD-48A3-9197-36372CF780AC}"/>
            </c:ext>
          </c:extLst>
        </c:ser>
        <c:dLbls>
          <c:showLegendKey val="0"/>
          <c:showVal val="0"/>
          <c:showCatName val="0"/>
          <c:showSerName val="0"/>
          <c:showPercent val="0"/>
          <c:showBubbleSize val="0"/>
          <c:showLeaderLines val="1"/>
        </c:dLbls>
      </c:pie3DChart>
    </c:plotArea>
    <c:legend>
      <c:legendPos val="r"/>
      <c:overlay val="0"/>
      <c:txPr>
        <a:bodyPr/>
        <a:lstStyle/>
        <a:p>
          <a:pPr>
            <a:defRPr b="1" i="1">
              <a:latin typeface="Times New Roman" pitchFamily="18" charset="0"/>
              <a:cs typeface="Times New Roman" pitchFamily="18" charset="0"/>
            </a:defRPr>
          </a:pPr>
          <a:endParaRPr lang="lt-LT"/>
        </a:p>
      </c:txPr>
    </c:legend>
    <c:plotVisOnly val="1"/>
    <c:dispBlanksAs val="gap"/>
    <c:showDLblsOverMax val="0"/>
  </c:chart>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view3D>
    <c:floor>
      <c:thickness val="0"/>
    </c:floor>
    <c:sideWall>
      <c:thickness val="0"/>
    </c:sideWall>
    <c:backWall>
      <c:thickness val="0"/>
    </c:backWall>
    <c:plotArea>
      <c:layout>
        <c:manualLayout>
          <c:layoutTarget val="inner"/>
          <c:xMode val="edge"/>
          <c:yMode val="edge"/>
          <c:x val="1.0271945173519977E-2"/>
          <c:y val="1.8849206349206348E-2"/>
          <c:w val="0.63686351706036759"/>
          <c:h val="0.97817460317460314"/>
        </c:manualLayout>
      </c:layout>
      <c:pie3DChart>
        <c:varyColors val="1"/>
        <c:ser>
          <c:idx val="0"/>
          <c:order val="0"/>
          <c:tx>
            <c:strRef>
              <c:f>Lapas1!$B$1</c:f>
              <c:strCache>
                <c:ptCount val="1"/>
                <c:pt idx="0">
                  <c:v>Klasterių branda (n=33)</c:v>
                </c:pt>
              </c:strCache>
            </c:strRef>
          </c:tx>
          <c:explosion val="25"/>
          <c:dLbls>
            <c:dLbl>
              <c:idx val="2"/>
              <c:layout>
                <c:manualLayout>
                  <c:x val="0.13650663458734325"/>
                  <c:y val="-7.7361579802524685E-2"/>
                </c:manualLayout>
              </c:layou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0-6F36-407B-8B32-86C5EEFE2CB3}"/>
                </c:ext>
              </c:extLst>
            </c:dLbl>
            <c:spPr>
              <a:noFill/>
              <a:ln>
                <a:noFill/>
              </a:ln>
              <a:effectLst/>
            </c:spPr>
            <c:showLegendKey val="0"/>
            <c:showVal val="1"/>
            <c:showCatName val="0"/>
            <c:showSerName val="0"/>
            <c:showPercent val="1"/>
            <c:showBubbleSize val="0"/>
            <c:separator>
</c:separator>
            <c:showLeaderLines val="1"/>
            <c:extLst>
              <c:ext xmlns:c15="http://schemas.microsoft.com/office/drawing/2012/chart" uri="{CE6537A1-D6FC-4f65-9D91-7224C49458BB}"/>
            </c:extLst>
          </c:dLbls>
          <c:cat>
            <c:strRef>
              <c:f>Lapas1!$A$2:$A$4</c:f>
              <c:strCache>
                <c:ptCount val="3"/>
                <c:pt idx="0">
                  <c:v>Susiformavę klasteriai (2 lygis)</c:v>
                </c:pt>
                <c:pt idx="1">
                  <c:v>Besivystantys klasteriai (3 lygis)</c:v>
                </c:pt>
                <c:pt idx="2">
                  <c:v>Brandūs klasteriai (4 lygis)</c:v>
                </c:pt>
              </c:strCache>
            </c:strRef>
          </c:cat>
          <c:val>
            <c:numRef>
              <c:f>Lapas1!$B$2:$B$4</c:f>
              <c:numCache>
                <c:formatCode>General</c:formatCode>
                <c:ptCount val="3"/>
                <c:pt idx="0">
                  <c:v>3</c:v>
                </c:pt>
                <c:pt idx="1">
                  <c:v>12</c:v>
                </c:pt>
                <c:pt idx="2">
                  <c:v>18</c:v>
                </c:pt>
              </c:numCache>
            </c:numRef>
          </c:val>
          <c:extLst>
            <c:ext xmlns:c16="http://schemas.microsoft.com/office/drawing/2014/chart" uri="{C3380CC4-5D6E-409C-BE32-E72D297353CC}">
              <c16:uniqueId val="{00000001-6F36-407B-8B32-86C5EEFE2CB3}"/>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2400"/>
      </a:pPr>
      <a:endParaRPr lang="lt-LT"/>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explosion val="7"/>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D67-4E10-A3E3-B64A3787E3A8}"/>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D67-4E10-A3E3-B64A3787E3A8}"/>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D67-4E10-A3E3-B64A3787E3A8}"/>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7D67-4E10-A3E3-B64A3787E3A8}"/>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7D67-4E10-A3E3-B64A3787E3A8}"/>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7D67-4E10-A3E3-B64A3787E3A8}"/>
              </c:ext>
            </c:extLst>
          </c:dPt>
          <c:dLbls>
            <c:dLbl>
              <c:idx val="0"/>
              <c:layout>
                <c:manualLayout>
                  <c:x val="-6.3151972020549802E-3"/>
                  <c:y val="0.15929522152427572"/>
                </c:manualLayout>
              </c:layout>
              <c:tx>
                <c:rich>
                  <a:bodyPr/>
                  <a:lstStyle/>
                  <a:p>
                    <a:r>
                      <a:rPr lang="en-US" baseline="0"/>
                      <a:t> </a:t>
                    </a:r>
                    <a:fld id="{581A2713-7213-4275-934B-910719D54281}" type="PERCENTAGE">
                      <a:rPr lang="en-US" baseline="0"/>
                      <a:pPr/>
                      <a:t>[PROCENTAI]</a:t>
                    </a:fld>
                    <a:endParaRPr lang="en-US" baseline="0"/>
                  </a:p>
                </c:rich>
              </c:tx>
              <c:dLblPos val="bestFit"/>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D67-4E10-A3E3-B64A3787E3A8}"/>
                </c:ext>
              </c:extLst>
            </c:dLbl>
            <c:dLbl>
              <c:idx val="1"/>
              <c:layout>
                <c:manualLayout>
                  <c:x val="-7.1762718149878113E-2"/>
                  <c:y val="0.18344122012838282"/>
                </c:manualLayout>
              </c:layout>
              <c:tx>
                <c:rich>
                  <a:bodyPr/>
                  <a:lstStyle/>
                  <a:p>
                    <a:r>
                      <a:rPr lang="en-US" baseline="0"/>
                      <a:t> </a:t>
                    </a:r>
                    <a:fld id="{31F48921-4820-4BA8-8987-3FD3E3FADD2A}" type="PERCENTAGE">
                      <a:rPr lang="en-US" baseline="0"/>
                      <a:pPr/>
                      <a:t>[PROCENTAI]</a:t>
                    </a:fld>
                    <a:endParaRPr lang="en-US" baseline="0"/>
                  </a:p>
                </c:rich>
              </c:tx>
              <c:dLblPos val="bestFit"/>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D67-4E10-A3E3-B64A3787E3A8}"/>
                </c:ext>
              </c:extLst>
            </c:dLbl>
            <c:dLbl>
              <c:idx val="2"/>
              <c:layout>
                <c:manualLayout>
                  <c:x val="-0.14951942289187056"/>
                  <c:y val="-6.8402685619353767E-2"/>
                </c:manualLayout>
              </c:layout>
              <c:tx>
                <c:rich>
                  <a:bodyPr/>
                  <a:lstStyle/>
                  <a:p>
                    <a:fld id="{254AC3DD-BACD-40AE-B815-A7FD0DDCE02B}" type="PERCENTAGE">
                      <a:rPr lang="en-US" baseline="0"/>
                      <a:pPr/>
                      <a:t>[PROCENTAI]</a:t>
                    </a:fld>
                    <a:endParaRPr lang="lt-LT"/>
                  </a:p>
                </c:rich>
              </c:tx>
              <c:dLblPos val="bestFit"/>
              <c:showLegendKey val="0"/>
              <c:showVal val="1"/>
              <c:showCatName val="0"/>
              <c:showSerName val="0"/>
              <c:showPercent val="1"/>
              <c:showBubbleSize val="0"/>
              <c:extLst>
                <c:ext xmlns:c15="http://schemas.microsoft.com/office/drawing/2012/chart" uri="{CE6537A1-D6FC-4f65-9D91-7224C49458BB}">
                  <c15:layout>
                    <c:manualLayout>
                      <c:w val="7.8014616321559066E-2"/>
                      <c:h val="4.7456427497124656E-2"/>
                    </c:manualLayout>
                  </c15:layout>
                  <c15:dlblFieldTable/>
                  <c15:showDataLabelsRange val="0"/>
                </c:ext>
                <c:ext xmlns:c16="http://schemas.microsoft.com/office/drawing/2014/chart" uri="{C3380CC4-5D6E-409C-BE32-E72D297353CC}">
                  <c16:uniqueId val="{00000005-7D67-4E10-A3E3-B64A3787E3A8}"/>
                </c:ext>
              </c:extLst>
            </c:dLbl>
            <c:dLbl>
              <c:idx val="3"/>
              <c:tx>
                <c:rich>
                  <a:bodyPr/>
                  <a:lstStyle/>
                  <a:p>
                    <a:r>
                      <a:rPr lang="en-US" baseline="0"/>
                      <a:t> </a:t>
                    </a:r>
                    <a:fld id="{0EC425CC-2A25-4B1C-9640-E2EA380AECD7}" type="PERCENTAGE">
                      <a:rPr lang="en-US" baseline="0"/>
                      <a:pPr/>
                      <a:t>[PROCENTAI]</a:t>
                    </a:fld>
                    <a:endParaRPr lang="en-US" baseline="0"/>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7D67-4E10-A3E3-B64A3787E3A8}"/>
                </c:ext>
              </c:extLst>
            </c:dLbl>
            <c:dLbl>
              <c:idx val="4"/>
              <c:tx>
                <c:rich>
                  <a:bodyPr/>
                  <a:lstStyle/>
                  <a:p>
                    <a:r>
                      <a:rPr lang="en-US" baseline="0"/>
                      <a:t> </a:t>
                    </a:r>
                    <a:fld id="{2F9B89C5-2D35-4544-A505-E9DFE0B7F7B2}" type="PERCENTAGE">
                      <a:rPr lang="en-US" baseline="0"/>
                      <a:pPr/>
                      <a:t>[PROCENTAI]</a:t>
                    </a:fld>
                    <a:endParaRPr lang="en-US" baseline="0"/>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7D67-4E10-A3E3-B64A3787E3A8}"/>
                </c:ext>
              </c:extLst>
            </c:dLbl>
            <c:dLbl>
              <c:idx val="5"/>
              <c:layout>
                <c:manualLayout>
                  <c:x val="4.5341127426063214E-2"/>
                  <c:y val="0.16388815162149675"/>
                </c:manualLayout>
              </c:layout>
              <c:tx>
                <c:rich>
                  <a:bodyPr/>
                  <a:lstStyle/>
                  <a:p>
                    <a:r>
                      <a:rPr lang="en-US" baseline="0"/>
                      <a:t> </a:t>
                    </a:r>
                    <a:fld id="{8B8F0A36-4376-4CD0-80AA-20EB667D99EC}" type="PERCENTAGE">
                      <a:rPr lang="en-US" baseline="0"/>
                      <a:pPr/>
                      <a:t>[PROCENTAI]</a:t>
                    </a:fld>
                    <a:endParaRPr lang="en-US" baseline="0"/>
                  </a:p>
                </c:rich>
              </c:tx>
              <c:dLblPos val="bestFit"/>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7D67-4E10-A3E3-B64A3787E3A8}"/>
                </c:ext>
              </c:extLst>
            </c:dLbl>
            <c:spPr>
              <a:noFill/>
              <a:ln>
                <a:noFill/>
              </a:ln>
              <a:effectLst>
                <a:outerShdw blurRad="50800" dist="38100" dir="2700000" algn="tl" rotWithShape="0">
                  <a:prstClr val="black">
                    <a:alpha val="40000"/>
                  </a:prstClr>
                </a:outerShdw>
              </a:effectLst>
            </c:spPr>
            <c:txPr>
              <a:bodyPr rot="0" vert="horz"/>
              <a:lstStyle/>
              <a:p>
                <a:pPr>
                  <a:defRPr/>
                </a:pPr>
                <a:endParaRPr lang="lt-LT"/>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Grafikai!$B$138:$B$143</c:f>
              <c:strCache>
                <c:ptCount val="6"/>
                <c:pt idx="0">
                  <c:v>Fiziniai asmenys</c:v>
                </c:pt>
                <c:pt idx="1">
                  <c:v>Dydis nėra žinomas</c:v>
                </c:pt>
                <c:pt idx="2">
                  <c:v>Labai maža įmonė</c:v>
                </c:pt>
                <c:pt idx="3">
                  <c:v>Maža įmonė</c:v>
                </c:pt>
                <c:pt idx="4">
                  <c:v>Vidutinė įmonė</c:v>
                </c:pt>
                <c:pt idx="5">
                  <c:v>Didelė įmonė</c:v>
                </c:pt>
              </c:strCache>
            </c:strRef>
          </c:cat>
          <c:val>
            <c:numRef>
              <c:f>Grafikai!$C$138:$C$143</c:f>
              <c:numCache>
                <c:formatCode>General</c:formatCode>
                <c:ptCount val="6"/>
                <c:pt idx="0">
                  <c:v>9</c:v>
                </c:pt>
                <c:pt idx="1">
                  <c:v>86</c:v>
                </c:pt>
                <c:pt idx="2">
                  <c:v>290</c:v>
                </c:pt>
                <c:pt idx="3">
                  <c:v>194</c:v>
                </c:pt>
                <c:pt idx="4">
                  <c:v>130</c:v>
                </c:pt>
                <c:pt idx="5">
                  <c:v>68</c:v>
                </c:pt>
              </c:numCache>
            </c:numRef>
          </c:val>
          <c:extLst>
            <c:ext xmlns:c16="http://schemas.microsoft.com/office/drawing/2014/chart" uri="{C3380CC4-5D6E-409C-BE32-E72D297353CC}">
              <c16:uniqueId val="{0000000C-7D67-4E10-A3E3-B64A3787E3A8}"/>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vert="horz"/>
        <a:lstStyle/>
        <a:p>
          <a:pPr>
            <a:defRPr/>
          </a:pPr>
          <a:endParaRPr lang="lt-LT"/>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2400"/>
      </a:pPr>
      <a:endParaRPr lang="lt-L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Grafikai!$D$180</c:f>
              <c:strCache>
                <c:ptCount val="1"/>
                <c:pt idx="0">
                  <c:v>Klasterių skaičius 2017 m.</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vert="horz"/>
              <a:lstStyle/>
              <a:p>
                <a:pPr>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Grafikai!$B$181:$B$192</c:f>
              <c:strCache>
                <c:ptCount val="12"/>
                <c:pt idx="0">
                  <c:v>Alytaus apskritis</c:v>
                </c:pt>
                <c:pt idx="1">
                  <c:v>Kauno apskritis</c:v>
                </c:pt>
                <c:pt idx="2">
                  <c:v>Klaipėdos apskritis</c:v>
                </c:pt>
                <c:pt idx="3">
                  <c:v>Marijampolės apskritis</c:v>
                </c:pt>
                <c:pt idx="4">
                  <c:v>Panevėžio apskritis</c:v>
                </c:pt>
                <c:pt idx="5">
                  <c:v>Šiaulių apskritis</c:v>
                </c:pt>
                <c:pt idx="6">
                  <c:v>Tauragės apskritis</c:v>
                </c:pt>
                <c:pt idx="7">
                  <c:v>Telšių apskritis</c:v>
                </c:pt>
                <c:pt idx="8">
                  <c:v>Utenos apskritis</c:v>
                </c:pt>
                <c:pt idx="9">
                  <c:v>Vilniaus apskritis</c:v>
                </c:pt>
                <c:pt idx="10">
                  <c:v>Užsienio šalys</c:v>
                </c:pt>
                <c:pt idx="11">
                  <c:v>Apskritis nėra aiški</c:v>
                </c:pt>
              </c:strCache>
            </c:strRef>
          </c:cat>
          <c:val>
            <c:numRef>
              <c:f>Grafikai!$D$181:$D$192</c:f>
              <c:numCache>
                <c:formatCode>General</c:formatCode>
                <c:ptCount val="12"/>
                <c:pt idx="0">
                  <c:v>7</c:v>
                </c:pt>
                <c:pt idx="1">
                  <c:v>42</c:v>
                </c:pt>
                <c:pt idx="2">
                  <c:v>14</c:v>
                </c:pt>
                <c:pt idx="3">
                  <c:v>4</c:v>
                </c:pt>
                <c:pt idx="4">
                  <c:v>12</c:v>
                </c:pt>
                <c:pt idx="5">
                  <c:v>17</c:v>
                </c:pt>
                <c:pt idx="6">
                  <c:v>2</c:v>
                </c:pt>
                <c:pt idx="7">
                  <c:v>9</c:v>
                </c:pt>
                <c:pt idx="8">
                  <c:v>9</c:v>
                </c:pt>
                <c:pt idx="9">
                  <c:v>53</c:v>
                </c:pt>
              </c:numCache>
            </c:numRef>
          </c:val>
          <c:extLst>
            <c:ext xmlns:c16="http://schemas.microsoft.com/office/drawing/2014/chart" uri="{C3380CC4-5D6E-409C-BE32-E72D297353CC}">
              <c16:uniqueId val="{00000000-2E18-4670-93BB-1EDA81BD238E}"/>
            </c:ext>
          </c:extLst>
        </c:ser>
        <c:ser>
          <c:idx val="1"/>
          <c:order val="1"/>
          <c:tx>
            <c:strRef>
              <c:f>Grafikai!$F$180</c:f>
              <c:strCache>
                <c:ptCount val="1"/>
                <c:pt idx="0">
                  <c:v>Klasterių skaičius 2018 m.</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vert="horz"/>
              <a:lstStyle/>
              <a:p>
                <a:pPr>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Grafikai!$B$181:$B$192</c:f>
              <c:strCache>
                <c:ptCount val="12"/>
                <c:pt idx="0">
                  <c:v>Alytaus apskritis</c:v>
                </c:pt>
                <c:pt idx="1">
                  <c:v>Kauno apskritis</c:v>
                </c:pt>
                <c:pt idx="2">
                  <c:v>Klaipėdos apskritis</c:v>
                </c:pt>
                <c:pt idx="3">
                  <c:v>Marijampolės apskritis</c:v>
                </c:pt>
                <c:pt idx="4">
                  <c:v>Panevėžio apskritis</c:v>
                </c:pt>
                <c:pt idx="5">
                  <c:v>Šiaulių apskritis</c:v>
                </c:pt>
                <c:pt idx="6">
                  <c:v>Tauragės apskritis</c:v>
                </c:pt>
                <c:pt idx="7">
                  <c:v>Telšių apskritis</c:v>
                </c:pt>
                <c:pt idx="8">
                  <c:v>Utenos apskritis</c:v>
                </c:pt>
                <c:pt idx="9">
                  <c:v>Vilniaus apskritis</c:v>
                </c:pt>
                <c:pt idx="10">
                  <c:v>Užsienio šalys</c:v>
                </c:pt>
                <c:pt idx="11">
                  <c:v>Apskritis nėra aiški</c:v>
                </c:pt>
              </c:strCache>
            </c:strRef>
          </c:cat>
          <c:val>
            <c:numRef>
              <c:f>Grafikai!$F$181:$F$192</c:f>
              <c:numCache>
                <c:formatCode>General</c:formatCode>
                <c:ptCount val="12"/>
                <c:pt idx="0">
                  <c:v>7</c:v>
                </c:pt>
                <c:pt idx="1">
                  <c:v>35</c:v>
                </c:pt>
                <c:pt idx="2">
                  <c:v>16</c:v>
                </c:pt>
                <c:pt idx="3">
                  <c:v>3</c:v>
                </c:pt>
                <c:pt idx="4">
                  <c:v>11</c:v>
                </c:pt>
                <c:pt idx="5">
                  <c:v>13</c:v>
                </c:pt>
                <c:pt idx="6">
                  <c:v>2</c:v>
                </c:pt>
                <c:pt idx="7">
                  <c:v>7</c:v>
                </c:pt>
                <c:pt idx="8">
                  <c:v>8</c:v>
                </c:pt>
                <c:pt idx="9">
                  <c:v>47</c:v>
                </c:pt>
                <c:pt idx="10">
                  <c:v>8</c:v>
                </c:pt>
                <c:pt idx="11">
                  <c:v>2</c:v>
                </c:pt>
              </c:numCache>
            </c:numRef>
          </c:val>
          <c:extLst>
            <c:ext xmlns:c16="http://schemas.microsoft.com/office/drawing/2014/chart" uri="{C3380CC4-5D6E-409C-BE32-E72D297353CC}">
              <c16:uniqueId val="{00000001-2E18-4670-93BB-1EDA81BD238E}"/>
            </c:ext>
          </c:extLst>
        </c:ser>
        <c:dLbls>
          <c:dLblPos val="inEnd"/>
          <c:showLegendKey val="0"/>
          <c:showVal val="1"/>
          <c:showCatName val="0"/>
          <c:showSerName val="0"/>
          <c:showPercent val="0"/>
          <c:showBubbleSize val="0"/>
        </c:dLbls>
        <c:gapWidth val="65"/>
        <c:axId val="191296640"/>
        <c:axId val="191298560"/>
      </c:barChart>
      <c:catAx>
        <c:axId val="191296640"/>
        <c:scaling>
          <c:orientation val="minMax"/>
        </c:scaling>
        <c:delete val="0"/>
        <c:axPos val="b"/>
        <c:title>
          <c:tx>
            <c:rich>
              <a:bodyPr rot="0" vert="horz"/>
              <a:lstStyle/>
              <a:p>
                <a:pPr>
                  <a:defRPr/>
                </a:pPr>
                <a:r>
                  <a:rPr lang="lt-LT"/>
                  <a:t>Apskritys</a:t>
                </a:r>
                <a:endParaRPr lang="en-US"/>
              </a:p>
            </c:rich>
          </c:tx>
          <c:overlay val="0"/>
          <c:spPr>
            <a:noFill/>
            <a:ln>
              <a:noFill/>
            </a:ln>
            <a:effectLst/>
          </c:sp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vert="horz"/>
          <a:lstStyle/>
          <a:p>
            <a:pPr>
              <a:defRPr/>
            </a:pPr>
            <a:endParaRPr lang="lt-LT"/>
          </a:p>
        </c:txPr>
        <c:crossAx val="191298560"/>
        <c:crosses val="autoZero"/>
        <c:auto val="1"/>
        <c:lblAlgn val="ctr"/>
        <c:lblOffset val="100"/>
        <c:noMultiLvlLbl val="0"/>
      </c:catAx>
      <c:valAx>
        <c:axId val="1912985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vert="horz"/>
              <a:lstStyle/>
              <a:p>
                <a:pPr>
                  <a:defRPr/>
                </a:pPr>
                <a:r>
                  <a:rPr lang="lt-LT"/>
                  <a:t>Įmonių skaičius</a:t>
                </a:r>
                <a:endParaRPr lang="en-US"/>
              </a:p>
            </c:rich>
          </c:tx>
          <c:layout>
            <c:manualLayout>
              <c:xMode val="edge"/>
              <c:yMode val="edge"/>
              <c:x val="2.6586905948820207E-2"/>
              <c:y val="0.31225970181920509"/>
            </c:manualLayout>
          </c:layout>
          <c:overlay val="0"/>
          <c:spPr>
            <a:noFill/>
            <a:ln>
              <a:noFill/>
            </a:ln>
            <a:effectLst/>
          </c:spPr>
        </c:title>
        <c:numFmt formatCode="General" sourceLinked="1"/>
        <c:majorTickMark val="none"/>
        <c:minorTickMark val="none"/>
        <c:tickLblPos val="nextTo"/>
        <c:crossAx val="19129664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vert="horz"/>
        <a:lstStyle/>
        <a:p>
          <a:pPr>
            <a:defRPr/>
          </a:pPr>
          <a:endParaRPr lang="lt-LT"/>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600"/>
      </a:pPr>
      <a:endParaRPr lang="lt-L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Grafikai!$C$180</c:f>
              <c:strCache>
                <c:ptCount val="1"/>
                <c:pt idx="0">
                  <c:v>Įmonių, dalyvaujančių klasterių veikloje, geografinis pasiskirstymas pagal apskritis 2017m.</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vert="horz"/>
              <a:lstStyle/>
              <a:p>
                <a:pPr>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Grafikai!$B$181:$B$192</c:f>
              <c:strCache>
                <c:ptCount val="12"/>
                <c:pt idx="0">
                  <c:v>Alytaus apskritis</c:v>
                </c:pt>
                <c:pt idx="1">
                  <c:v>Kauno apskritis</c:v>
                </c:pt>
                <c:pt idx="2">
                  <c:v>Klaipėdos apskritis</c:v>
                </c:pt>
                <c:pt idx="3">
                  <c:v>Marijampolės apskritis</c:v>
                </c:pt>
                <c:pt idx="4">
                  <c:v>Panevėžio apskritis</c:v>
                </c:pt>
                <c:pt idx="5">
                  <c:v>Šiaulių apskritis</c:v>
                </c:pt>
                <c:pt idx="6">
                  <c:v>Tauragės apskritis</c:v>
                </c:pt>
                <c:pt idx="7">
                  <c:v>Telšių apskritis</c:v>
                </c:pt>
                <c:pt idx="8">
                  <c:v>Utenos apskritis</c:v>
                </c:pt>
                <c:pt idx="9">
                  <c:v>Vilniaus apskritis</c:v>
                </c:pt>
                <c:pt idx="10">
                  <c:v>Užsienio šalys</c:v>
                </c:pt>
                <c:pt idx="11">
                  <c:v>Apskritis nėra aiški</c:v>
                </c:pt>
              </c:strCache>
            </c:strRef>
          </c:cat>
          <c:val>
            <c:numRef>
              <c:f>Grafikai!$C$181:$C$192</c:f>
              <c:numCache>
                <c:formatCode>General</c:formatCode>
                <c:ptCount val="12"/>
                <c:pt idx="0">
                  <c:v>14</c:v>
                </c:pt>
                <c:pt idx="1">
                  <c:v>149</c:v>
                </c:pt>
                <c:pt idx="2">
                  <c:v>52</c:v>
                </c:pt>
                <c:pt idx="3">
                  <c:v>5</c:v>
                </c:pt>
                <c:pt idx="4">
                  <c:v>40</c:v>
                </c:pt>
                <c:pt idx="5">
                  <c:v>50</c:v>
                </c:pt>
                <c:pt idx="6">
                  <c:v>7</c:v>
                </c:pt>
                <c:pt idx="7">
                  <c:v>20</c:v>
                </c:pt>
                <c:pt idx="8">
                  <c:v>47</c:v>
                </c:pt>
                <c:pt idx="9">
                  <c:v>413</c:v>
                </c:pt>
                <c:pt idx="10">
                  <c:v>24</c:v>
                </c:pt>
              </c:numCache>
            </c:numRef>
          </c:val>
          <c:extLst>
            <c:ext xmlns:c16="http://schemas.microsoft.com/office/drawing/2014/chart" uri="{C3380CC4-5D6E-409C-BE32-E72D297353CC}">
              <c16:uniqueId val="{00000000-436E-4D23-A6C9-E40662DDA2BD}"/>
            </c:ext>
          </c:extLst>
        </c:ser>
        <c:ser>
          <c:idx val="1"/>
          <c:order val="1"/>
          <c:tx>
            <c:strRef>
              <c:f>Grafikai!$E$180</c:f>
              <c:strCache>
                <c:ptCount val="1"/>
                <c:pt idx="0">
                  <c:v>Įmonių, dalyvaujančių klasterių veikloje, geografinis pasiskirstymas pagal apskritis 2018m.</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vert="horz"/>
              <a:lstStyle/>
              <a:p>
                <a:pPr>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Grafikai!$B$181:$B$192</c:f>
              <c:strCache>
                <c:ptCount val="12"/>
                <c:pt idx="0">
                  <c:v>Alytaus apskritis</c:v>
                </c:pt>
                <c:pt idx="1">
                  <c:v>Kauno apskritis</c:v>
                </c:pt>
                <c:pt idx="2">
                  <c:v>Klaipėdos apskritis</c:v>
                </c:pt>
                <c:pt idx="3">
                  <c:v>Marijampolės apskritis</c:v>
                </c:pt>
                <c:pt idx="4">
                  <c:v>Panevėžio apskritis</c:v>
                </c:pt>
                <c:pt idx="5">
                  <c:v>Šiaulių apskritis</c:v>
                </c:pt>
                <c:pt idx="6">
                  <c:v>Tauragės apskritis</c:v>
                </c:pt>
                <c:pt idx="7">
                  <c:v>Telšių apskritis</c:v>
                </c:pt>
                <c:pt idx="8">
                  <c:v>Utenos apskritis</c:v>
                </c:pt>
                <c:pt idx="9">
                  <c:v>Vilniaus apskritis</c:v>
                </c:pt>
                <c:pt idx="10">
                  <c:v>Užsienio šalys</c:v>
                </c:pt>
                <c:pt idx="11">
                  <c:v>Apskritis nėra aiški</c:v>
                </c:pt>
              </c:strCache>
            </c:strRef>
          </c:cat>
          <c:val>
            <c:numRef>
              <c:f>Grafikai!$E$181:$E$192</c:f>
              <c:numCache>
                <c:formatCode>General</c:formatCode>
                <c:ptCount val="12"/>
                <c:pt idx="0">
                  <c:v>21</c:v>
                </c:pt>
                <c:pt idx="1">
                  <c:v>126</c:v>
                </c:pt>
                <c:pt idx="2">
                  <c:v>56</c:v>
                </c:pt>
                <c:pt idx="3">
                  <c:v>4</c:v>
                </c:pt>
                <c:pt idx="4">
                  <c:v>36</c:v>
                </c:pt>
                <c:pt idx="5">
                  <c:v>30</c:v>
                </c:pt>
                <c:pt idx="6">
                  <c:v>7</c:v>
                </c:pt>
                <c:pt idx="7">
                  <c:v>16</c:v>
                </c:pt>
                <c:pt idx="8">
                  <c:v>38</c:v>
                </c:pt>
                <c:pt idx="9">
                  <c:v>398</c:v>
                </c:pt>
                <c:pt idx="10">
                  <c:v>28</c:v>
                </c:pt>
                <c:pt idx="11">
                  <c:v>16</c:v>
                </c:pt>
              </c:numCache>
            </c:numRef>
          </c:val>
          <c:extLst>
            <c:ext xmlns:c16="http://schemas.microsoft.com/office/drawing/2014/chart" uri="{C3380CC4-5D6E-409C-BE32-E72D297353CC}">
              <c16:uniqueId val="{00000001-436E-4D23-A6C9-E40662DDA2BD}"/>
            </c:ext>
          </c:extLst>
        </c:ser>
        <c:dLbls>
          <c:dLblPos val="inEnd"/>
          <c:showLegendKey val="0"/>
          <c:showVal val="1"/>
          <c:showCatName val="0"/>
          <c:showSerName val="0"/>
          <c:showPercent val="0"/>
          <c:showBubbleSize val="0"/>
        </c:dLbls>
        <c:gapWidth val="65"/>
        <c:axId val="191088128"/>
        <c:axId val="191090048"/>
      </c:barChart>
      <c:catAx>
        <c:axId val="191088128"/>
        <c:scaling>
          <c:orientation val="minMax"/>
        </c:scaling>
        <c:delete val="0"/>
        <c:axPos val="l"/>
        <c:title>
          <c:tx>
            <c:rich>
              <a:bodyPr rot="-5400000" vert="horz"/>
              <a:lstStyle/>
              <a:p>
                <a:pPr>
                  <a:defRPr/>
                </a:pPr>
                <a:r>
                  <a:rPr lang="lt-LT"/>
                  <a:t>Apskritys</a:t>
                </a:r>
                <a:endParaRPr lang="en-US"/>
              </a:p>
            </c:rich>
          </c:tx>
          <c:layout>
            <c:manualLayout>
              <c:xMode val="edge"/>
              <c:yMode val="edge"/>
              <c:x val="2.2155754957350171E-2"/>
              <c:y val="0.41422663471413901"/>
            </c:manualLayout>
          </c:layout>
          <c:overlay val="0"/>
          <c:spPr>
            <a:noFill/>
            <a:ln>
              <a:noFill/>
            </a:ln>
            <a:effectLst/>
          </c:sp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vert="horz"/>
          <a:lstStyle/>
          <a:p>
            <a:pPr>
              <a:defRPr/>
            </a:pPr>
            <a:endParaRPr lang="lt-LT"/>
          </a:p>
        </c:txPr>
        <c:crossAx val="191090048"/>
        <c:crosses val="autoZero"/>
        <c:auto val="1"/>
        <c:lblAlgn val="ctr"/>
        <c:lblOffset val="100"/>
        <c:noMultiLvlLbl val="0"/>
      </c:catAx>
      <c:valAx>
        <c:axId val="191090048"/>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0" vert="horz"/>
              <a:lstStyle/>
              <a:p>
                <a:pPr>
                  <a:defRPr/>
                </a:pPr>
                <a:r>
                  <a:rPr lang="lt-LT"/>
                  <a:t>Įmonių skaičius</a:t>
                </a:r>
                <a:endParaRPr lang="en-US"/>
              </a:p>
            </c:rich>
          </c:tx>
          <c:layout>
            <c:manualLayout>
              <c:xMode val="edge"/>
              <c:yMode val="edge"/>
              <c:x val="0.55146127671229528"/>
              <c:y val="0.83410065046217052"/>
            </c:manualLayout>
          </c:layout>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lt-LT"/>
          </a:p>
        </c:txPr>
        <c:crossAx val="1910881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vert="horz"/>
        <a:lstStyle/>
        <a:p>
          <a:pPr>
            <a:defRPr/>
          </a:pPr>
          <a:endParaRPr lang="lt-LT"/>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600"/>
      </a:pPr>
      <a:endParaRPr lang="lt-L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Grafikai!$G$360</c:f>
              <c:strCache>
                <c:ptCount val="1"/>
                <c:pt idx="0">
                  <c:v>Klasterio narių skaičiaus pokytis lyginant 2018 m. su 2017 m. </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vert="horz"/>
              <a:lstStyle/>
              <a:p>
                <a:pPr>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(Grafikai!$B$361,Grafikai!$B$364,Grafikai!$B$374,Grafikai!$B$382,Grafikai!$B$386,Grafikai!$B$391,Grafikai!$B$397,Grafikai!$B$401,Grafikai!$B$405,Grafikai!$B$413,Grafikai!$B$419,Grafikai!$B$420)</c:f>
              <c:strCache>
                <c:ptCount val="12"/>
                <c:pt idx="0">
                  <c:v>Alytaus apskritis</c:v>
                </c:pt>
                <c:pt idx="1">
                  <c:v>Kauno apskritis</c:v>
                </c:pt>
                <c:pt idx="2">
                  <c:v>Klaipėdos apskritis</c:v>
                </c:pt>
                <c:pt idx="3">
                  <c:v>Marijampolės apskritis</c:v>
                </c:pt>
                <c:pt idx="4">
                  <c:v>Panevėžio apskritis</c:v>
                </c:pt>
                <c:pt idx="5">
                  <c:v>Šiaulių apskritis</c:v>
                </c:pt>
                <c:pt idx="6">
                  <c:v>Tauragės apskritis</c:v>
                </c:pt>
                <c:pt idx="7">
                  <c:v>Telšių apskritis</c:v>
                </c:pt>
                <c:pt idx="8">
                  <c:v>Utenos apskritis</c:v>
                </c:pt>
                <c:pt idx="9">
                  <c:v>Vilniaus apskritis</c:v>
                </c:pt>
                <c:pt idx="10">
                  <c:v>Užsienis</c:v>
                </c:pt>
                <c:pt idx="11">
                  <c:v>Apskritis nėra aiški</c:v>
                </c:pt>
              </c:strCache>
            </c:strRef>
          </c:cat>
          <c:val>
            <c:numRef>
              <c:f>(Grafikai!$G$361,Grafikai!$G$364,Grafikai!$G$374,Grafikai!$G$382,Grafikai!$G$386,Grafikai!$G$391,Grafikai!$G$397,Grafikai!$G$401,Grafikai!$G$405,Grafikai!$G$413,Grafikai!$G$419,Grafikai!$G$420)</c:f>
              <c:numCache>
                <c:formatCode>General</c:formatCode>
                <c:ptCount val="12"/>
                <c:pt idx="0">
                  <c:v>7</c:v>
                </c:pt>
                <c:pt idx="1">
                  <c:v>-23</c:v>
                </c:pt>
                <c:pt idx="2">
                  <c:v>4</c:v>
                </c:pt>
                <c:pt idx="3">
                  <c:v>-1</c:v>
                </c:pt>
                <c:pt idx="4">
                  <c:v>-4</c:v>
                </c:pt>
                <c:pt idx="5">
                  <c:v>-20</c:v>
                </c:pt>
                <c:pt idx="6">
                  <c:v>0</c:v>
                </c:pt>
                <c:pt idx="7">
                  <c:v>-4</c:v>
                </c:pt>
                <c:pt idx="8">
                  <c:v>-9</c:v>
                </c:pt>
                <c:pt idx="9">
                  <c:v>-15</c:v>
                </c:pt>
                <c:pt idx="10">
                  <c:v>4</c:v>
                </c:pt>
                <c:pt idx="11">
                  <c:v>16</c:v>
                </c:pt>
              </c:numCache>
            </c:numRef>
          </c:val>
          <c:extLst>
            <c:ext xmlns:c16="http://schemas.microsoft.com/office/drawing/2014/chart" uri="{C3380CC4-5D6E-409C-BE32-E72D297353CC}">
              <c16:uniqueId val="{00000000-A498-4045-9C35-7F5D6A4672CE}"/>
            </c:ext>
          </c:extLst>
        </c:ser>
        <c:dLbls>
          <c:dLblPos val="inEnd"/>
          <c:showLegendKey val="0"/>
          <c:showVal val="1"/>
          <c:showCatName val="0"/>
          <c:showSerName val="0"/>
          <c:showPercent val="0"/>
          <c:showBubbleSize val="0"/>
        </c:dLbls>
        <c:gapWidth val="65"/>
        <c:axId val="191258624"/>
        <c:axId val="191261312"/>
      </c:barChart>
      <c:catAx>
        <c:axId val="19125862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vert="horz"/>
          <a:lstStyle/>
          <a:p>
            <a:pPr>
              <a:defRPr/>
            </a:pPr>
            <a:endParaRPr lang="lt-LT"/>
          </a:p>
        </c:txPr>
        <c:crossAx val="191261312"/>
        <c:crosses val="autoZero"/>
        <c:auto val="1"/>
        <c:lblAlgn val="ctr"/>
        <c:lblOffset val="100"/>
        <c:noMultiLvlLbl val="0"/>
      </c:catAx>
      <c:valAx>
        <c:axId val="1912613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125862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800"/>
      </a:pPr>
      <a:endParaRPr lang="lt-L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Grafikai!$C$127</c:f>
              <c:strCache>
                <c:ptCount val="1"/>
                <c:pt idx="0">
                  <c:v>Klasterių, veikiančių sektoriuje 2017m. </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vert="horz"/>
              <a:lstStyle/>
              <a:p>
                <a:pPr>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Grafikai!$B$128:$B$146</c:f>
              <c:strCache>
                <c:ptCount val="19"/>
                <c:pt idx="0">
                  <c:v>A - Žemės ūkis, miškininkystė ir žuvininkystė</c:v>
                </c:pt>
                <c:pt idx="1">
                  <c:v>B - Kasyba ir karjerų eksplotavimas</c:v>
                </c:pt>
                <c:pt idx="2">
                  <c:v>C - Apdirbamoji gamyba</c:v>
                </c:pt>
                <c:pt idx="3">
                  <c:v>D - Elektros, dujų, garo tiekimas ir oro kondicionavimas</c:v>
                </c:pt>
                <c:pt idx="4">
                  <c:v>E - Vandens tiekimas, nuotekų valymas, atliekų tvarkymas ir regeneravimas</c:v>
                </c:pt>
                <c:pt idx="5">
                  <c:v>F - Statyba</c:v>
                </c:pt>
                <c:pt idx="6">
                  <c:v>G - Didmeninė ir mažmeninė prekyba; variklinių transporto priemonių remontas</c:v>
                </c:pt>
                <c:pt idx="7">
                  <c:v>H - Transportas ir saugojimas</c:v>
                </c:pt>
                <c:pt idx="8">
                  <c:v>I - Apgyvendinimo ir maitinimo paslaugų veikla</c:v>
                </c:pt>
                <c:pt idx="9">
                  <c:v>J - Informaciniai ryšiai</c:v>
                </c:pt>
                <c:pt idx="10">
                  <c:v>K - Finansinė ir draudimo veikla</c:v>
                </c:pt>
                <c:pt idx="11">
                  <c:v>L - Nekilnojamo turto operacijos</c:v>
                </c:pt>
                <c:pt idx="12">
                  <c:v>M - Profesinė, mokslinė ir techninė veikla</c:v>
                </c:pt>
                <c:pt idx="13">
                  <c:v>N - Administracinė ir aptarnavimo veikla</c:v>
                </c:pt>
                <c:pt idx="14">
                  <c:v>N - Nėra aišku</c:v>
                </c:pt>
                <c:pt idx="15">
                  <c:v>P - Švietimas</c:v>
                </c:pt>
                <c:pt idx="16">
                  <c:v>Q - Žmonių sveikatos priežiūra ir socialinis darbas</c:v>
                </c:pt>
                <c:pt idx="17">
                  <c:v>R - Meninė, pramoginė ir poilsio organizavimo veikla</c:v>
                </c:pt>
                <c:pt idx="18">
                  <c:v>S - Kita aptarnavimo veikla</c:v>
                </c:pt>
              </c:strCache>
            </c:strRef>
          </c:cat>
          <c:val>
            <c:numRef>
              <c:f>Grafikai!$C$128:$C$146</c:f>
              <c:numCache>
                <c:formatCode>General</c:formatCode>
                <c:ptCount val="19"/>
                <c:pt idx="0">
                  <c:v>2</c:v>
                </c:pt>
                <c:pt idx="1">
                  <c:v>1</c:v>
                </c:pt>
                <c:pt idx="2">
                  <c:v>32</c:v>
                </c:pt>
                <c:pt idx="3">
                  <c:v>4</c:v>
                </c:pt>
                <c:pt idx="4">
                  <c:v>2</c:v>
                </c:pt>
                <c:pt idx="5">
                  <c:v>10</c:v>
                </c:pt>
                <c:pt idx="6">
                  <c:v>32</c:v>
                </c:pt>
                <c:pt idx="7">
                  <c:v>7</c:v>
                </c:pt>
                <c:pt idx="8">
                  <c:v>8</c:v>
                </c:pt>
                <c:pt idx="9">
                  <c:v>30</c:v>
                </c:pt>
                <c:pt idx="10">
                  <c:v>1</c:v>
                </c:pt>
                <c:pt idx="11">
                  <c:v>14</c:v>
                </c:pt>
                <c:pt idx="12">
                  <c:v>37</c:v>
                </c:pt>
                <c:pt idx="13">
                  <c:v>14</c:v>
                </c:pt>
                <c:pt idx="14">
                  <c:v>29</c:v>
                </c:pt>
                <c:pt idx="15">
                  <c:v>30</c:v>
                </c:pt>
                <c:pt idx="16">
                  <c:v>5</c:v>
                </c:pt>
                <c:pt idx="17">
                  <c:v>10</c:v>
                </c:pt>
                <c:pt idx="18">
                  <c:v>28</c:v>
                </c:pt>
              </c:numCache>
            </c:numRef>
          </c:val>
          <c:extLst>
            <c:ext xmlns:c16="http://schemas.microsoft.com/office/drawing/2014/chart" uri="{C3380CC4-5D6E-409C-BE32-E72D297353CC}">
              <c16:uniqueId val="{00000000-3FD9-482C-8C1C-928BF9AE8E8F}"/>
            </c:ext>
          </c:extLst>
        </c:ser>
        <c:dLbls>
          <c:dLblPos val="inEnd"/>
          <c:showLegendKey val="0"/>
          <c:showVal val="1"/>
          <c:showCatName val="0"/>
          <c:showSerName val="0"/>
          <c:showPercent val="0"/>
          <c:showBubbleSize val="0"/>
        </c:dLbls>
        <c:gapWidth val="65"/>
        <c:axId val="191320832"/>
        <c:axId val="191339520"/>
      </c:barChart>
      <c:catAx>
        <c:axId val="191320832"/>
        <c:scaling>
          <c:orientation val="minMax"/>
        </c:scaling>
        <c:delete val="0"/>
        <c:axPos val="l"/>
        <c:title>
          <c:tx>
            <c:rich>
              <a:bodyPr rot="-5400000" vert="horz"/>
              <a:lstStyle/>
              <a:p>
                <a:pPr>
                  <a:defRPr/>
                </a:pPr>
                <a:r>
                  <a:rPr lang="en-US"/>
                  <a:t>Ekonominės veiklos sektoirus</a:t>
                </a:r>
              </a:p>
            </c:rich>
          </c:tx>
          <c:layout>
            <c:manualLayout>
              <c:xMode val="edge"/>
              <c:yMode val="edge"/>
              <c:x val="2.2348865795060902E-2"/>
              <c:y val="0.46980065074167549"/>
            </c:manualLayout>
          </c:layout>
          <c:overlay val="0"/>
          <c:spPr>
            <a:noFill/>
            <a:ln>
              <a:noFill/>
            </a:ln>
            <a:effectLst/>
          </c:sp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vert="horz"/>
          <a:lstStyle/>
          <a:p>
            <a:pPr>
              <a:defRPr/>
            </a:pPr>
            <a:endParaRPr lang="lt-LT"/>
          </a:p>
        </c:txPr>
        <c:crossAx val="191339520"/>
        <c:crosses val="autoZero"/>
        <c:auto val="1"/>
        <c:lblAlgn val="ctr"/>
        <c:lblOffset val="100"/>
        <c:noMultiLvlLbl val="0"/>
      </c:catAx>
      <c:valAx>
        <c:axId val="191339520"/>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0" vert="horz"/>
              <a:lstStyle/>
              <a:p>
                <a:pPr>
                  <a:defRPr/>
                </a:pPr>
                <a:r>
                  <a:rPr lang="en-US"/>
                  <a:t>Klasterių skaičius</a:t>
                </a:r>
              </a:p>
            </c:rich>
          </c:tx>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lt-LT"/>
          </a:p>
        </c:txPr>
        <c:crossAx val="19132083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600"/>
      </a:pPr>
      <a:endParaRPr lang="lt-LT"/>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Grafikai!$D$151</c:f>
              <c:strCache>
                <c:ptCount val="1"/>
                <c:pt idx="0">
                  <c:v>Klasterio įmonių skaičius vnt.
</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vert="horz"/>
              <a:lstStyle/>
              <a:p>
                <a:pPr>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Grafikai!$B$152:$B$170</c:f>
              <c:strCache>
                <c:ptCount val="19"/>
                <c:pt idx="0">
                  <c:v>A - Žemės ūkis, miškininkystė ir žuvininkystė</c:v>
                </c:pt>
                <c:pt idx="1">
                  <c:v>B - Kasyba ir karjerų eksplotavimas</c:v>
                </c:pt>
                <c:pt idx="2">
                  <c:v>C - Apdirbamoji gamyba</c:v>
                </c:pt>
                <c:pt idx="3">
                  <c:v>D - Elektros, dujų, garo tiekimas ir oro kondicionavimas</c:v>
                </c:pt>
                <c:pt idx="4">
                  <c:v>E - Vandens tiekimas, nuotekų valymas, atliekų tvarkymas ir regeneravimas</c:v>
                </c:pt>
                <c:pt idx="5">
                  <c:v>F - Statyba</c:v>
                </c:pt>
                <c:pt idx="6">
                  <c:v>G - Didmeninė ir mažmeninė prekyba; variklinių transporto priemonių remontas</c:v>
                </c:pt>
                <c:pt idx="7">
                  <c:v>H - Transportas ir saugojimas</c:v>
                </c:pt>
                <c:pt idx="8">
                  <c:v>I - Apgyvendinimo ir maitinimo paslaugų veikla</c:v>
                </c:pt>
                <c:pt idx="9">
                  <c:v>J - Informaciniai ryšiai</c:v>
                </c:pt>
                <c:pt idx="10">
                  <c:v>K - Finansinė ir draudimo veikla</c:v>
                </c:pt>
                <c:pt idx="11">
                  <c:v>L - Nekilnojamo turto operacijos</c:v>
                </c:pt>
                <c:pt idx="12">
                  <c:v>M - Profesinė, mokslinė ir techninė veikla</c:v>
                </c:pt>
                <c:pt idx="13">
                  <c:v>N - Administracinė ir aptarnavimo veikla</c:v>
                </c:pt>
                <c:pt idx="14">
                  <c:v>N - Nėra aišku</c:v>
                </c:pt>
                <c:pt idx="15">
                  <c:v>P - Švietimas</c:v>
                </c:pt>
                <c:pt idx="16">
                  <c:v>Q - Žmonių sveikatos priežiūra ir socialinis darbas</c:v>
                </c:pt>
                <c:pt idx="17">
                  <c:v>R - Meninė, pramoginė ir poilsio organizavimo veikla</c:v>
                </c:pt>
                <c:pt idx="18">
                  <c:v>S - Kita aptarnavimo veikla</c:v>
                </c:pt>
              </c:strCache>
            </c:strRef>
          </c:cat>
          <c:val>
            <c:numRef>
              <c:f>Grafikai!$D$152:$D$170</c:f>
              <c:numCache>
                <c:formatCode>General</c:formatCode>
                <c:ptCount val="19"/>
                <c:pt idx="0">
                  <c:v>5</c:v>
                </c:pt>
                <c:pt idx="1">
                  <c:v>1</c:v>
                </c:pt>
                <c:pt idx="2">
                  <c:v>152</c:v>
                </c:pt>
                <c:pt idx="3">
                  <c:v>4</c:v>
                </c:pt>
                <c:pt idx="4">
                  <c:v>3</c:v>
                </c:pt>
                <c:pt idx="5">
                  <c:v>14</c:v>
                </c:pt>
                <c:pt idx="6">
                  <c:v>60</c:v>
                </c:pt>
                <c:pt idx="7">
                  <c:v>9</c:v>
                </c:pt>
                <c:pt idx="8">
                  <c:v>11</c:v>
                </c:pt>
                <c:pt idx="9">
                  <c:v>117</c:v>
                </c:pt>
                <c:pt idx="10">
                  <c:v>1</c:v>
                </c:pt>
                <c:pt idx="11">
                  <c:v>15</c:v>
                </c:pt>
                <c:pt idx="12">
                  <c:v>101</c:v>
                </c:pt>
                <c:pt idx="13">
                  <c:v>19</c:v>
                </c:pt>
                <c:pt idx="14">
                  <c:v>101</c:v>
                </c:pt>
                <c:pt idx="15">
                  <c:v>68</c:v>
                </c:pt>
                <c:pt idx="16">
                  <c:v>18</c:v>
                </c:pt>
                <c:pt idx="17">
                  <c:v>30</c:v>
                </c:pt>
                <c:pt idx="18">
                  <c:v>48</c:v>
                </c:pt>
              </c:numCache>
            </c:numRef>
          </c:val>
          <c:extLst>
            <c:ext xmlns:c16="http://schemas.microsoft.com/office/drawing/2014/chart" uri="{C3380CC4-5D6E-409C-BE32-E72D297353CC}">
              <c16:uniqueId val="{00000000-218A-4275-A13D-1699A0633E3E}"/>
            </c:ext>
          </c:extLst>
        </c:ser>
        <c:ser>
          <c:idx val="1"/>
          <c:order val="1"/>
          <c:tx>
            <c:strRef>
              <c:f>Grafikai!$E$151</c:f>
              <c:strCache>
                <c:ptCount val="1"/>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vert="horz"/>
              <a:lstStyle/>
              <a:p>
                <a:pPr>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Grafikai!$B$152:$B$170</c:f>
              <c:strCache>
                <c:ptCount val="19"/>
                <c:pt idx="0">
                  <c:v>A - Žemės ūkis, miškininkystė ir žuvininkystė</c:v>
                </c:pt>
                <c:pt idx="1">
                  <c:v>B - Kasyba ir karjerų eksplotavimas</c:v>
                </c:pt>
                <c:pt idx="2">
                  <c:v>C - Apdirbamoji gamyba</c:v>
                </c:pt>
                <c:pt idx="3">
                  <c:v>D - Elektros, dujų, garo tiekimas ir oro kondicionavimas</c:v>
                </c:pt>
                <c:pt idx="4">
                  <c:v>E - Vandens tiekimas, nuotekų valymas, atliekų tvarkymas ir regeneravimas</c:v>
                </c:pt>
                <c:pt idx="5">
                  <c:v>F - Statyba</c:v>
                </c:pt>
                <c:pt idx="6">
                  <c:v>G - Didmeninė ir mažmeninė prekyba; variklinių transporto priemonių remontas</c:v>
                </c:pt>
                <c:pt idx="7">
                  <c:v>H - Transportas ir saugojimas</c:v>
                </c:pt>
                <c:pt idx="8">
                  <c:v>I - Apgyvendinimo ir maitinimo paslaugų veikla</c:v>
                </c:pt>
                <c:pt idx="9">
                  <c:v>J - Informaciniai ryšiai</c:v>
                </c:pt>
                <c:pt idx="10">
                  <c:v>K - Finansinė ir draudimo veikla</c:v>
                </c:pt>
                <c:pt idx="11">
                  <c:v>L - Nekilnojamo turto operacijos</c:v>
                </c:pt>
                <c:pt idx="12">
                  <c:v>M - Profesinė, mokslinė ir techninė veikla</c:v>
                </c:pt>
                <c:pt idx="13">
                  <c:v>N - Administracinė ir aptarnavimo veikla</c:v>
                </c:pt>
                <c:pt idx="14">
                  <c:v>N - Nėra aišku</c:v>
                </c:pt>
                <c:pt idx="15">
                  <c:v>P - Švietimas</c:v>
                </c:pt>
                <c:pt idx="16">
                  <c:v>Q - Žmonių sveikatos priežiūra ir socialinis darbas</c:v>
                </c:pt>
                <c:pt idx="17">
                  <c:v>R - Meninė, pramoginė ir poilsio organizavimo veikla</c:v>
                </c:pt>
                <c:pt idx="18">
                  <c:v>S - Kita aptarnavimo veikla</c:v>
                </c:pt>
              </c:strCache>
            </c:strRef>
          </c:cat>
          <c:val>
            <c:numRef>
              <c:f>Grafikai!$E$152:$E$170</c:f>
              <c:numCache>
                <c:formatCode>General</c:formatCode>
                <c:ptCount val="19"/>
              </c:numCache>
            </c:numRef>
          </c:val>
          <c:extLst>
            <c:ext xmlns:c16="http://schemas.microsoft.com/office/drawing/2014/chart" uri="{C3380CC4-5D6E-409C-BE32-E72D297353CC}">
              <c16:uniqueId val="{00000001-218A-4275-A13D-1699A0633E3E}"/>
            </c:ext>
          </c:extLst>
        </c:ser>
        <c:dLbls>
          <c:dLblPos val="inEnd"/>
          <c:showLegendKey val="0"/>
          <c:showVal val="1"/>
          <c:showCatName val="0"/>
          <c:showSerName val="0"/>
          <c:showPercent val="0"/>
          <c:showBubbleSize val="0"/>
        </c:dLbls>
        <c:gapWidth val="65"/>
        <c:axId val="191038208"/>
        <c:axId val="191039744"/>
      </c:barChart>
      <c:catAx>
        <c:axId val="191038208"/>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vert="horz"/>
          <a:lstStyle/>
          <a:p>
            <a:pPr>
              <a:defRPr sz="1600"/>
            </a:pPr>
            <a:endParaRPr lang="lt-LT"/>
          </a:p>
        </c:txPr>
        <c:crossAx val="191039744"/>
        <c:crosses val="autoZero"/>
        <c:auto val="1"/>
        <c:lblAlgn val="ctr"/>
        <c:lblOffset val="100"/>
        <c:noMultiLvlLbl val="0"/>
      </c:catAx>
      <c:valAx>
        <c:axId val="19103974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lt-LT"/>
          </a:p>
        </c:txPr>
        <c:crossAx val="191038208"/>
        <c:crosses val="autoZero"/>
        <c:crossBetween val="between"/>
      </c:valAx>
      <c:spPr>
        <a:noFill/>
        <a:ln>
          <a:noFill/>
        </a:ln>
        <a:effectLst/>
      </c:spPr>
    </c:plotArea>
    <c:legend>
      <c:legendPos val="b"/>
      <c:legendEntry>
        <c:idx val="0"/>
        <c:delete val="1"/>
      </c:legendEntry>
      <c:overlay val="0"/>
      <c:spPr>
        <a:solidFill>
          <a:schemeClr val="lt1">
            <a:lumMod val="95000"/>
            <a:alpha val="39000"/>
          </a:schemeClr>
        </a:solidFill>
        <a:ln>
          <a:noFill/>
        </a:ln>
        <a:effectLst/>
      </c:spPr>
      <c:txPr>
        <a:bodyPr rot="0" vert="horz"/>
        <a:lstStyle/>
        <a:p>
          <a:pPr>
            <a:defRPr/>
          </a:pPr>
          <a:endParaRPr lang="lt-LT"/>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800"/>
      </a:pPr>
      <a:endParaRPr lang="lt-LT"/>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Grafikai!$E$661</c:f>
              <c:strCache>
                <c:ptCount val="1"/>
                <c:pt idx="0">
                  <c:v>Vienos įmonės
 apyvarta pagal
 sektorių Lietuvoje tūks.t Eur</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Grafikai!$B$662:$B$679</c:f>
              <c:strCache>
                <c:ptCount val="18"/>
                <c:pt idx="0">
                  <c:v>A - Žemės ūkis, miškininkystė ir žuvininkystė</c:v>
                </c:pt>
                <c:pt idx="1">
                  <c:v>B - Kasyba ir karjerų eksplotavimas</c:v>
                </c:pt>
                <c:pt idx="2">
                  <c:v>C - Apdirbamoji gamyba</c:v>
                </c:pt>
                <c:pt idx="3">
                  <c:v>D - Elektros, dujų, garo tiekimas ir oro kondicionavimas</c:v>
                </c:pt>
                <c:pt idx="4">
                  <c:v>E - Vandens tiekimas, nuotekų valymas, atliekų tvarkymas ir regeneravimas</c:v>
                </c:pt>
                <c:pt idx="5">
                  <c:v>F - Statyba</c:v>
                </c:pt>
                <c:pt idx="6">
                  <c:v>G - Didmeninė ir mažmeninė prekyba; variklinių transporto priemonių remontas</c:v>
                </c:pt>
                <c:pt idx="7">
                  <c:v>H - Transportas ir saugojimas</c:v>
                </c:pt>
                <c:pt idx="8">
                  <c:v>I - Apgyvendinimo ir maitinimo paslaugų veikla</c:v>
                </c:pt>
                <c:pt idx="9">
                  <c:v>J - Informaciniai ryšiai</c:v>
                </c:pt>
                <c:pt idx="10">
                  <c:v>K - Finansinė ir draudimo veikla</c:v>
                </c:pt>
                <c:pt idx="11">
                  <c:v>L - Nekilnojamo turto operacijos</c:v>
                </c:pt>
                <c:pt idx="12">
                  <c:v>M - Profesinė, mokslinė ir techninė veikla</c:v>
                </c:pt>
                <c:pt idx="13">
                  <c:v>N - Administracinė ir aptarnavimo veikla</c:v>
                </c:pt>
                <c:pt idx="14">
                  <c:v>P - Švietimas</c:v>
                </c:pt>
                <c:pt idx="15">
                  <c:v>Q - Žmonių sveikatos priežiūra ir socialinis darbas</c:v>
                </c:pt>
                <c:pt idx="16">
                  <c:v>R - Meninė, pramoginė ir poilsio organizavimo veikla</c:v>
                </c:pt>
                <c:pt idx="17">
                  <c:v>S - Kita aptarnavimo veikla</c:v>
                </c:pt>
              </c:strCache>
            </c:strRef>
          </c:cat>
          <c:val>
            <c:numRef>
              <c:f>Grafikai!$E$662:$E$679</c:f>
              <c:numCache>
                <c:formatCode>#,##0\ [$€-1];[Red]#,##0\ [$€-1]</c:formatCode>
                <c:ptCount val="18"/>
                <c:pt idx="0" formatCode="0.00;[Red]0.00">
                  <c:v>0</c:v>
                </c:pt>
                <c:pt idx="1">
                  <c:v>1774.5271317829458</c:v>
                </c:pt>
                <c:pt idx="2">
                  <c:v>2601.4404930029527</c:v>
                </c:pt>
                <c:pt idx="3">
                  <c:v>2261.8405940594062</c:v>
                </c:pt>
                <c:pt idx="4">
                  <c:v>1609.8521126760563</c:v>
                </c:pt>
                <c:pt idx="5">
                  <c:v>669.68252584381617</c:v>
                </c:pt>
                <c:pt idx="6">
                  <c:v>1448.5803006488534</c:v>
                </c:pt>
                <c:pt idx="7">
                  <c:v>1229.6570583887658</c:v>
                </c:pt>
                <c:pt idx="8">
                  <c:v>275.02989283699941</c:v>
                </c:pt>
                <c:pt idx="9">
                  <c:v>686.62485515643107</c:v>
                </c:pt>
                <c:pt idx="10">
                  <c:v>0</c:v>
                </c:pt>
                <c:pt idx="11">
                  <c:v>329.63886639676116</c:v>
                </c:pt>
                <c:pt idx="12">
                  <c:v>222.72784810126583</c:v>
                </c:pt>
                <c:pt idx="13">
                  <c:v>640.53252513305733</c:v>
                </c:pt>
                <c:pt idx="14">
                  <c:v>57.46725</c:v>
                </c:pt>
                <c:pt idx="15">
                  <c:v>142.35143329658214</c:v>
                </c:pt>
                <c:pt idx="16">
                  <c:v>235.49305962854351</c:v>
                </c:pt>
                <c:pt idx="17">
                  <c:v>0</c:v>
                </c:pt>
              </c:numCache>
            </c:numRef>
          </c:val>
          <c:extLst>
            <c:ext xmlns:c16="http://schemas.microsoft.com/office/drawing/2014/chart" uri="{C3380CC4-5D6E-409C-BE32-E72D297353CC}">
              <c16:uniqueId val="{00000000-2F7C-4FA2-9527-16E43812BF11}"/>
            </c:ext>
          </c:extLst>
        </c:ser>
        <c:ser>
          <c:idx val="1"/>
          <c:order val="1"/>
          <c:tx>
            <c:strRef>
              <c:f>Grafikai!$H$661</c:f>
              <c:strCache>
                <c:ptCount val="1"/>
                <c:pt idx="0">
                  <c:v>Vienos įmonės
 apyvarta pagal
 sektorių Klasteryje tūks.t Eur</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rgbClr val="C00000"/>
                    </a:solidFill>
                    <a:latin typeface="+mn-lt"/>
                    <a:ea typeface="+mn-ea"/>
                    <a:cs typeface="+mn-cs"/>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Grafikai!$B$662:$B$679</c:f>
              <c:strCache>
                <c:ptCount val="18"/>
                <c:pt idx="0">
                  <c:v>A - Žemės ūkis, miškininkystė ir žuvininkystė</c:v>
                </c:pt>
                <c:pt idx="1">
                  <c:v>B - Kasyba ir karjerų eksplotavimas</c:v>
                </c:pt>
                <c:pt idx="2">
                  <c:v>C - Apdirbamoji gamyba</c:v>
                </c:pt>
                <c:pt idx="3">
                  <c:v>D - Elektros, dujų, garo tiekimas ir oro kondicionavimas</c:v>
                </c:pt>
                <c:pt idx="4">
                  <c:v>E - Vandens tiekimas, nuotekų valymas, atliekų tvarkymas ir regeneravimas</c:v>
                </c:pt>
                <c:pt idx="5">
                  <c:v>F - Statyba</c:v>
                </c:pt>
                <c:pt idx="6">
                  <c:v>G - Didmeninė ir mažmeninė prekyba; variklinių transporto priemonių remontas</c:v>
                </c:pt>
                <c:pt idx="7">
                  <c:v>H - Transportas ir saugojimas</c:v>
                </c:pt>
                <c:pt idx="8">
                  <c:v>I - Apgyvendinimo ir maitinimo paslaugų veikla</c:v>
                </c:pt>
                <c:pt idx="9">
                  <c:v>J - Informaciniai ryšiai</c:v>
                </c:pt>
                <c:pt idx="10">
                  <c:v>K - Finansinė ir draudimo veikla</c:v>
                </c:pt>
                <c:pt idx="11">
                  <c:v>L - Nekilnojamo turto operacijos</c:v>
                </c:pt>
                <c:pt idx="12">
                  <c:v>M - Profesinė, mokslinė ir techninė veikla</c:v>
                </c:pt>
                <c:pt idx="13">
                  <c:v>N - Administracinė ir aptarnavimo veikla</c:v>
                </c:pt>
                <c:pt idx="14">
                  <c:v>P - Švietimas</c:v>
                </c:pt>
                <c:pt idx="15">
                  <c:v>Q - Žmonių sveikatos priežiūra ir socialinis darbas</c:v>
                </c:pt>
                <c:pt idx="16">
                  <c:v>R - Meninė, pramoginė ir poilsio organizavimo veikla</c:v>
                </c:pt>
                <c:pt idx="17">
                  <c:v>S - Kita aptarnavimo veikla</c:v>
                </c:pt>
              </c:strCache>
            </c:strRef>
          </c:cat>
          <c:val>
            <c:numRef>
              <c:f>Grafikai!$H$662:$H$679</c:f>
              <c:numCache>
                <c:formatCode>#,##0\ [$€-1]</c:formatCode>
                <c:ptCount val="18"/>
                <c:pt idx="0">
                  <c:v>44191.25</c:v>
                </c:pt>
                <c:pt idx="1">
                  <c:v>1500</c:v>
                </c:pt>
                <c:pt idx="2">
                  <c:v>9468.1333333333332</c:v>
                </c:pt>
                <c:pt idx="3">
                  <c:v>683.33333333333337</c:v>
                </c:pt>
                <c:pt idx="4">
                  <c:v>275</c:v>
                </c:pt>
                <c:pt idx="5">
                  <c:v>7032.1428571428569</c:v>
                </c:pt>
                <c:pt idx="6">
                  <c:v>6965.433962264151</c:v>
                </c:pt>
                <c:pt idx="7">
                  <c:v>25811.111111111109</c:v>
                </c:pt>
                <c:pt idx="8">
                  <c:v>548.57142857142856</c:v>
                </c:pt>
                <c:pt idx="9">
                  <c:v>1366.3421052631579</c:v>
                </c:pt>
                <c:pt idx="10">
                  <c:v>75</c:v>
                </c:pt>
                <c:pt idx="11">
                  <c:v>704.85714285714289</c:v>
                </c:pt>
                <c:pt idx="12">
                  <c:v>618.65822784810132</c:v>
                </c:pt>
                <c:pt idx="13">
                  <c:v>1431.0588235294117</c:v>
                </c:pt>
                <c:pt idx="14">
                  <c:v>1954</c:v>
                </c:pt>
                <c:pt idx="15">
                  <c:v>3939.7647058823532</c:v>
                </c:pt>
                <c:pt idx="16">
                  <c:v>799.13043478260875</c:v>
                </c:pt>
                <c:pt idx="17">
                  <c:v>2099.6511627906975</c:v>
                </c:pt>
              </c:numCache>
            </c:numRef>
          </c:val>
          <c:extLst>
            <c:ext xmlns:c16="http://schemas.microsoft.com/office/drawing/2014/chart" uri="{C3380CC4-5D6E-409C-BE32-E72D297353CC}">
              <c16:uniqueId val="{00000001-2F7C-4FA2-9527-16E43812BF11}"/>
            </c:ext>
          </c:extLst>
        </c:ser>
        <c:dLbls>
          <c:dLblPos val="inEnd"/>
          <c:showLegendKey val="0"/>
          <c:showVal val="1"/>
          <c:showCatName val="0"/>
          <c:showSerName val="0"/>
          <c:showPercent val="0"/>
          <c:showBubbleSize val="0"/>
        </c:dLbls>
        <c:gapWidth val="65"/>
        <c:axId val="510290576"/>
        <c:axId val="510283032"/>
      </c:barChart>
      <c:catAx>
        <c:axId val="510290576"/>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0" i="0" u="none" strike="noStrike" kern="1200" cap="all" baseline="0">
                <a:solidFill>
                  <a:schemeClr val="dk1">
                    <a:lumMod val="75000"/>
                    <a:lumOff val="25000"/>
                  </a:schemeClr>
                </a:solidFill>
                <a:latin typeface="+mn-lt"/>
                <a:ea typeface="+mn-ea"/>
                <a:cs typeface="+mn-cs"/>
              </a:defRPr>
            </a:pPr>
            <a:endParaRPr lang="lt-LT"/>
          </a:p>
        </c:txPr>
        <c:crossAx val="510283032"/>
        <c:crossesAt val="0"/>
        <c:auto val="1"/>
        <c:lblAlgn val="ctr"/>
        <c:lblOffset val="100"/>
        <c:noMultiLvlLbl val="0"/>
      </c:catAx>
      <c:valAx>
        <c:axId val="510283032"/>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Red]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lt-LT"/>
          </a:p>
        </c:txPr>
        <c:crossAx val="51029057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lt-LT"/>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200"/>
      </a:pPr>
      <a:endParaRPr lang="lt-L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Grafikai!$C$223</c:f>
              <c:strCache>
                <c:ptCount val="1"/>
                <c:pt idx="0">
                  <c:v>Klasterio įmonių ir privačių bendrovių atlyginimo vidurkis, € </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vert="horz"/>
              <a:lstStyle/>
              <a:p>
                <a:pPr>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Grafikai!$B$224:$B$241</c:f>
              <c:strCache>
                <c:ptCount val="18"/>
                <c:pt idx="0">
                  <c:v>A - Žemės ūkis, miškininkystė ir žuvininkystė</c:v>
                </c:pt>
                <c:pt idx="1">
                  <c:v>B - Kasyba ir karjerų eksplotavimas</c:v>
                </c:pt>
                <c:pt idx="2">
                  <c:v>C - Apdirbamoji gamyba</c:v>
                </c:pt>
                <c:pt idx="3">
                  <c:v>D - Elektros, dujų, garo tiekimas ir oro kondicionavimas</c:v>
                </c:pt>
                <c:pt idx="4">
                  <c:v>E - Vandens tiekimas, nuotekų valymas, atliekų tvarkymas ir regeneravimas</c:v>
                </c:pt>
                <c:pt idx="5">
                  <c:v>F - Statyba</c:v>
                </c:pt>
                <c:pt idx="6">
                  <c:v>G - Didmeninė ir mažmeninė prekyba; variklinių transporto priemonių remontas</c:v>
                </c:pt>
                <c:pt idx="7">
                  <c:v>H - Transportas ir saugojimas</c:v>
                </c:pt>
                <c:pt idx="8">
                  <c:v>I - Apgyvendinimo ir maitinimo paslaugų veikla</c:v>
                </c:pt>
                <c:pt idx="9">
                  <c:v>J - Informaciniai ryšiai</c:v>
                </c:pt>
                <c:pt idx="10">
                  <c:v>K - Finansinė ir draudimo veikla</c:v>
                </c:pt>
                <c:pt idx="11">
                  <c:v>L - Nekilnojamo turto operacijos</c:v>
                </c:pt>
                <c:pt idx="12">
                  <c:v>M - Profesinė, mokslinė ir techninė veikla</c:v>
                </c:pt>
                <c:pt idx="13">
                  <c:v>N - Administracinė ir aptarnavimo veikla</c:v>
                </c:pt>
                <c:pt idx="14">
                  <c:v>P - Švietimas</c:v>
                </c:pt>
                <c:pt idx="15">
                  <c:v>Q - Žmonių sveikatos priežiūra ir socialinis darbas</c:v>
                </c:pt>
                <c:pt idx="16">
                  <c:v>R - Meninė, pramoginė ir poilsio organizavimo veikla</c:v>
                </c:pt>
                <c:pt idx="17">
                  <c:v>S - Kita aptarnavimo veikla</c:v>
                </c:pt>
              </c:strCache>
            </c:strRef>
          </c:cat>
          <c:val>
            <c:numRef>
              <c:f>Grafikai!$C$224:$C$241</c:f>
              <c:numCache>
                <c:formatCode>#,##0</c:formatCode>
                <c:ptCount val="18"/>
                <c:pt idx="0">
                  <c:v>901.08</c:v>
                </c:pt>
                <c:pt idx="1">
                  <c:v>1387.81</c:v>
                </c:pt>
                <c:pt idx="2">
                  <c:v>1487.69</c:v>
                </c:pt>
                <c:pt idx="3">
                  <c:v>938.88</c:v>
                </c:pt>
                <c:pt idx="4">
                  <c:v>940.69</c:v>
                </c:pt>
                <c:pt idx="5">
                  <c:v>1534.08</c:v>
                </c:pt>
                <c:pt idx="6">
                  <c:v>1492.07</c:v>
                </c:pt>
                <c:pt idx="7">
                  <c:v>1895.63</c:v>
                </c:pt>
                <c:pt idx="8">
                  <c:v>641.20000000000005</c:v>
                </c:pt>
                <c:pt idx="9">
                  <c:v>1883.43</c:v>
                </c:pt>
                <c:pt idx="10">
                  <c:v>0</c:v>
                </c:pt>
                <c:pt idx="11">
                  <c:v>1460.25</c:v>
                </c:pt>
                <c:pt idx="12">
                  <c:v>1999.56</c:v>
                </c:pt>
                <c:pt idx="13">
                  <c:v>1182.26</c:v>
                </c:pt>
                <c:pt idx="14">
                  <c:v>1311.31</c:v>
                </c:pt>
                <c:pt idx="15">
                  <c:v>1328.34</c:v>
                </c:pt>
                <c:pt idx="16">
                  <c:v>503.47</c:v>
                </c:pt>
                <c:pt idx="17">
                  <c:v>1179.9000000000001</c:v>
                </c:pt>
              </c:numCache>
            </c:numRef>
          </c:val>
          <c:extLst>
            <c:ext xmlns:c16="http://schemas.microsoft.com/office/drawing/2014/chart" uri="{C3380CC4-5D6E-409C-BE32-E72D297353CC}">
              <c16:uniqueId val="{00000000-86BA-4BC3-AE41-FD7E6C93D85F}"/>
            </c:ext>
          </c:extLst>
        </c:ser>
        <c:ser>
          <c:idx val="1"/>
          <c:order val="1"/>
          <c:tx>
            <c:strRef>
              <c:f>Grafikai!$D$223</c:f>
              <c:strCache>
                <c:ptCount val="1"/>
                <c:pt idx="0">
                  <c:v>Atlyginimo vidurkis sektoriuje  , € </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vert="horz"/>
              <a:lstStyle/>
              <a:p>
                <a:pPr>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Grafikai!$B$224:$B$241</c:f>
              <c:strCache>
                <c:ptCount val="18"/>
                <c:pt idx="0">
                  <c:v>A - Žemės ūkis, miškininkystė ir žuvininkystė</c:v>
                </c:pt>
                <c:pt idx="1">
                  <c:v>B - Kasyba ir karjerų eksplotavimas</c:v>
                </c:pt>
                <c:pt idx="2">
                  <c:v>C - Apdirbamoji gamyba</c:v>
                </c:pt>
                <c:pt idx="3">
                  <c:v>D - Elektros, dujų, garo tiekimas ir oro kondicionavimas</c:v>
                </c:pt>
                <c:pt idx="4">
                  <c:v>E - Vandens tiekimas, nuotekų valymas, atliekų tvarkymas ir regeneravimas</c:v>
                </c:pt>
                <c:pt idx="5">
                  <c:v>F - Statyba</c:v>
                </c:pt>
                <c:pt idx="6">
                  <c:v>G - Didmeninė ir mažmeninė prekyba; variklinių transporto priemonių remontas</c:v>
                </c:pt>
                <c:pt idx="7">
                  <c:v>H - Transportas ir saugojimas</c:v>
                </c:pt>
                <c:pt idx="8">
                  <c:v>I - Apgyvendinimo ir maitinimo paslaugų veikla</c:v>
                </c:pt>
                <c:pt idx="9">
                  <c:v>J - Informaciniai ryšiai</c:v>
                </c:pt>
                <c:pt idx="10">
                  <c:v>K - Finansinė ir draudimo veikla</c:v>
                </c:pt>
                <c:pt idx="11">
                  <c:v>L - Nekilnojamo turto operacijos</c:v>
                </c:pt>
                <c:pt idx="12">
                  <c:v>M - Profesinė, mokslinė ir techninė veikla</c:v>
                </c:pt>
                <c:pt idx="13">
                  <c:v>N - Administracinė ir aptarnavimo veikla</c:v>
                </c:pt>
                <c:pt idx="14">
                  <c:v>P - Švietimas</c:v>
                </c:pt>
                <c:pt idx="15">
                  <c:v>Q - Žmonių sveikatos priežiūra ir socialinis darbas</c:v>
                </c:pt>
                <c:pt idx="16">
                  <c:v>R - Meninė, pramoginė ir poilsio organizavimo veikla</c:v>
                </c:pt>
                <c:pt idx="17">
                  <c:v>S - Kita aptarnavimo veikla</c:v>
                </c:pt>
              </c:strCache>
            </c:strRef>
          </c:cat>
          <c:val>
            <c:numRef>
              <c:f>Grafikai!$D$224:$D$241</c:f>
              <c:numCache>
                <c:formatCode>#,##0</c:formatCode>
                <c:ptCount val="18"/>
                <c:pt idx="0">
                  <c:v>1049.7</c:v>
                </c:pt>
                <c:pt idx="1">
                  <c:v>1364.5</c:v>
                </c:pt>
                <c:pt idx="2">
                  <c:v>1278.7</c:v>
                </c:pt>
                <c:pt idx="3">
                  <c:v>1484.5</c:v>
                </c:pt>
                <c:pt idx="4">
                  <c:v>1198.7</c:v>
                </c:pt>
                <c:pt idx="5">
                  <c:v>1106.4000000000001</c:v>
                </c:pt>
                <c:pt idx="6">
                  <c:v>1166</c:v>
                </c:pt>
                <c:pt idx="7">
                  <c:v>1094.4000000000001</c:v>
                </c:pt>
                <c:pt idx="8">
                  <c:v>871</c:v>
                </c:pt>
                <c:pt idx="9">
                  <c:v>2277.3000000000002</c:v>
                </c:pt>
                <c:pt idx="10">
                  <c:v>2372.5</c:v>
                </c:pt>
                <c:pt idx="11">
                  <c:v>1121.5999999999999</c:v>
                </c:pt>
                <c:pt idx="12">
                  <c:v>1601.2</c:v>
                </c:pt>
                <c:pt idx="13">
                  <c:v>1063.2</c:v>
                </c:pt>
                <c:pt idx="14">
                  <c:v>1131.4000000000001</c:v>
                </c:pt>
                <c:pt idx="15">
                  <c:v>1303.4000000000001</c:v>
                </c:pt>
                <c:pt idx="16">
                  <c:v>1010.6</c:v>
                </c:pt>
                <c:pt idx="17">
                  <c:v>1029.9000000000001</c:v>
                </c:pt>
              </c:numCache>
            </c:numRef>
          </c:val>
          <c:extLst>
            <c:ext xmlns:c16="http://schemas.microsoft.com/office/drawing/2014/chart" uri="{C3380CC4-5D6E-409C-BE32-E72D297353CC}">
              <c16:uniqueId val="{00000001-86BA-4BC3-AE41-FD7E6C93D85F}"/>
            </c:ext>
          </c:extLst>
        </c:ser>
        <c:dLbls>
          <c:dLblPos val="inEnd"/>
          <c:showLegendKey val="0"/>
          <c:showVal val="1"/>
          <c:showCatName val="0"/>
          <c:showSerName val="0"/>
          <c:showPercent val="0"/>
          <c:showBubbleSize val="0"/>
        </c:dLbls>
        <c:gapWidth val="65"/>
        <c:axId val="191616128"/>
        <c:axId val="191618048"/>
      </c:barChart>
      <c:catAx>
        <c:axId val="191616128"/>
        <c:scaling>
          <c:orientation val="minMax"/>
        </c:scaling>
        <c:delete val="0"/>
        <c:axPos val="l"/>
        <c:title>
          <c:tx>
            <c:rich>
              <a:bodyPr rot="-5400000" vert="horz"/>
              <a:lstStyle/>
              <a:p>
                <a:pPr>
                  <a:defRPr/>
                </a:pPr>
                <a:r>
                  <a:rPr lang="en-US"/>
                  <a:t>Ekonominės veiklos sektorius</a:t>
                </a:r>
              </a:p>
            </c:rich>
          </c:tx>
          <c:overlay val="0"/>
          <c:spPr>
            <a:noFill/>
            <a:ln>
              <a:noFill/>
            </a:ln>
            <a:effectLst/>
          </c:sp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vert="horz"/>
          <a:lstStyle/>
          <a:p>
            <a:pPr>
              <a:defRPr/>
            </a:pPr>
            <a:endParaRPr lang="lt-LT"/>
          </a:p>
        </c:txPr>
        <c:crossAx val="191618048"/>
        <c:crosses val="autoZero"/>
        <c:auto val="1"/>
        <c:lblAlgn val="ctr"/>
        <c:lblOffset val="100"/>
        <c:noMultiLvlLbl val="0"/>
      </c:catAx>
      <c:valAx>
        <c:axId val="191618048"/>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0" vert="horz"/>
              <a:lstStyle/>
              <a:p>
                <a:pPr>
                  <a:defRPr/>
                </a:pPr>
                <a:r>
                  <a:rPr lang="en-US"/>
                  <a:t>Darbo užmokesčio dydis Eur</a:t>
                </a:r>
              </a:p>
            </c:rich>
          </c:tx>
          <c:overlay val="0"/>
          <c:spPr>
            <a:noFill/>
            <a:ln>
              <a:noFill/>
            </a:ln>
            <a:effectLst/>
          </c:spPr>
        </c:title>
        <c:numFmt formatCode="#,##0" sourceLinked="1"/>
        <c:majorTickMark val="none"/>
        <c:minorTickMark val="none"/>
        <c:tickLblPos val="nextTo"/>
        <c:spPr>
          <a:noFill/>
          <a:ln>
            <a:noFill/>
          </a:ln>
          <a:effectLst/>
        </c:spPr>
        <c:txPr>
          <a:bodyPr rot="-60000000" vert="horz"/>
          <a:lstStyle/>
          <a:p>
            <a:pPr>
              <a:defRPr/>
            </a:pPr>
            <a:endParaRPr lang="lt-LT"/>
          </a:p>
        </c:txPr>
        <c:crossAx val="1916161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vert="horz"/>
        <a:lstStyle/>
        <a:p>
          <a:pPr>
            <a:defRPr/>
          </a:pPr>
          <a:endParaRPr lang="lt-LT"/>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400"/>
      </a:pPr>
      <a:endParaRPr lang="lt-LT"/>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CA7995C-BE0F-4E9E-B9D2-BD678280605A}" type="datetimeFigureOut">
              <a:rPr lang="lt-LT" smtClean="0"/>
              <a:t>2019-10-02</a:t>
            </a:fld>
            <a:endParaRPr lang="lt-LT"/>
          </a:p>
        </p:txBody>
      </p:sp>
      <p:sp>
        <p:nvSpPr>
          <p:cNvPr id="4" name="Poraštės vietos rezervavimo ženklas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C1DB4BA-B066-443F-90E0-385BAE4B77B2}" type="slidenum">
              <a:rPr lang="lt-LT" smtClean="0"/>
              <a:t>‹#›</a:t>
            </a:fld>
            <a:endParaRPr lang="lt-LT"/>
          </a:p>
        </p:txBody>
      </p:sp>
    </p:spTree>
    <p:extLst>
      <p:ext uri="{BB962C8B-B14F-4D97-AF65-F5344CB8AC3E}">
        <p14:creationId xmlns:p14="http://schemas.microsoft.com/office/powerpoint/2010/main" val="14954428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DE494-3BA7-4D72-8891-4392C51275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50E73B0-10A9-41F0-81F5-4CD3EF3094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C0205B5-C778-4A66-8B24-6515E537EBC6}"/>
              </a:ext>
            </a:extLst>
          </p:cNvPr>
          <p:cNvSpPr>
            <a:spLocks noGrp="1"/>
          </p:cNvSpPr>
          <p:nvPr>
            <p:ph type="dt" sz="half" idx="10"/>
          </p:nvPr>
        </p:nvSpPr>
        <p:spPr/>
        <p:txBody>
          <a:bodyPr/>
          <a:lstStyle/>
          <a:p>
            <a:fld id="{B29EE903-A9CA-4E49-863C-1D7B466CB6C7}" type="datetimeFigureOut">
              <a:rPr lang="en-GB" smtClean="0"/>
              <a:t>02/10/2019</a:t>
            </a:fld>
            <a:endParaRPr lang="en-GB"/>
          </a:p>
        </p:txBody>
      </p:sp>
      <p:sp>
        <p:nvSpPr>
          <p:cNvPr id="5" name="Footer Placeholder 4">
            <a:extLst>
              <a:ext uri="{FF2B5EF4-FFF2-40B4-BE49-F238E27FC236}">
                <a16:creationId xmlns:a16="http://schemas.microsoft.com/office/drawing/2014/main" id="{ED05933D-DA41-40F7-865D-6C544EFEDB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EFB631-4316-4250-BA9C-70E2F154E3F5}"/>
              </a:ext>
            </a:extLst>
          </p:cNvPr>
          <p:cNvSpPr>
            <a:spLocks noGrp="1"/>
          </p:cNvSpPr>
          <p:nvPr>
            <p:ph type="sldNum" sz="quarter" idx="12"/>
          </p:nvPr>
        </p:nvSpPr>
        <p:spPr/>
        <p:txBody>
          <a:bodyPr/>
          <a:lstStyle/>
          <a:p>
            <a:fld id="{76CF9EBD-3AE4-49E8-972D-75C07F510263}" type="slidenum">
              <a:rPr lang="en-GB" smtClean="0"/>
              <a:t>‹#›</a:t>
            </a:fld>
            <a:endParaRPr lang="en-GB"/>
          </a:p>
        </p:txBody>
      </p:sp>
    </p:spTree>
    <p:extLst>
      <p:ext uri="{BB962C8B-B14F-4D97-AF65-F5344CB8AC3E}">
        <p14:creationId xmlns:p14="http://schemas.microsoft.com/office/powerpoint/2010/main" val="415661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6D79F-EA13-422E-A0BE-4749F10AFD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168F7CA-7BCB-424A-B9C9-950DD9AECE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9FBF95-C251-45F7-821E-A746CBEA794F}"/>
              </a:ext>
            </a:extLst>
          </p:cNvPr>
          <p:cNvSpPr>
            <a:spLocks noGrp="1"/>
          </p:cNvSpPr>
          <p:nvPr>
            <p:ph type="dt" sz="half" idx="10"/>
          </p:nvPr>
        </p:nvSpPr>
        <p:spPr/>
        <p:txBody>
          <a:bodyPr/>
          <a:lstStyle/>
          <a:p>
            <a:fld id="{B29EE903-A9CA-4E49-863C-1D7B466CB6C7}" type="datetimeFigureOut">
              <a:rPr lang="en-GB" smtClean="0"/>
              <a:t>02/10/2019</a:t>
            </a:fld>
            <a:endParaRPr lang="en-GB"/>
          </a:p>
        </p:txBody>
      </p:sp>
      <p:sp>
        <p:nvSpPr>
          <p:cNvPr id="5" name="Footer Placeholder 4">
            <a:extLst>
              <a:ext uri="{FF2B5EF4-FFF2-40B4-BE49-F238E27FC236}">
                <a16:creationId xmlns:a16="http://schemas.microsoft.com/office/drawing/2014/main" id="{0B2A4655-79D5-49B2-86F5-633DA3A4E7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866FDF-321C-4FA3-A7BC-7097ADD1EAC1}"/>
              </a:ext>
            </a:extLst>
          </p:cNvPr>
          <p:cNvSpPr>
            <a:spLocks noGrp="1"/>
          </p:cNvSpPr>
          <p:nvPr>
            <p:ph type="sldNum" sz="quarter" idx="12"/>
          </p:nvPr>
        </p:nvSpPr>
        <p:spPr/>
        <p:txBody>
          <a:bodyPr/>
          <a:lstStyle/>
          <a:p>
            <a:fld id="{76CF9EBD-3AE4-49E8-972D-75C07F510263}" type="slidenum">
              <a:rPr lang="en-GB" smtClean="0"/>
              <a:t>‹#›</a:t>
            </a:fld>
            <a:endParaRPr lang="en-GB"/>
          </a:p>
        </p:txBody>
      </p:sp>
    </p:spTree>
    <p:extLst>
      <p:ext uri="{BB962C8B-B14F-4D97-AF65-F5344CB8AC3E}">
        <p14:creationId xmlns:p14="http://schemas.microsoft.com/office/powerpoint/2010/main" val="64323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B06CF6-1B05-4914-8D12-781FD0DBA30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927B56-21E7-4F56-BAFF-5D92378C50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FF6B60-7644-4FF3-944C-212F4415477B}"/>
              </a:ext>
            </a:extLst>
          </p:cNvPr>
          <p:cNvSpPr>
            <a:spLocks noGrp="1"/>
          </p:cNvSpPr>
          <p:nvPr>
            <p:ph type="dt" sz="half" idx="10"/>
          </p:nvPr>
        </p:nvSpPr>
        <p:spPr/>
        <p:txBody>
          <a:bodyPr/>
          <a:lstStyle/>
          <a:p>
            <a:fld id="{B29EE903-A9CA-4E49-863C-1D7B466CB6C7}" type="datetimeFigureOut">
              <a:rPr lang="en-GB" smtClean="0"/>
              <a:t>02/10/2019</a:t>
            </a:fld>
            <a:endParaRPr lang="en-GB"/>
          </a:p>
        </p:txBody>
      </p:sp>
      <p:sp>
        <p:nvSpPr>
          <p:cNvPr id="5" name="Footer Placeholder 4">
            <a:extLst>
              <a:ext uri="{FF2B5EF4-FFF2-40B4-BE49-F238E27FC236}">
                <a16:creationId xmlns:a16="http://schemas.microsoft.com/office/drawing/2014/main" id="{541F67ED-3556-4CAC-9C45-7FCEA86914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A0F0D6-6F76-4D87-A0F6-9715AE517B6A}"/>
              </a:ext>
            </a:extLst>
          </p:cNvPr>
          <p:cNvSpPr>
            <a:spLocks noGrp="1"/>
          </p:cNvSpPr>
          <p:nvPr>
            <p:ph type="sldNum" sz="quarter" idx="12"/>
          </p:nvPr>
        </p:nvSpPr>
        <p:spPr/>
        <p:txBody>
          <a:bodyPr/>
          <a:lstStyle/>
          <a:p>
            <a:fld id="{76CF9EBD-3AE4-49E8-972D-75C07F510263}" type="slidenum">
              <a:rPr lang="en-GB" smtClean="0"/>
              <a:t>‹#›</a:t>
            </a:fld>
            <a:endParaRPr lang="en-GB"/>
          </a:p>
        </p:txBody>
      </p:sp>
    </p:spTree>
    <p:extLst>
      <p:ext uri="{BB962C8B-B14F-4D97-AF65-F5344CB8AC3E}">
        <p14:creationId xmlns:p14="http://schemas.microsoft.com/office/powerpoint/2010/main" val="1866106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0483B-C292-4C5E-A590-DCC2B2A23D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02E9C71-668C-4056-9F33-EFDA9C2ACB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F363D5-37B3-4B25-A78F-F88A9730C83E}"/>
              </a:ext>
            </a:extLst>
          </p:cNvPr>
          <p:cNvSpPr>
            <a:spLocks noGrp="1"/>
          </p:cNvSpPr>
          <p:nvPr>
            <p:ph type="dt" sz="half" idx="10"/>
          </p:nvPr>
        </p:nvSpPr>
        <p:spPr/>
        <p:txBody>
          <a:bodyPr/>
          <a:lstStyle/>
          <a:p>
            <a:fld id="{B29EE903-A9CA-4E49-863C-1D7B466CB6C7}" type="datetimeFigureOut">
              <a:rPr lang="en-GB" smtClean="0"/>
              <a:t>02/10/2019</a:t>
            </a:fld>
            <a:endParaRPr lang="en-GB"/>
          </a:p>
        </p:txBody>
      </p:sp>
      <p:sp>
        <p:nvSpPr>
          <p:cNvPr id="5" name="Footer Placeholder 4">
            <a:extLst>
              <a:ext uri="{FF2B5EF4-FFF2-40B4-BE49-F238E27FC236}">
                <a16:creationId xmlns:a16="http://schemas.microsoft.com/office/drawing/2014/main" id="{2E0A5DD3-2A4E-490B-855D-658F117BCC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82A78C-EC88-46E5-9DBD-EF7022ED1A86}"/>
              </a:ext>
            </a:extLst>
          </p:cNvPr>
          <p:cNvSpPr>
            <a:spLocks noGrp="1"/>
          </p:cNvSpPr>
          <p:nvPr>
            <p:ph type="sldNum" sz="quarter" idx="12"/>
          </p:nvPr>
        </p:nvSpPr>
        <p:spPr/>
        <p:txBody>
          <a:bodyPr/>
          <a:lstStyle/>
          <a:p>
            <a:fld id="{76CF9EBD-3AE4-49E8-972D-75C07F510263}" type="slidenum">
              <a:rPr lang="en-GB" smtClean="0"/>
              <a:t>‹#›</a:t>
            </a:fld>
            <a:endParaRPr lang="en-GB"/>
          </a:p>
        </p:txBody>
      </p:sp>
    </p:spTree>
    <p:extLst>
      <p:ext uri="{BB962C8B-B14F-4D97-AF65-F5344CB8AC3E}">
        <p14:creationId xmlns:p14="http://schemas.microsoft.com/office/powerpoint/2010/main" val="12235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7F872-D8B2-4BFE-A891-81EC31E78F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75CD85C-24F7-4952-BDA1-E162A30045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E69219-4916-4990-81D4-9AB58AAB6F86}"/>
              </a:ext>
            </a:extLst>
          </p:cNvPr>
          <p:cNvSpPr>
            <a:spLocks noGrp="1"/>
          </p:cNvSpPr>
          <p:nvPr>
            <p:ph type="dt" sz="half" idx="10"/>
          </p:nvPr>
        </p:nvSpPr>
        <p:spPr/>
        <p:txBody>
          <a:bodyPr/>
          <a:lstStyle/>
          <a:p>
            <a:fld id="{B29EE903-A9CA-4E49-863C-1D7B466CB6C7}" type="datetimeFigureOut">
              <a:rPr lang="en-GB" smtClean="0"/>
              <a:t>02/10/2019</a:t>
            </a:fld>
            <a:endParaRPr lang="en-GB"/>
          </a:p>
        </p:txBody>
      </p:sp>
      <p:sp>
        <p:nvSpPr>
          <p:cNvPr id="5" name="Footer Placeholder 4">
            <a:extLst>
              <a:ext uri="{FF2B5EF4-FFF2-40B4-BE49-F238E27FC236}">
                <a16:creationId xmlns:a16="http://schemas.microsoft.com/office/drawing/2014/main" id="{763B8488-F211-4BF7-A85B-C0FEB01B9C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7EC9CB-DEC1-43BD-B3AB-EE5E9102C0AF}"/>
              </a:ext>
            </a:extLst>
          </p:cNvPr>
          <p:cNvSpPr>
            <a:spLocks noGrp="1"/>
          </p:cNvSpPr>
          <p:nvPr>
            <p:ph type="sldNum" sz="quarter" idx="12"/>
          </p:nvPr>
        </p:nvSpPr>
        <p:spPr/>
        <p:txBody>
          <a:bodyPr/>
          <a:lstStyle/>
          <a:p>
            <a:fld id="{76CF9EBD-3AE4-49E8-972D-75C07F510263}" type="slidenum">
              <a:rPr lang="en-GB" smtClean="0"/>
              <a:t>‹#›</a:t>
            </a:fld>
            <a:endParaRPr lang="en-GB"/>
          </a:p>
        </p:txBody>
      </p:sp>
    </p:spTree>
    <p:extLst>
      <p:ext uri="{BB962C8B-B14F-4D97-AF65-F5344CB8AC3E}">
        <p14:creationId xmlns:p14="http://schemas.microsoft.com/office/powerpoint/2010/main" val="281086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21600-253E-4550-A57F-97F93D2CC68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0DFF663-9E8F-453E-84C4-8A00378556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2CD52D6-7B25-428E-A558-14D7E14E65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9D9F033-155D-427F-AEB1-16FCC9164C84}"/>
              </a:ext>
            </a:extLst>
          </p:cNvPr>
          <p:cNvSpPr>
            <a:spLocks noGrp="1"/>
          </p:cNvSpPr>
          <p:nvPr>
            <p:ph type="dt" sz="half" idx="10"/>
          </p:nvPr>
        </p:nvSpPr>
        <p:spPr/>
        <p:txBody>
          <a:bodyPr/>
          <a:lstStyle/>
          <a:p>
            <a:fld id="{B29EE903-A9CA-4E49-863C-1D7B466CB6C7}" type="datetimeFigureOut">
              <a:rPr lang="en-GB" smtClean="0"/>
              <a:t>02/10/2019</a:t>
            </a:fld>
            <a:endParaRPr lang="en-GB"/>
          </a:p>
        </p:txBody>
      </p:sp>
      <p:sp>
        <p:nvSpPr>
          <p:cNvPr id="6" name="Footer Placeholder 5">
            <a:extLst>
              <a:ext uri="{FF2B5EF4-FFF2-40B4-BE49-F238E27FC236}">
                <a16:creationId xmlns:a16="http://schemas.microsoft.com/office/drawing/2014/main" id="{A8CDC102-6DBA-49FD-A8BC-34E9BC7F02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8D9792-E542-4DD9-9101-708C548623ED}"/>
              </a:ext>
            </a:extLst>
          </p:cNvPr>
          <p:cNvSpPr>
            <a:spLocks noGrp="1"/>
          </p:cNvSpPr>
          <p:nvPr>
            <p:ph type="sldNum" sz="quarter" idx="12"/>
          </p:nvPr>
        </p:nvSpPr>
        <p:spPr/>
        <p:txBody>
          <a:bodyPr/>
          <a:lstStyle/>
          <a:p>
            <a:fld id="{76CF9EBD-3AE4-49E8-972D-75C07F510263}" type="slidenum">
              <a:rPr lang="en-GB" smtClean="0"/>
              <a:t>‹#›</a:t>
            </a:fld>
            <a:endParaRPr lang="en-GB"/>
          </a:p>
        </p:txBody>
      </p:sp>
    </p:spTree>
    <p:extLst>
      <p:ext uri="{BB962C8B-B14F-4D97-AF65-F5344CB8AC3E}">
        <p14:creationId xmlns:p14="http://schemas.microsoft.com/office/powerpoint/2010/main" val="298562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A5DAD-78D1-481E-9A97-7BD9DD88B56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12571F0-F772-40B5-8402-B6D958281F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BFCBBA-0EB5-4E03-9DB2-8479EBE0B9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BC7CD2C-2F89-485A-8C29-6B25C30DA4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CAEC54-9377-4E93-833F-4CBEDEA337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78D3DC5-5C08-4951-9A4B-6E52F0012795}"/>
              </a:ext>
            </a:extLst>
          </p:cNvPr>
          <p:cNvSpPr>
            <a:spLocks noGrp="1"/>
          </p:cNvSpPr>
          <p:nvPr>
            <p:ph type="dt" sz="half" idx="10"/>
          </p:nvPr>
        </p:nvSpPr>
        <p:spPr/>
        <p:txBody>
          <a:bodyPr/>
          <a:lstStyle/>
          <a:p>
            <a:fld id="{B29EE903-A9CA-4E49-863C-1D7B466CB6C7}" type="datetimeFigureOut">
              <a:rPr lang="en-GB" smtClean="0"/>
              <a:t>02/10/2019</a:t>
            </a:fld>
            <a:endParaRPr lang="en-GB"/>
          </a:p>
        </p:txBody>
      </p:sp>
      <p:sp>
        <p:nvSpPr>
          <p:cNvPr id="8" name="Footer Placeholder 7">
            <a:extLst>
              <a:ext uri="{FF2B5EF4-FFF2-40B4-BE49-F238E27FC236}">
                <a16:creationId xmlns:a16="http://schemas.microsoft.com/office/drawing/2014/main" id="{B14558E5-FD08-4731-B89D-48E24B85107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444F821-CB28-48D6-A80E-C2CB8A9BFB9C}"/>
              </a:ext>
            </a:extLst>
          </p:cNvPr>
          <p:cNvSpPr>
            <a:spLocks noGrp="1"/>
          </p:cNvSpPr>
          <p:nvPr>
            <p:ph type="sldNum" sz="quarter" idx="12"/>
          </p:nvPr>
        </p:nvSpPr>
        <p:spPr/>
        <p:txBody>
          <a:bodyPr/>
          <a:lstStyle/>
          <a:p>
            <a:fld id="{76CF9EBD-3AE4-49E8-972D-75C07F510263}" type="slidenum">
              <a:rPr lang="en-GB" smtClean="0"/>
              <a:t>‹#›</a:t>
            </a:fld>
            <a:endParaRPr lang="en-GB"/>
          </a:p>
        </p:txBody>
      </p:sp>
    </p:spTree>
    <p:extLst>
      <p:ext uri="{BB962C8B-B14F-4D97-AF65-F5344CB8AC3E}">
        <p14:creationId xmlns:p14="http://schemas.microsoft.com/office/powerpoint/2010/main" val="123185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1E1E2-3FE7-4D4B-A184-7D9A6234B94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8E25F66-12FD-4923-A8BD-450668D8CE45}"/>
              </a:ext>
            </a:extLst>
          </p:cNvPr>
          <p:cNvSpPr>
            <a:spLocks noGrp="1"/>
          </p:cNvSpPr>
          <p:nvPr>
            <p:ph type="dt" sz="half" idx="10"/>
          </p:nvPr>
        </p:nvSpPr>
        <p:spPr/>
        <p:txBody>
          <a:bodyPr/>
          <a:lstStyle/>
          <a:p>
            <a:fld id="{B29EE903-A9CA-4E49-863C-1D7B466CB6C7}" type="datetimeFigureOut">
              <a:rPr lang="en-GB" smtClean="0"/>
              <a:t>02/10/2019</a:t>
            </a:fld>
            <a:endParaRPr lang="en-GB"/>
          </a:p>
        </p:txBody>
      </p:sp>
      <p:sp>
        <p:nvSpPr>
          <p:cNvPr id="4" name="Footer Placeholder 3">
            <a:extLst>
              <a:ext uri="{FF2B5EF4-FFF2-40B4-BE49-F238E27FC236}">
                <a16:creationId xmlns:a16="http://schemas.microsoft.com/office/drawing/2014/main" id="{B40CBA36-D93F-4F77-9E8B-AEA15D67911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F29BBFE-E9A0-44C7-8507-0910A25F51E9}"/>
              </a:ext>
            </a:extLst>
          </p:cNvPr>
          <p:cNvSpPr>
            <a:spLocks noGrp="1"/>
          </p:cNvSpPr>
          <p:nvPr>
            <p:ph type="sldNum" sz="quarter" idx="12"/>
          </p:nvPr>
        </p:nvSpPr>
        <p:spPr/>
        <p:txBody>
          <a:bodyPr/>
          <a:lstStyle/>
          <a:p>
            <a:fld id="{76CF9EBD-3AE4-49E8-972D-75C07F510263}" type="slidenum">
              <a:rPr lang="en-GB" smtClean="0"/>
              <a:t>‹#›</a:t>
            </a:fld>
            <a:endParaRPr lang="en-GB"/>
          </a:p>
        </p:txBody>
      </p:sp>
    </p:spTree>
    <p:extLst>
      <p:ext uri="{BB962C8B-B14F-4D97-AF65-F5344CB8AC3E}">
        <p14:creationId xmlns:p14="http://schemas.microsoft.com/office/powerpoint/2010/main" val="660442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4A93B1-4F2D-49BA-A389-ED2455E09B9C}"/>
              </a:ext>
            </a:extLst>
          </p:cNvPr>
          <p:cNvSpPr>
            <a:spLocks noGrp="1"/>
          </p:cNvSpPr>
          <p:nvPr>
            <p:ph type="dt" sz="half" idx="10"/>
          </p:nvPr>
        </p:nvSpPr>
        <p:spPr/>
        <p:txBody>
          <a:bodyPr/>
          <a:lstStyle/>
          <a:p>
            <a:fld id="{B29EE903-A9CA-4E49-863C-1D7B466CB6C7}" type="datetimeFigureOut">
              <a:rPr lang="en-GB" smtClean="0"/>
              <a:t>02/10/2019</a:t>
            </a:fld>
            <a:endParaRPr lang="en-GB"/>
          </a:p>
        </p:txBody>
      </p:sp>
      <p:sp>
        <p:nvSpPr>
          <p:cNvPr id="3" name="Footer Placeholder 2">
            <a:extLst>
              <a:ext uri="{FF2B5EF4-FFF2-40B4-BE49-F238E27FC236}">
                <a16:creationId xmlns:a16="http://schemas.microsoft.com/office/drawing/2014/main" id="{A24E1799-7172-4E70-8C1D-82EC7E4AB94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F196A5-C883-4914-B62C-1B0C6BF0CBE5}"/>
              </a:ext>
            </a:extLst>
          </p:cNvPr>
          <p:cNvSpPr>
            <a:spLocks noGrp="1"/>
          </p:cNvSpPr>
          <p:nvPr>
            <p:ph type="sldNum" sz="quarter" idx="12"/>
          </p:nvPr>
        </p:nvSpPr>
        <p:spPr/>
        <p:txBody>
          <a:bodyPr/>
          <a:lstStyle/>
          <a:p>
            <a:fld id="{76CF9EBD-3AE4-49E8-972D-75C07F510263}" type="slidenum">
              <a:rPr lang="en-GB" smtClean="0"/>
              <a:t>‹#›</a:t>
            </a:fld>
            <a:endParaRPr lang="en-GB"/>
          </a:p>
        </p:txBody>
      </p:sp>
    </p:spTree>
    <p:extLst>
      <p:ext uri="{BB962C8B-B14F-4D97-AF65-F5344CB8AC3E}">
        <p14:creationId xmlns:p14="http://schemas.microsoft.com/office/powerpoint/2010/main" val="4055705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40EA4-5DA5-463E-8FAA-490ABDC208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CD856EB-E9F6-4F95-973B-87BF3A3CC6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5DF806D-BD61-47ED-88B1-B5702A5605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5D98F3-9BAF-4706-8EC1-51FB1F8DFB51}"/>
              </a:ext>
            </a:extLst>
          </p:cNvPr>
          <p:cNvSpPr>
            <a:spLocks noGrp="1"/>
          </p:cNvSpPr>
          <p:nvPr>
            <p:ph type="dt" sz="half" idx="10"/>
          </p:nvPr>
        </p:nvSpPr>
        <p:spPr/>
        <p:txBody>
          <a:bodyPr/>
          <a:lstStyle/>
          <a:p>
            <a:fld id="{B29EE903-A9CA-4E49-863C-1D7B466CB6C7}" type="datetimeFigureOut">
              <a:rPr lang="en-GB" smtClean="0"/>
              <a:t>02/10/2019</a:t>
            </a:fld>
            <a:endParaRPr lang="en-GB"/>
          </a:p>
        </p:txBody>
      </p:sp>
      <p:sp>
        <p:nvSpPr>
          <p:cNvPr id="6" name="Footer Placeholder 5">
            <a:extLst>
              <a:ext uri="{FF2B5EF4-FFF2-40B4-BE49-F238E27FC236}">
                <a16:creationId xmlns:a16="http://schemas.microsoft.com/office/drawing/2014/main" id="{E7F85DED-BBA5-42A9-BE9F-5CAA47213D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D5B2F8-4F1E-4D76-8474-CBCF9F2BD72C}"/>
              </a:ext>
            </a:extLst>
          </p:cNvPr>
          <p:cNvSpPr>
            <a:spLocks noGrp="1"/>
          </p:cNvSpPr>
          <p:nvPr>
            <p:ph type="sldNum" sz="quarter" idx="12"/>
          </p:nvPr>
        </p:nvSpPr>
        <p:spPr/>
        <p:txBody>
          <a:bodyPr/>
          <a:lstStyle/>
          <a:p>
            <a:fld id="{76CF9EBD-3AE4-49E8-972D-75C07F510263}" type="slidenum">
              <a:rPr lang="en-GB" smtClean="0"/>
              <a:t>‹#›</a:t>
            </a:fld>
            <a:endParaRPr lang="en-GB"/>
          </a:p>
        </p:txBody>
      </p:sp>
    </p:spTree>
    <p:extLst>
      <p:ext uri="{BB962C8B-B14F-4D97-AF65-F5344CB8AC3E}">
        <p14:creationId xmlns:p14="http://schemas.microsoft.com/office/powerpoint/2010/main" val="40716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89F4E-CF14-4980-BEF9-59F348AC1E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277BE2B-08B2-4CB5-9A26-8ACEB5C7E0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814C982-A014-43CB-B97C-0894ED15ED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38ACCA-CD0E-4FB4-A322-E2874E19A0B8}"/>
              </a:ext>
            </a:extLst>
          </p:cNvPr>
          <p:cNvSpPr>
            <a:spLocks noGrp="1"/>
          </p:cNvSpPr>
          <p:nvPr>
            <p:ph type="dt" sz="half" idx="10"/>
          </p:nvPr>
        </p:nvSpPr>
        <p:spPr/>
        <p:txBody>
          <a:bodyPr/>
          <a:lstStyle/>
          <a:p>
            <a:fld id="{B29EE903-A9CA-4E49-863C-1D7B466CB6C7}" type="datetimeFigureOut">
              <a:rPr lang="en-GB" smtClean="0"/>
              <a:t>02/10/2019</a:t>
            </a:fld>
            <a:endParaRPr lang="en-GB"/>
          </a:p>
        </p:txBody>
      </p:sp>
      <p:sp>
        <p:nvSpPr>
          <p:cNvPr id="6" name="Footer Placeholder 5">
            <a:extLst>
              <a:ext uri="{FF2B5EF4-FFF2-40B4-BE49-F238E27FC236}">
                <a16:creationId xmlns:a16="http://schemas.microsoft.com/office/drawing/2014/main" id="{11E18B69-3823-435A-A8CB-F8587F7E57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1DA11D-9109-40B7-882A-E490B1CED310}"/>
              </a:ext>
            </a:extLst>
          </p:cNvPr>
          <p:cNvSpPr>
            <a:spLocks noGrp="1"/>
          </p:cNvSpPr>
          <p:nvPr>
            <p:ph type="sldNum" sz="quarter" idx="12"/>
          </p:nvPr>
        </p:nvSpPr>
        <p:spPr/>
        <p:txBody>
          <a:bodyPr/>
          <a:lstStyle/>
          <a:p>
            <a:fld id="{76CF9EBD-3AE4-49E8-972D-75C07F510263}" type="slidenum">
              <a:rPr lang="en-GB" smtClean="0"/>
              <a:t>‹#›</a:t>
            </a:fld>
            <a:endParaRPr lang="en-GB"/>
          </a:p>
        </p:txBody>
      </p:sp>
    </p:spTree>
    <p:extLst>
      <p:ext uri="{BB962C8B-B14F-4D97-AF65-F5344CB8AC3E}">
        <p14:creationId xmlns:p14="http://schemas.microsoft.com/office/powerpoint/2010/main" val="722513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3B9D35-03CD-4325-B567-5C2F86D3FD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7129A1-6F6C-44DB-818E-B9624532C9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26A107-17C1-4B3A-A0D3-AB25518767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EE903-A9CA-4E49-863C-1D7B466CB6C7}" type="datetimeFigureOut">
              <a:rPr lang="en-GB" smtClean="0"/>
              <a:t>02/10/2019</a:t>
            </a:fld>
            <a:endParaRPr lang="en-GB"/>
          </a:p>
        </p:txBody>
      </p:sp>
      <p:sp>
        <p:nvSpPr>
          <p:cNvPr id="5" name="Footer Placeholder 4">
            <a:extLst>
              <a:ext uri="{FF2B5EF4-FFF2-40B4-BE49-F238E27FC236}">
                <a16:creationId xmlns:a16="http://schemas.microsoft.com/office/drawing/2014/main" id="{1AFDBABE-DEA1-48D5-9594-36733B696D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67CE9DD-D5B7-4B12-BE4F-D5A1EDE6AD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F9EBD-3AE4-49E8-972D-75C07F510263}" type="slidenum">
              <a:rPr lang="en-GB" smtClean="0"/>
              <a:t>‹#›</a:t>
            </a:fld>
            <a:endParaRPr lang="en-GB"/>
          </a:p>
        </p:txBody>
      </p:sp>
    </p:spTree>
    <p:extLst>
      <p:ext uri="{BB962C8B-B14F-4D97-AF65-F5344CB8AC3E}">
        <p14:creationId xmlns:p14="http://schemas.microsoft.com/office/powerpoint/2010/main" val="977699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75FE2-D9F1-42B9-AD20-76A7D11ECA07}"/>
              </a:ext>
            </a:extLst>
          </p:cNvPr>
          <p:cNvSpPr>
            <a:spLocks noGrp="1"/>
          </p:cNvSpPr>
          <p:nvPr>
            <p:ph type="ctrTitle"/>
          </p:nvPr>
        </p:nvSpPr>
        <p:spPr>
          <a:xfrm>
            <a:off x="1524000" y="1535113"/>
            <a:ext cx="9144000" cy="2387600"/>
          </a:xfrm>
        </p:spPr>
        <p:txBody>
          <a:bodyPr>
            <a:normAutofit/>
          </a:bodyPr>
          <a:lstStyle/>
          <a:p>
            <a:r>
              <a:rPr lang="lt-LT" sz="7200" b="1" dirty="0">
                <a:solidFill>
                  <a:srgbClr val="002060"/>
                </a:solidFill>
                <a:effectLst>
                  <a:outerShdw blurRad="38100" dist="38100" dir="2700000" algn="tl">
                    <a:srgbClr val="000000">
                      <a:alpha val="43137"/>
                    </a:srgbClr>
                  </a:outerShdw>
                </a:effectLst>
                <a:latin typeface="+mn-lt"/>
              </a:rPr>
              <a:t>Lietuvos </a:t>
            </a:r>
            <a:r>
              <a:rPr lang="lt-LT" sz="7200" b="1" dirty="0" err="1">
                <a:solidFill>
                  <a:srgbClr val="002060"/>
                </a:solidFill>
                <a:effectLst>
                  <a:outerShdw blurRad="38100" dist="38100" dir="2700000" algn="tl">
                    <a:srgbClr val="000000">
                      <a:alpha val="43137"/>
                    </a:srgbClr>
                  </a:outerShdw>
                </a:effectLst>
                <a:latin typeface="+mn-lt"/>
              </a:rPr>
              <a:t>klasterizacijos</a:t>
            </a:r>
            <a:r>
              <a:rPr lang="lt-LT" sz="7200" b="1" dirty="0">
                <a:solidFill>
                  <a:srgbClr val="002060"/>
                </a:solidFill>
                <a:effectLst>
                  <a:outerShdw blurRad="38100" dist="38100" dir="2700000" algn="tl">
                    <a:srgbClr val="000000">
                      <a:alpha val="43137"/>
                    </a:srgbClr>
                  </a:outerShdw>
                </a:effectLst>
                <a:latin typeface="+mn-lt"/>
              </a:rPr>
              <a:t> studija 2019</a:t>
            </a:r>
            <a:endParaRPr lang="en-GB" sz="7200" b="1" dirty="0">
              <a:solidFill>
                <a:srgbClr val="002060"/>
              </a:solidFill>
              <a:effectLst>
                <a:outerShdw blurRad="38100" dist="38100" dir="2700000" algn="tl">
                  <a:srgbClr val="000000">
                    <a:alpha val="43137"/>
                  </a:srgbClr>
                </a:outerShdw>
              </a:effectLst>
              <a:latin typeface="+mn-lt"/>
            </a:endParaRPr>
          </a:p>
        </p:txBody>
      </p:sp>
      <p:sp>
        <p:nvSpPr>
          <p:cNvPr id="3" name="Subtitle 2">
            <a:extLst>
              <a:ext uri="{FF2B5EF4-FFF2-40B4-BE49-F238E27FC236}">
                <a16:creationId xmlns:a16="http://schemas.microsoft.com/office/drawing/2014/main" id="{356D7B3D-CBCA-41CC-A750-B3094932E141}"/>
              </a:ext>
            </a:extLst>
          </p:cNvPr>
          <p:cNvSpPr>
            <a:spLocks noGrp="1"/>
          </p:cNvSpPr>
          <p:nvPr>
            <p:ph type="subTitle" idx="1"/>
          </p:nvPr>
        </p:nvSpPr>
        <p:spPr>
          <a:xfrm>
            <a:off x="1524000" y="4881563"/>
            <a:ext cx="9144000" cy="1700212"/>
          </a:xfrm>
        </p:spPr>
        <p:txBody>
          <a:bodyPr>
            <a:normAutofit lnSpcReduction="10000"/>
          </a:bodyPr>
          <a:lstStyle/>
          <a:p>
            <a:r>
              <a:rPr lang="en-US" dirty="0"/>
              <a:t>Dr. Erika </a:t>
            </a:r>
            <a:r>
              <a:rPr lang="en-US" dirty="0" err="1"/>
              <a:t>Vaiginien</a:t>
            </a:r>
            <a:r>
              <a:rPr lang="lt-LT" dirty="0"/>
              <a:t>ė</a:t>
            </a:r>
            <a:endParaRPr lang="en-US" dirty="0"/>
          </a:p>
          <a:p>
            <a:r>
              <a:rPr lang="en-US" dirty="0"/>
              <a:t>Dr. Reda </a:t>
            </a:r>
            <a:r>
              <a:rPr lang="en-US" dirty="0" err="1"/>
              <a:t>Naus</a:t>
            </a:r>
            <a:r>
              <a:rPr lang="lt-LT" dirty="0"/>
              <a:t>ėdaitė</a:t>
            </a:r>
          </a:p>
          <a:p>
            <a:r>
              <a:rPr lang="lt-LT" dirty="0"/>
              <a:t>Daiva Mažeikaitė</a:t>
            </a:r>
          </a:p>
          <a:p>
            <a:r>
              <a:rPr lang="lt-LT" dirty="0"/>
              <a:t>Irmina Valytė</a:t>
            </a:r>
            <a:endParaRPr lang="en-GB" dirty="0"/>
          </a:p>
        </p:txBody>
      </p:sp>
      <p:pic>
        <p:nvPicPr>
          <p:cNvPr id="4" name="Picture 3" descr="Vaizdo rezultatas pagal užklausą „mita“">
            <a:extLst>
              <a:ext uri="{FF2B5EF4-FFF2-40B4-BE49-F238E27FC236}">
                <a16:creationId xmlns:a16="http://schemas.microsoft.com/office/drawing/2014/main" id="{7C001460-D0C7-4986-9AAC-E5D49640CD6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99831" y="435372"/>
            <a:ext cx="1619567" cy="653256"/>
          </a:xfrm>
          <a:prstGeom prst="rect">
            <a:avLst/>
          </a:prstGeom>
          <a:noFill/>
          <a:ln>
            <a:noFill/>
          </a:ln>
        </p:spPr>
      </p:pic>
      <p:pic>
        <p:nvPicPr>
          <p:cNvPr id="5" name="image132.png">
            <a:extLst>
              <a:ext uri="{FF2B5EF4-FFF2-40B4-BE49-F238E27FC236}">
                <a16:creationId xmlns:a16="http://schemas.microsoft.com/office/drawing/2014/main" id="{4BFBB163-81D8-4AA7-9332-1BFFFC7EDA68}"/>
              </a:ext>
            </a:extLst>
          </p:cNvPr>
          <p:cNvPicPr/>
          <p:nvPr/>
        </p:nvPicPr>
        <p:blipFill>
          <a:blip r:embed="rId3"/>
          <a:srcRect/>
          <a:stretch>
            <a:fillRect/>
          </a:stretch>
        </p:blipFill>
        <p:spPr>
          <a:xfrm>
            <a:off x="5438933" y="3922713"/>
            <a:ext cx="1180465" cy="958850"/>
          </a:xfrm>
          <a:prstGeom prst="rect">
            <a:avLst/>
          </a:prstGeom>
          <a:ln/>
        </p:spPr>
      </p:pic>
      <p:pic>
        <p:nvPicPr>
          <p:cNvPr id="6" name="Picture 5">
            <a:extLst>
              <a:ext uri="{FF2B5EF4-FFF2-40B4-BE49-F238E27FC236}">
                <a16:creationId xmlns:a16="http://schemas.microsoft.com/office/drawing/2014/main" id="{48353C12-67FF-4AEE-BF04-005AB9365CFC}"/>
              </a:ext>
            </a:extLst>
          </p:cNvPr>
          <p:cNvPicPr/>
          <p:nvPr/>
        </p:nvPicPr>
        <p:blipFill>
          <a:blip r:embed="rId4" cstate="hqprint">
            <a:extLst>
              <a:ext uri="{28A0092B-C50C-407E-A947-70E740481C1C}">
                <a14:useLocalDpi xmlns:a14="http://schemas.microsoft.com/office/drawing/2010/main" val="0"/>
              </a:ext>
            </a:extLst>
          </a:blip>
          <a:stretch>
            <a:fillRect/>
          </a:stretch>
        </p:blipFill>
        <p:spPr>
          <a:xfrm>
            <a:off x="422275" y="435372"/>
            <a:ext cx="1968500" cy="469503"/>
          </a:xfrm>
          <a:prstGeom prst="rect">
            <a:avLst/>
          </a:prstGeom>
        </p:spPr>
      </p:pic>
      <p:pic>
        <p:nvPicPr>
          <p:cNvPr id="7" name="Picture 6">
            <a:extLst>
              <a:ext uri="{FF2B5EF4-FFF2-40B4-BE49-F238E27FC236}">
                <a16:creationId xmlns:a16="http://schemas.microsoft.com/office/drawing/2014/main" id="{B2573C9F-D9BF-4C8A-BEB3-D699CD1C8DA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44050" y="183753"/>
            <a:ext cx="1924050" cy="904875"/>
          </a:xfrm>
          <a:prstGeom prst="rect">
            <a:avLst/>
          </a:prstGeom>
          <a:noFill/>
          <a:ln>
            <a:noFill/>
          </a:ln>
        </p:spPr>
      </p:pic>
    </p:spTree>
    <p:extLst>
      <p:ext uri="{BB962C8B-B14F-4D97-AF65-F5344CB8AC3E}">
        <p14:creationId xmlns:p14="http://schemas.microsoft.com/office/powerpoint/2010/main" val="392638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C7528-6087-4C65-AB22-DFA9C9F8D67A}"/>
              </a:ext>
            </a:extLst>
          </p:cNvPr>
          <p:cNvSpPr>
            <a:spLocks noGrp="1"/>
          </p:cNvSpPr>
          <p:nvPr>
            <p:ph type="title"/>
          </p:nvPr>
        </p:nvSpPr>
        <p:spPr>
          <a:xfrm>
            <a:off x="547687" y="88901"/>
            <a:ext cx="11096625" cy="787400"/>
          </a:xfrm>
        </p:spPr>
        <p:txBody>
          <a:bodyPr>
            <a:normAutofit/>
          </a:bodyPr>
          <a:lstStyle/>
          <a:p>
            <a:pPr algn="ctr"/>
            <a:r>
              <a:rPr lang="en-GB" sz="3600" b="1" dirty="0">
                <a:solidFill>
                  <a:srgbClr val="002060"/>
                </a:solidFill>
                <a:latin typeface="+mn-lt"/>
              </a:rPr>
              <a:t>Paramos </a:t>
            </a:r>
            <a:r>
              <a:rPr lang="en-GB" sz="3600" b="1" dirty="0" err="1">
                <a:solidFill>
                  <a:srgbClr val="002060"/>
                </a:solidFill>
                <a:latin typeface="+mn-lt"/>
              </a:rPr>
              <a:t>priemoni</a:t>
            </a:r>
            <a:r>
              <a:rPr lang="lt-LT" sz="3600" b="1" dirty="0">
                <a:solidFill>
                  <a:srgbClr val="002060"/>
                </a:solidFill>
                <a:latin typeface="+mn-lt"/>
              </a:rPr>
              <a:t>ų</a:t>
            </a:r>
            <a:r>
              <a:rPr lang="en-GB" sz="3600" b="1" dirty="0">
                <a:solidFill>
                  <a:srgbClr val="002060"/>
                </a:solidFill>
                <a:latin typeface="+mn-lt"/>
              </a:rPr>
              <a:t> </a:t>
            </a:r>
            <a:r>
              <a:rPr lang="en-GB" sz="3600" b="1" dirty="0" err="1">
                <a:solidFill>
                  <a:srgbClr val="002060"/>
                </a:solidFill>
                <a:latin typeface="+mn-lt"/>
              </a:rPr>
              <a:t>modeliai</a:t>
            </a:r>
            <a:r>
              <a:rPr lang="lt-LT" sz="3600" b="1" dirty="0">
                <a:solidFill>
                  <a:srgbClr val="002060"/>
                </a:solidFill>
                <a:latin typeface="+mn-lt"/>
              </a:rPr>
              <a:t> klasterių plėtotei</a:t>
            </a:r>
            <a:endParaRPr lang="en-GB" sz="3600" b="1" dirty="0">
              <a:solidFill>
                <a:srgbClr val="002060"/>
              </a:solidFill>
              <a:latin typeface="+mn-lt"/>
            </a:endParaRPr>
          </a:p>
        </p:txBody>
      </p:sp>
      <p:sp>
        <p:nvSpPr>
          <p:cNvPr id="3" name="Content Placeholder 2">
            <a:extLst>
              <a:ext uri="{FF2B5EF4-FFF2-40B4-BE49-F238E27FC236}">
                <a16:creationId xmlns:a16="http://schemas.microsoft.com/office/drawing/2014/main" id="{548EBF8E-FEBE-4FE6-9CB7-257D401C62A5}"/>
              </a:ext>
            </a:extLst>
          </p:cNvPr>
          <p:cNvSpPr>
            <a:spLocks noGrp="1"/>
          </p:cNvSpPr>
          <p:nvPr>
            <p:ph idx="1"/>
          </p:nvPr>
        </p:nvSpPr>
        <p:spPr/>
        <p:txBody>
          <a:bodyPr>
            <a:normAutofit/>
          </a:bodyPr>
          <a:lstStyle/>
          <a:p>
            <a:r>
              <a:rPr lang="lt-LT" sz="3200" dirty="0"/>
              <a:t>Parama platformoms ar klasterių organizacijų iniciatyvoms</a:t>
            </a:r>
          </a:p>
          <a:p>
            <a:endParaRPr lang="lt-LT" sz="3200" dirty="0"/>
          </a:p>
          <a:p>
            <a:r>
              <a:rPr lang="lt-LT" sz="3200" dirty="0"/>
              <a:t>Parama bendradarbiavimo veikloms tarp klasterio narių</a:t>
            </a:r>
          </a:p>
          <a:p>
            <a:endParaRPr lang="lt-LT" sz="3200" dirty="0"/>
          </a:p>
          <a:p>
            <a:r>
              <a:rPr lang="lt-LT" sz="3200" dirty="0"/>
              <a:t>Klasterių verslo aplinkos vystymas</a:t>
            </a:r>
            <a:endParaRPr lang="en-GB" sz="3200" dirty="0"/>
          </a:p>
        </p:txBody>
      </p:sp>
    </p:spTree>
    <p:extLst>
      <p:ext uri="{BB962C8B-B14F-4D97-AF65-F5344CB8AC3E}">
        <p14:creationId xmlns:p14="http://schemas.microsoft.com/office/powerpoint/2010/main" val="3753255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EBD00-9F6E-4977-B691-FB44F76299F2}"/>
              </a:ext>
            </a:extLst>
          </p:cNvPr>
          <p:cNvSpPr>
            <a:spLocks noGrp="1"/>
          </p:cNvSpPr>
          <p:nvPr>
            <p:ph type="title"/>
          </p:nvPr>
        </p:nvSpPr>
        <p:spPr>
          <a:xfrm>
            <a:off x="838200" y="2613025"/>
            <a:ext cx="10515600" cy="1325563"/>
          </a:xfrm>
        </p:spPr>
        <p:txBody>
          <a:bodyPr/>
          <a:lstStyle/>
          <a:p>
            <a:r>
              <a:rPr lang="lt-LT" b="1" dirty="0">
                <a:solidFill>
                  <a:srgbClr val="002060"/>
                </a:solidFill>
                <a:latin typeface="+mn-lt"/>
              </a:rPr>
              <a:t>LIETUVOS KLASTERIŲ SITUACIJOS APŽVALGA</a:t>
            </a:r>
            <a:endParaRPr lang="en-GB" b="1" dirty="0">
              <a:solidFill>
                <a:srgbClr val="002060"/>
              </a:solidFill>
              <a:latin typeface="+mn-lt"/>
            </a:endParaRPr>
          </a:p>
        </p:txBody>
      </p:sp>
    </p:spTree>
    <p:extLst>
      <p:ext uri="{BB962C8B-B14F-4D97-AF65-F5344CB8AC3E}">
        <p14:creationId xmlns:p14="http://schemas.microsoft.com/office/powerpoint/2010/main" val="761300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1EAA58-A0FD-4D6E-BFBD-4830CBDAB18A}"/>
              </a:ext>
            </a:extLst>
          </p:cNvPr>
          <p:cNvSpPr>
            <a:spLocks noGrp="1"/>
          </p:cNvSpPr>
          <p:nvPr>
            <p:ph sz="half" idx="1"/>
          </p:nvPr>
        </p:nvSpPr>
        <p:spPr>
          <a:xfrm>
            <a:off x="209550" y="647701"/>
            <a:ext cx="5181600" cy="5526088"/>
          </a:xfrm>
        </p:spPr>
        <p:txBody>
          <a:bodyPr>
            <a:normAutofit lnSpcReduction="10000"/>
          </a:bodyPr>
          <a:lstStyle/>
          <a:p>
            <a:r>
              <a:rPr lang="lt-LT" dirty="0"/>
              <a:t>Lietuvos klasterių tinklą, 2019 metų liepos mėnesį buvo identifikuoti </a:t>
            </a:r>
            <a:r>
              <a:rPr lang="lt-LT" b="1" dirty="0"/>
              <a:t>57 </a:t>
            </a:r>
            <a:r>
              <a:rPr lang="lt-LT" dirty="0"/>
              <a:t>veikiantys klasteriai ir  </a:t>
            </a:r>
            <a:r>
              <a:rPr lang="lt-LT" b="1" dirty="0"/>
              <a:t>777</a:t>
            </a:r>
            <a:r>
              <a:rPr lang="lt-LT" dirty="0"/>
              <a:t> juos sudarančios įmonės; </a:t>
            </a:r>
          </a:p>
          <a:p>
            <a:r>
              <a:rPr lang="lt-LT" dirty="0"/>
              <a:t>Lietuvoje ilgiausiai veikiantis klasteris skaičiuoja </a:t>
            </a:r>
            <a:r>
              <a:rPr lang="lt-LT" b="1" dirty="0"/>
              <a:t>25 </a:t>
            </a:r>
            <a:r>
              <a:rPr lang="lt-LT" dirty="0"/>
              <a:t>metus, o daugiausia Lietuvoje veikia klasterių skaičiuojančių </a:t>
            </a:r>
            <a:r>
              <a:rPr lang="lt-LT" b="1" dirty="0"/>
              <a:t>4</a:t>
            </a:r>
            <a:r>
              <a:rPr lang="lt-LT" dirty="0"/>
              <a:t> metus;</a:t>
            </a:r>
          </a:p>
          <a:p>
            <a:r>
              <a:rPr lang="lt-LT" dirty="0"/>
              <a:t>Vienas klasteris, turintis tik </a:t>
            </a:r>
            <a:r>
              <a:rPr lang="lt-LT" b="1" dirty="0"/>
              <a:t>vieną</a:t>
            </a:r>
            <a:r>
              <a:rPr lang="lt-LT" dirty="0"/>
              <a:t> narį, o daugiausiai narių turintis klasteris jų skaičiuoja net </a:t>
            </a:r>
            <a:r>
              <a:rPr lang="lt-LT" b="1" dirty="0"/>
              <a:t>69</a:t>
            </a:r>
            <a:r>
              <a:rPr lang="lt-LT" dirty="0"/>
              <a:t>. Vidutinis klasterio narių skaičius buvo </a:t>
            </a:r>
            <a:r>
              <a:rPr lang="lt-LT" b="1" dirty="0"/>
              <a:t>14</a:t>
            </a:r>
            <a:r>
              <a:rPr lang="lt-LT" dirty="0"/>
              <a:t>. </a:t>
            </a:r>
            <a:endParaRPr lang="en-GB" dirty="0"/>
          </a:p>
          <a:p>
            <a:endParaRPr lang="en-GB" dirty="0"/>
          </a:p>
        </p:txBody>
      </p:sp>
      <p:graphicFrame>
        <p:nvGraphicFramePr>
          <p:cNvPr id="8" name="Content Placeholder 7">
            <a:extLst>
              <a:ext uri="{FF2B5EF4-FFF2-40B4-BE49-F238E27FC236}">
                <a16:creationId xmlns:a16="http://schemas.microsoft.com/office/drawing/2014/main" id="{4D848D8D-D14D-49FC-A0EB-208CB61AF4A0}"/>
              </a:ext>
            </a:extLst>
          </p:cNvPr>
          <p:cNvGraphicFramePr>
            <a:graphicFrameLocks noGrp="1"/>
          </p:cNvGraphicFramePr>
          <p:nvPr>
            <p:ph sz="half" idx="2"/>
            <p:extLst>
              <p:ext uri="{D42A27DB-BD31-4B8C-83A1-F6EECF244321}">
                <p14:modId xmlns:p14="http://schemas.microsoft.com/office/powerpoint/2010/main" val="1506970143"/>
              </p:ext>
            </p:extLst>
          </p:nvPr>
        </p:nvGraphicFramePr>
        <p:xfrm>
          <a:off x="5391150" y="1054100"/>
          <a:ext cx="6467475"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6145" name="Chart 5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00600" cy="210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5962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9DA0-E45D-4872-B047-A51E29CD4FE4}"/>
              </a:ext>
            </a:extLst>
          </p:cNvPr>
          <p:cNvSpPr>
            <a:spLocks noGrp="1"/>
          </p:cNvSpPr>
          <p:nvPr>
            <p:ph type="title"/>
          </p:nvPr>
        </p:nvSpPr>
        <p:spPr>
          <a:xfrm>
            <a:off x="838200" y="123825"/>
            <a:ext cx="10515600" cy="1000125"/>
          </a:xfrm>
        </p:spPr>
        <p:txBody>
          <a:bodyPr>
            <a:normAutofit/>
          </a:bodyPr>
          <a:lstStyle/>
          <a:p>
            <a:pPr algn="ctr"/>
            <a:r>
              <a:rPr lang="lt-LT" b="1" dirty="0">
                <a:solidFill>
                  <a:srgbClr val="002060"/>
                </a:solidFill>
              </a:rPr>
              <a:t>Klasterio narių dydis</a:t>
            </a:r>
            <a:endParaRPr lang="en-GB" b="1" dirty="0">
              <a:solidFill>
                <a:srgbClr val="002060"/>
              </a:solidFill>
            </a:endParaRPr>
          </a:p>
        </p:txBody>
      </p:sp>
      <p:graphicFrame>
        <p:nvGraphicFramePr>
          <p:cNvPr id="4" name="Chart 3">
            <a:extLst>
              <a:ext uri="{FF2B5EF4-FFF2-40B4-BE49-F238E27FC236}">
                <a16:creationId xmlns:a16="http://schemas.microsoft.com/office/drawing/2014/main" id="{515017ED-224C-4E45-9E5E-D3DA19245F39}"/>
              </a:ext>
            </a:extLst>
          </p:cNvPr>
          <p:cNvGraphicFramePr/>
          <p:nvPr>
            <p:extLst>
              <p:ext uri="{D42A27DB-BD31-4B8C-83A1-F6EECF244321}">
                <p14:modId xmlns:p14="http://schemas.microsoft.com/office/powerpoint/2010/main" val="3572318442"/>
              </p:ext>
            </p:extLst>
          </p:nvPr>
        </p:nvGraphicFramePr>
        <p:xfrm>
          <a:off x="1619250" y="1123950"/>
          <a:ext cx="9191625" cy="56102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4883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D8B84-217E-40BD-AAEA-CD45EB1D3779}"/>
              </a:ext>
            </a:extLst>
          </p:cNvPr>
          <p:cNvSpPr>
            <a:spLocks noGrp="1"/>
          </p:cNvSpPr>
          <p:nvPr>
            <p:ph type="title"/>
          </p:nvPr>
        </p:nvSpPr>
        <p:spPr>
          <a:xfrm>
            <a:off x="361950" y="88901"/>
            <a:ext cx="11649075" cy="692150"/>
          </a:xfrm>
        </p:spPr>
        <p:txBody>
          <a:bodyPr>
            <a:normAutofit fontScale="90000"/>
          </a:bodyPr>
          <a:lstStyle/>
          <a:p>
            <a:r>
              <a:rPr lang="lt-LT" sz="3200" b="1" dirty="0">
                <a:solidFill>
                  <a:srgbClr val="002060"/>
                </a:solidFill>
                <a:latin typeface="+mn-lt"/>
              </a:rPr>
              <a:t>Klasterių narių, užsienyje įsikūrusių įmonių, pasiskirstymas pagal šalis </a:t>
            </a:r>
            <a:endParaRPr lang="en-GB" sz="3200" b="1" dirty="0">
              <a:solidFill>
                <a:srgbClr val="002060"/>
              </a:solidFill>
              <a:latin typeface="+mn-lt"/>
            </a:endParaRPr>
          </a:p>
        </p:txBody>
      </p:sp>
      <p:graphicFrame>
        <p:nvGraphicFramePr>
          <p:cNvPr id="4" name="Content Placeholder 3">
            <a:extLst>
              <a:ext uri="{FF2B5EF4-FFF2-40B4-BE49-F238E27FC236}">
                <a16:creationId xmlns:a16="http://schemas.microsoft.com/office/drawing/2014/main" id="{5182C8D3-418A-4561-AB8B-76C317955DDF}"/>
              </a:ext>
            </a:extLst>
          </p:cNvPr>
          <p:cNvGraphicFramePr>
            <a:graphicFrameLocks noGrp="1"/>
          </p:cNvGraphicFramePr>
          <p:nvPr>
            <p:ph idx="1"/>
            <p:extLst>
              <p:ext uri="{D42A27DB-BD31-4B8C-83A1-F6EECF244321}">
                <p14:modId xmlns:p14="http://schemas.microsoft.com/office/powerpoint/2010/main" val="2629383110"/>
              </p:ext>
            </p:extLst>
          </p:nvPr>
        </p:nvGraphicFramePr>
        <p:xfrm>
          <a:off x="971551" y="781051"/>
          <a:ext cx="10125074" cy="5742734"/>
        </p:xfrm>
        <a:graphic>
          <a:graphicData uri="http://schemas.openxmlformats.org/drawingml/2006/table">
            <a:tbl>
              <a:tblPr firstRow="1" firstCol="1" bandRow="1">
                <a:tableStyleId>{5C22544A-7EE6-4342-B048-85BDC9FD1C3A}</a:tableStyleId>
              </a:tblPr>
              <a:tblGrid>
                <a:gridCol w="5519190">
                  <a:extLst>
                    <a:ext uri="{9D8B030D-6E8A-4147-A177-3AD203B41FA5}">
                      <a16:colId xmlns:a16="http://schemas.microsoft.com/office/drawing/2014/main" val="223788513"/>
                    </a:ext>
                  </a:extLst>
                </a:gridCol>
                <a:gridCol w="2423518">
                  <a:extLst>
                    <a:ext uri="{9D8B030D-6E8A-4147-A177-3AD203B41FA5}">
                      <a16:colId xmlns:a16="http://schemas.microsoft.com/office/drawing/2014/main" val="2999550061"/>
                    </a:ext>
                  </a:extLst>
                </a:gridCol>
                <a:gridCol w="2182366">
                  <a:extLst>
                    <a:ext uri="{9D8B030D-6E8A-4147-A177-3AD203B41FA5}">
                      <a16:colId xmlns:a16="http://schemas.microsoft.com/office/drawing/2014/main" val="3304986984"/>
                    </a:ext>
                  </a:extLst>
                </a:gridCol>
              </a:tblGrid>
              <a:tr h="638174">
                <a:tc>
                  <a:txBody>
                    <a:bodyPr/>
                    <a:lstStyle/>
                    <a:p>
                      <a:pPr marL="0" marR="0">
                        <a:lnSpc>
                          <a:spcPct val="107000"/>
                        </a:lnSpc>
                        <a:spcBef>
                          <a:spcPts val="0"/>
                        </a:spcBef>
                        <a:spcAft>
                          <a:spcPts val="0"/>
                        </a:spcAft>
                      </a:pPr>
                      <a:r>
                        <a:rPr lang="lt-LT" sz="1400" dirty="0">
                          <a:effectLst/>
                        </a:rPr>
                        <a:t>Klasterio nario šalis</a:t>
                      </a:r>
                      <a:endParaRPr lang="en-GB" sz="18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400">
                          <a:effectLst/>
                        </a:rPr>
                        <a:t>Klasteriai, turintys šios šalies partnerių</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400">
                          <a:effectLst/>
                        </a:rPr>
                        <a:t>Šios šalies įmonių, narių skaičius</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24488179"/>
                  </a:ext>
                </a:extLst>
              </a:tr>
              <a:tr h="261188">
                <a:tc>
                  <a:txBody>
                    <a:bodyPr/>
                    <a:lstStyle/>
                    <a:p>
                      <a:pPr marL="0" marR="0">
                        <a:lnSpc>
                          <a:spcPct val="107000"/>
                        </a:lnSpc>
                        <a:spcBef>
                          <a:spcPts val="0"/>
                        </a:spcBef>
                        <a:spcAft>
                          <a:spcPts val="0"/>
                        </a:spcAft>
                      </a:pPr>
                      <a:r>
                        <a:rPr lang="lt-LT" sz="1400">
                          <a:effectLst/>
                        </a:rPr>
                        <a:t>Airija</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1</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1</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3237895"/>
                  </a:ext>
                </a:extLst>
              </a:tr>
              <a:tr h="261188">
                <a:tc>
                  <a:txBody>
                    <a:bodyPr/>
                    <a:lstStyle/>
                    <a:p>
                      <a:pPr marL="0" marR="0">
                        <a:lnSpc>
                          <a:spcPct val="107000"/>
                        </a:lnSpc>
                        <a:spcBef>
                          <a:spcPts val="0"/>
                        </a:spcBef>
                        <a:spcAft>
                          <a:spcPts val="0"/>
                        </a:spcAft>
                      </a:pPr>
                      <a:r>
                        <a:rPr lang="lt-LT" sz="1400">
                          <a:effectLst/>
                        </a:rPr>
                        <a:t>Austrija</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1</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1</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27115920"/>
                  </a:ext>
                </a:extLst>
              </a:tr>
              <a:tr h="261188">
                <a:tc>
                  <a:txBody>
                    <a:bodyPr/>
                    <a:lstStyle/>
                    <a:p>
                      <a:pPr marL="0" marR="0">
                        <a:lnSpc>
                          <a:spcPct val="107000"/>
                        </a:lnSpc>
                        <a:spcBef>
                          <a:spcPts val="0"/>
                        </a:spcBef>
                        <a:spcAft>
                          <a:spcPts val="0"/>
                        </a:spcAft>
                      </a:pPr>
                      <a:r>
                        <a:rPr lang="lt-LT" sz="1400">
                          <a:effectLst/>
                        </a:rPr>
                        <a:t>Baltarusija</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a:effectLst/>
                        </a:rPr>
                        <a:t>1</a:t>
                      </a:r>
                      <a:endParaRPr lang="en-GB" sz="24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1</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2897342"/>
                  </a:ext>
                </a:extLst>
              </a:tr>
              <a:tr h="261188">
                <a:tc>
                  <a:txBody>
                    <a:bodyPr/>
                    <a:lstStyle/>
                    <a:p>
                      <a:pPr marL="0" marR="0">
                        <a:lnSpc>
                          <a:spcPct val="107000"/>
                        </a:lnSpc>
                        <a:spcBef>
                          <a:spcPts val="0"/>
                        </a:spcBef>
                        <a:spcAft>
                          <a:spcPts val="0"/>
                        </a:spcAft>
                      </a:pPr>
                      <a:r>
                        <a:rPr lang="lt-LT" sz="1400">
                          <a:effectLst/>
                        </a:rPr>
                        <a:t>Belgija</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a:effectLst/>
                        </a:rPr>
                        <a:t>1</a:t>
                      </a:r>
                      <a:endParaRPr lang="en-GB" sz="24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1</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9520818"/>
                  </a:ext>
                </a:extLst>
              </a:tr>
              <a:tr h="261188">
                <a:tc>
                  <a:txBody>
                    <a:bodyPr/>
                    <a:lstStyle/>
                    <a:p>
                      <a:pPr marL="0" marR="0">
                        <a:lnSpc>
                          <a:spcPct val="107000"/>
                        </a:lnSpc>
                        <a:spcBef>
                          <a:spcPts val="0"/>
                        </a:spcBef>
                        <a:spcAft>
                          <a:spcPts val="0"/>
                        </a:spcAft>
                      </a:pPr>
                      <a:r>
                        <a:rPr lang="lt-LT" sz="1400">
                          <a:effectLst/>
                        </a:rPr>
                        <a:t>Čekija</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1</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a:effectLst/>
                        </a:rPr>
                        <a:t>1</a:t>
                      </a:r>
                      <a:endParaRPr lang="en-GB" sz="24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59946650"/>
                  </a:ext>
                </a:extLst>
              </a:tr>
              <a:tr h="261188">
                <a:tc>
                  <a:txBody>
                    <a:bodyPr/>
                    <a:lstStyle/>
                    <a:p>
                      <a:pPr marL="0" marR="0">
                        <a:lnSpc>
                          <a:spcPct val="107000"/>
                        </a:lnSpc>
                        <a:spcBef>
                          <a:spcPts val="0"/>
                        </a:spcBef>
                        <a:spcAft>
                          <a:spcPts val="0"/>
                        </a:spcAft>
                      </a:pPr>
                      <a:r>
                        <a:rPr lang="lt-LT" sz="1400">
                          <a:effectLst/>
                        </a:rPr>
                        <a:t>Estija</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a:effectLst/>
                        </a:rPr>
                        <a:t>1</a:t>
                      </a:r>
                      <a:endParaRPr lang="en-GB" sz="24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1</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1669440"/>
                  </a:ext>
                </a:extLst>
              </a:tr>
              <a:tr h="261188">
                <a:tc>
                  <a:txBody>
                    <a:bodyPr/>
                    <a:lstStyle/>
                    <a:p>
                      <a:pPr marL="0" marR="0">
                        <a:lnSpc>
                          <a:spcPct val="107000"/>
                        </a:lnSpc>
                        <a:spcBef>
                          <a:spcPts val="0"/>
                        </a:spcBef>
                        <a:spcAft>
                          <a:spcPts val="0"/>
                        </a:spcAft>
                      </a:pPr>
                      <a:r>
                        <a:rPr lang="lt-LT" sz="1400">
                          <a:effectLst/>
                        </a:rPr>
                        <a:t>Jungtinė Karalystė</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a:effectLst/>
                        </a:rPr>
                        <a:t>1</a:t>
                      </a:r>
                      <a:endParaRPr lang="en-GB" sz="24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a:effectLst/>
                        </a:rPr>
                        <a:t>1</a:t>
                      </a:r>
                      <a:endParaRPr lang="en-GB" sz="24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42887989"/>
                  </a:ext>
                </a:extLst>
              </a:tr>
              <a:tr h="261188">
                <a:tc>
                  <a:txBody>
                    <a:bodyPr/>
                    <a:lstStyle/>
                    <a:p>
                      <a:pPr marL="0" marR="0">
                        <a:lnSpc>
                          <a:spcPct val="107000"/>
                        </a:lnSpc>
                        <a:spcBef>
                          <a:spcPts val="0"/>
                        </a:spcBef>
                        <a:spcAft>
                          <a:spcPts val="0"/>
                        </a:spcAft>
                      </a:pPr>
                      <a:r>
                        <a:rPr lang="lt-LT" sz="1400">
                          <a:effectLst/>
                        </a:rPr>
                        <a:t>Kazachstanas</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a:effectLst/>
                        </a:rPr>
                        <a:t>1</a:t>
                      </a:r>
                      <a:endParaRPr lang="en-GB" sz="24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1</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85092005"/>
                  </a:ext>
                </a:extLst>
              </a:tr>
              <a:tr h="261188">
                <a:tc>
                  <a:txBody>
                    <a:bodyPr/>
                    <a:lstStyle/>
                    <a:p>
                      <a:pPr marL="0" marR="0">
                        <a:lnSpc>
                          <a:spcPct val="107000"/>
                        </a:lnSpc>
                        <a:spcBef>
                          <a:spcPts val="0"/>
                        </a:spcBef>
                        <a:spcAft>
                          <a:spcPts val="0"/>
                        </a:spcAft>
                      </a:pPr>
                      <a:r>
                        <a:rPr lang="lt-LT" sz="1400" dirty="0">
                          <a:solidFill>
                            <a:srgbClr val="FF0000"/>
                          </a:solidFill>
                          <a:effectLst/>
                        </a:rPr>
                        <a:t>Latvija</a:t>
                      </a:r>
                      <a:endParaRPr lang="en-GB" sz="1800" dirty="0">
                        <a:solidFill>
                          <a:srgbClr val="FF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solidFill>
                            <a:srgbClr val="FF0000"/>
                          </a:solidFill>
                          <a:effectLst/>
                        </a:rPr>
                        <a:t>4</a:t>
                      </a:r>
                      <a:endParaRPr lang="en-GB" sz="2400" dirty="0">
                        <a:solidFill>
                          <a:srgbClr val="FF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solidFill>
                            <a:srgbClr val="FF0000"/>
                          </a:solidFill>
                          <a:effectLst/>
                        </a:rPr>
                        <a:t>27</a:t>
                      </a:r>
                      <a:endParaRPr lang="en-GB" sz="2400" dirty="0">
                        <a:solidFill>
                          <a:srgbClr val="FF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55647274"/>
                  </a:ext>
                </a:extLst>
              </a:tr>
              <a:tr h="261188">
                <a:tc>
                  <a:txBody>
                    <a:bodyPr/>
                    <a:lstStyle/>
                    <a:p>
                      <a:pPr marL="0" marR="0">
                        <a:lnSpc>
                          <a:spcPct val="107000"/>
                        </a:lnSpc>
                        <a:spcBef>
                          <a:spcPts val="0"/>
                        </a:spcBef>
                        <a:spcAft>
                          <a:spcPts val="0"/>
                        </a:spcAft>
                      </a:pPr>
                      <a:r>
                        <a:rPr lang="lt-LT" sz="1400">
                          <a:effectLst/>
                        </a:rPr>
                        <a:t>Nyderlandai</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a:effectLst/>
                        </a:rPr>
                        <a:t>1</a:t>
                      </a:r>
                      <a:endParaRPr lang="en-GB" sz="24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a:effectLst/>
                        </a:rPr>
                        <a:t>1</a:t>
                      </a:r>
                      <a:endParaRPr lang="en-GB" sz="24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21804615"/>
                  </a:ext>
                </a:extLst>
              </a:tr>
              <a:tr h="261188">
                <a:tc>
                  <a:txBody>
                    <a:bodyPr/>
                    <a:lstStyle/>
                    <a:p>
                      <a:pPr marL="0" marR="0">
                        <a:lnSpc>
                          <a:spcPct val="107000"/>
                        </a:lnSpc>
                        <a:spcBef>
                          <a:spcPts val="0"/>
                        </a:spcBef>
                        <a:spcAft>
                          <a:spcPts val="0"/>
                        </a:spcAft>
                      </a:pPr>
                      <a:r>
                        <a:rPr lang="lt-LT" sz="1400">
                          <a:effectLst/>
                        </a:rPr>
                        <a:t>Norvegija</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a:effectLst/>
                        </a:rPr>
                        <a:t>1</a:t>
                      </a:r>
                      <a:endParaRPr lang="en-GB" sz="24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1</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51487863"/>
                  </a:ext>
                </a:extLst>
              </a:tr>
              <a:tr h="261188">
                <a:tc>
                  <a:txBody>
                    <a:bodyPr/>
                    <a:lstStyle/>
                    <a:p>
                      <a:pPr marL="0" marR="0">
                        <a:lnSpc>
                          <a:spcPct val="107000"/>
                        </a:lnSpc>
                        <a:spcBef>
                          <a:spcPts val="0"/>
                        </a:spcBef>
                        <a:spcAft>
                          <a:spcPts val="0"/>
                        </a:spcAft>
                      </a:pPr>
                      <a:r>
                        <a:rPr lang="lt-LT" sz="1400">
                          <a:effectLst/>
                        </a:rPr>
                        <a:t>Omanas</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a:effectLst/>
                        </a:rPr>
                        <a:t>1</a:t>
                      </a:r>
                      <a:endParaRPr lang="en-GB" sz="24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1</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39413321"/>
                  </a:ext>
                </a:extLst>
              </a:tr>
              <a:tr h="261188">
                <a:tc>
                  <a:txBody>
                    <a:bodyPr/>
                    <a:lstStyle/>
                    <a:p>
                      <a:pPr marL="0" marR="0">
                        <a:lnSpc>
                          <a:spcPct val="107000"/>
                        </a:lnSpc>
                        <a:spcBef>
                          <a:spcPts val="0"/>
                        </a:spcBef>
                        <a:spcAft>
                          <a:spcPts val="0"/>
                        </a:spcAft>
                      </a:pPr>
                      <a:r>
                        <a:rPr lang="lt-LT" sz="1400">
                          <a:effectLst/>
                        </a:rPr>
                        <a:t>Suomija</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a:effectLst/>
                        </a:rPr>
                        <a:t>1</a:t>
                      </a:r>
                      <a:endParaRPr lang="en-GB" sz="24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1</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49548402"/>
                  </a:ext>
                </a:extLst>
              </a:tr>
              <a:tr h="261188">
                <a:tc>
                  <a:txBody>
                    <a:bodyPr/>
                    <a:lstStyle/>
                    <a:p>
                      <a:pPr marL="0" marR="0">
                        <a:lnSpc>
                          <a:spcPct val="107000"/>
                        </a:lnSpc>
                        <a:spcBef>
                          <a:spcPts val="0"/>
                        </a:spcBef>
                        <a:spcAft>
                          <a:spcPts val="0"/>
                        </a:spcAft>
                      </a:pPr>
                      <a:r>
                        <a:rPr lang="lt-LT" sz="1400">
                          <a:effectLst/>
                        </a:rPr>
                        <a:t>Tanzanija</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a:effectLst/>
                        </a:rPr>
                        <a:t>1</a:t>
                      </a:r>
                      <a:endParaRPr lang="en-GB" sz="24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1</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97527617"/>
                  </a:ext>
                </a:extLst>
              </a:tr>
              <a:tr h="261188">
                <a:tc>
                  <a:txBody>
                    <a:bodyPr/>
                    <a:lstStyle/>
                    <a:p>
                      <a:pPr marL="0" marR="0">
                        <a:lnSpc>
                          <a:spcPct val="107000"/>
                        </a:lnSpc>
                        <a:spcBef>
                          <a:spcPts val="0"/>
                        </a:spcBef>
                        <a:spcAft>
                          <a:spcPts val="0"/>
                        </a:spcAft>
                      </a:pPr>
                      <a:r>
                        <a:rPr lang="lt-LT" sz="1400">
                          <a:effectLst/>
                        </a:rPr>
                        <a:t>Ukraina</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a:effectLst/>
                        </a:rPr>
                        <a:t>2</a:t>
                      </a:r>
                      <a:endParaRPr lang="en-GB" sz="24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2</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18960346"/>
                  </a:ext>
                </a:extLst>
              </a:tr>
              <a:tr h="261188">
                <a:tc>
                  <a:txBody>
                    <a:bodyPr/>
                    <a:lstStyle/>
                    <a:p>
                      <a:pPr marL="0" marR="0">
                        <a:lnSpc>
                          <a:spcPct val="107000"/>
                        </a:lnSpc>
                        <a:spcBef>
                          <a:spcPts val="0"/>
                        </a:spcBef>
                        <a:spcAft>
                          <a:spcPts val="0"/>
                        </a:spcAft>
                      </a:pPr>
                      <a:r>
                        <a:rPr lang="lt-LT" sz="1400">
                          <a:effectLst/>
                        </a:rPr>
                        <a:t>Vokietija</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a:effectLst/>
                        </a:rPr>
                        <a:t>1</a:t>
                      </a:r>
                      <a:endParaRPr lang="en-GB" sz="24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1</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96699174"/>
                  </a:ext>
                </a:extLst>
              </a:tr>
              <a:tr h="261188">
                <a:tc>
                  <a:txBody>
                    <a:bodyPr/>
                    <a:lstStyle/>
                    <a:p>
                      <a:pPr marL="0" marR="0">
                        <a:lnSpc>
                          <a:spcPct val="107000"/>
                        </a:lnSpc>
                        <a:spcBef>
                          <a:spcPts val="0"/>
                        </a:spcBef>
                        <a:spcAft>
                          <a:spcPts val="0"/>
                        </a:spcAft>
                      </a:pPr>
                      <a:r>
                        <a:rPr lang="lt-LT" sz="1400">
                          <a:effectLst/>
                        </a:rPr>
                        <a:t>Neįvardinta konkreti šalis*</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6</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lt-LT" sz="1800" dirty="0">
                          <a:effectLst/>
                        </a:rPr>
                        <a:t>6</a:t>
                      </a:r>
                      <a:endParaRPr lang="en-GB" sz="24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23609711"/>
                  </a:ext>
                </a:extLst>
              </a:tr>
              <a:tr h="363396">
                <a:tc>
                  <a:txBody>
                    <a:bodyPr/>
                    <a:lstStyle/>
                    <a:p>
                      <a:pPr marL="0" marR="0">
                        <a:lnSpc>
                          <a:spcPct val="107000"/>
                        </a:lnSpc>
                        <a:spcBef>
                          <a:spcPts val="0"/>
                        </a:spcBef>
                        <a:spcAft>
                          <a:spcPts val="0"/>
                        </a:spcAft>
                      </a:pPr>
                      <a:r>
                        <a:rPr lang="lt-LT" sz="1400">
                          <a:effectLst/>
                        </a:rPr>
                        <a:t>Bendras klasterių, turinčių narių užsienio šalyse, skaičius</a:t>
                      </a:r>
                      <a:endParaRPr lang="en-GB" sz="1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lt-LT" sz="1800" b="1" dirty="0">
                          <a:effectLst/>
                        </a:rPr>
                        <a:t>16</a:t>
                      </a:r>
                      <a:endParaRPr lang="en-GB" sz="2400" b="1"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326162621"/>
                  </a:ext>
                </a:extLst>
              </a:tr>
            </a:tbl>
          </a:graphicData>
        </a:graphic>
      </p:graphicFrame>
    </p:spTree>
    <p:extLst>
      <p:ext uri="{BB962C8B-B14F-4D97-AF65-F5344CB8AC3E}">
        <p14:creationId xmlns:p14="http://schemas.microsoft.com/office/powerpoint/2010/main" val="596810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8CB5F-AA0D-44DD-A624-9B1EC03811D3}"/>
              </a:ext>
            </a:extLst>
          </p:cNvPr>
          <p:cNvSpPr>
            <a:spLocks noGrp="1"/>
          </p:cNvSpPr>
          <p:nvPr>
            <p:ph type="title"/>
          </p:nvPr>
        </p:nvSpPr>
        <p:spPr>
          <a:xfrm>
            <a:off x="209550" y="36512"/>
            <a:ext cx="11563349" cy="644525"/>
          </a:xfrm>
        </p:spPr>
        <p:txBody>
          <a:bodyPr>
            <a:normAutofit fontScale="90000"/>
          </a:bodyPr>
          <a:lstStyle/>
          <a:p>
            <a:r>
              <a:rPr lang="lt-LT" sz="3200" b="1" dirty="0">
                <a:solidFill>
                  <a:srgbClr val="002060"/>
                </a:solidFill>
                <a:latin typeface="+mn-lt"/>
              </a:rPr>
              <a:t>Klasterių geografinis pasiskirstymas pagal apskritis 2017 m. ir 2018 m.</a:t>
            </a:r>
            <a:endParaRPr lang="en-GB" sz="3200" b="1" dirty="0">
              <a:solidFill>
                <a:srgbClr val="002060"/>
              </a:solidFill>
              <a:latin typeface="+mn-lt"/>
            </a:endParaRPr>
          </a:p>
        </p:txBody>
      </p:sp>
      <p:graphicFrame>
        <p:nvGraphicFramePr>
          <p:cNvPr id="4" name="Chart 3">
            <a:extLst>
              <a:ext uri="{FF2B5EF4-FFF2-40B4-BE49-F238E27FC236}">
                <a16:creationId xmlns:a16="http://schemas.microsoft.com/office/drawing/2014/main" id="{0B87096A-C0A3-4895-B0ED-F551331EFCE0}"/>
              </a:ext>
            </a:extLst>
          </p:cNvPr>
          <p:cNvGraphicFramePr/>
          <p:nvPr>
            <p:extLst>
              <p:ext uri="{D42A27DB-BD31-4B8C-83A1-F6EECF244321}">
                <p14:modId xmlns:p14="http://schemas.microsoft.com/office/powerpoint/2010/main" val="1780918751"/>
              </p:ext>
            </p:extLst>
          </p:nvPr>
        </p:nvGraphicFramePr>
        <p:xfrm>
          <a:off x="342900" y="681037"/>
          <a:ext cx="11639550" cy="57769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9607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A73E5-983D-4BA6-A0C9-DE96735A2550}"/>
              </a:ext>
            </a:extLst>
          </p:cNvPr>
          <p:cNvSpPr>
            <a:spLocks noGrp="1"/>
          </p:cNvSpPr>
          <p:nvPr>
            <p:ph type="title"/>
          </p:nvPr>
        </p:nvSpPr>
        <p:spPr>
          <a:xfrm>
            <a:off x="838200" y="123827"/>
            <a:ext cx="10515600" cy="482600"/>
          </a:xfrm>
        </p:spPr>
        <p:txBody>
          <a:bodyPr>
            <a:normAutofit fontScale="90000"/>
          </a:bodyPr>
          <a:lstStyle/>
          <a:p>
            <a:pPr algn="ctr"/>
            <a:r>
              <a:rPr lang="lt-LT" sz="3200" b="1" dirty="0">
                <a:solidFill>
                  <a:srgbClr val="002060"/>
                </a:solidFill>
                <a:latin typeface="+mn-lt"/>
              </a:rPr>
              <a:t>Klasterių narių pasiskirstymas pagal apskritis 2017 ir 2018 m</a:t>
            </a:r>
            <a:endParaRPr lang="en-GB" sz="3200" b="1" dirty="0">
              <a:solidFill>
                <a:srgbClr val="002060"/>
              </a:solidFill>
              <a:latin typeface="+mn-lt"/>
            </a:endParaRPr>
          </a:p>
        </p:txBody>
      </p:sp>
      <p:graphicFrame>
        <p:nvGraphicFramePr>
          <p:cNvPr id="4" name="Chart 3">
            <a:extLst>
              <a:ext uri="{FF2B5EF4-FFF2-40B4-BE49-F238E27FC236}">
                <a16:creationId xmlns:a16="http://schemas.microsoft.com/office/drawing/2014/main" id="{99BE68F5-5A86-40DE-9B12-365C2B00F820}"/>
              </a:ext>
            </a:extLst>
          </p:cNvPr>
          <p:cNvGraphicFramePr/>
          <p:nvPr>
            <p:extLst>
              <p:ext uri="{D42A27DB-BD31-4B8C-83A1-F6EECF244321}">
                <p14:modId xmlns:p14="http://schemas.microsoft.com/office/powerpoint/2010/main" val="1121630323"/>
              </p:ext>
            </p:extLst>
          </p:nvPr>
        </p:nvGraphicFramePr>
        <p:xfrm>
          <a:off x="1600201" y="847726"/>
          <a:ext cx="9753600" cy="56451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1273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D79EE-3091-4AF8-836A-55108BCE2FC3}"/>
              </a:ext>
            </a:extLst>
          </p:cNvPr>
          <p:cNvSpPr>
            <a:spLocks noGrp="1"/>
          </p:cNvSpPr>
          <p:nvPr>
            <p:ph type="title"/>
          </p:nvPr>
        </p:nvSpPr>
        <p:spPr>
          <a:xfrm>
            <a:off x="285750" y="117476"/>
            <a:ext cx="11620500" cy="711200"/>
          </a:xfrm>
        </p:spPr>
        <p:txBody>
          <a:bodyPr>
            <a:normAutofit/>
          </a:bodyPr>
          <a:lstStyle/>
          <a:p>
            <a:r>
              <a:rPr lang="lt-LT" sz="3200" b="1" dirty="0">
                <a:solidFill>
                  <a:srgbClr val="002060"/>
                </a:solidFill>
              </a:rPr>
              <a:t>Klasterių narių skaičiaus pokytis apskrityse 2018 m. lyginant su 2017 m</a:t>
            </a:r>
            <a:endParaRPr lang="en-GB" sz="3200" b="1" dirty="0">
              <a:solidFill>
                <a:srgbClr val="002060"/>
              </a:solidFill>
            </a:endParaRPr>
          </a:p>
        </p:txBody>
      </p:sp>
      <p:graphicFrame>
        <p:nvGraphicFramePr>
          <p:cNvPr id="4" name="Chart 3">
            <a:extLst>
              <a:ext uri="{FF2B5EF4-FFF2-40B4-BE49-F238E27FC236}">
                <a16:creationId xmlns:a16="http://schemas.microsoft.com/office/drawing/2014/main" id="{3FC51479-8A42-4B98-9B95-5EAD6459B9A1}"/>
              </a:ext>
            </a:extLst>
          </p:cNvPr>
          <p:cNvGraphicFramePr/>
          <p:nvPr>
            <p:extLst>
              <p:ext uri="{D42A27DB-BD31-4B8C-83A1-F6EECF244321}">
                <p14:modId xmlns:p14="http://schemas.microsoft.com/office/powerpoint/2010/main" val="1837652149"/>
              </p:ext>
            </p:extLst>
          </p:nvPr>
        </p:nvGraphicFramePr>
        <p:xfrm>
          <a:off x="1400176" y="752475"/>
          <a:ext cx="10086974" cy="58864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5975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918DB-981F-437B-BD10-FA8BBAE3E8F1}"/>
              </a:ext>
            </a:extLst>
          </p:cNvPr>
          <p:cNvSpPr>
            <a:spLocks noGrp="1"/>
          </p:cNvSpPr>
          <p:nvPr>
            <p:ph type="title"/>
          </p:nvPr>
        </p:nvSpPr>
        <p:spPr>
          <a:xfrm>
            <a:off x="285751" y="84455"/>
            <a:ext cx="4381500" cy="2200275"/>
          </a:xfrm>
        </p:spPr>
        <p:txBody>
          <a:bodyPr>
            <a:normAutofit fontScale="90000"/>
          </a:bodyPr>
          <a:lstStyle/>
          <a:p>
            <a:pPr algn="ctr"/>
            <a:r>
              <a:rPr lang="lt-LT" sz="3600" b="1" dirty="0">
                <a:solidFill>
                  <a:srgbClr val="002060"/>
                </a:solidFill>
                <a:latin typeface="+mn-lt"/>
              </a:rPr>
              <a:t>Klasterių pasiskirstymas pagal apimamus </a:t>
            </a:r>
            <a:r>
              <a:rPr lang="en-GB" sz="3600" b="1" dirty="0">
                <a:solidFill>
                  <a:srgbClr val="002060"/>
                </a:solidFill>
                <a:latin typeface="+mn-lt"/>
              </a:rPr>
              <a:t>EVRK</a:t>
            </a:r>
            <a:r>
              <a:rPr lang="lt-LT" sz="3600" b="1" dirty="0">
                <a:solidFill>
                  <a:srgbClr val="002060"/>
                </a:solidFill>
                <a:latin typeface="+mn-lt"/>
              </a:rPr>
              <a:t> sektorius, 2019 m. I </a:t>
            </a:r>
            <a:r>
              <a:rPr lang="lt-LT" sz="3600" b="1" dirty="0" err="1">
                <a:solidFill>
                  <a:srgbClr val="002060"/>
                </a:solidFill>
                <a:latin typeface="+mn-lt"/>
              </a:rPr>
              <a:t>ketv</a:t>
            </a:r>
            <a:r>
              <a:rPr lang="lt-LT" sz="3600" b="1" dirty="0">
                <a:solidFill>
                  <a:srgbClr val="002060"/>
                </a:solidFill>
                <a:latin typeface="+mn-lt"/>
              </a:rPr>
              <a:t>. duomenimis</a:t>
            </a:r>
            <a:endParaRPr lang="en-GB" sz="3600" b="1" dirty="0">
              <a:solidFill>
                <a:srgbClr val="002060"/>
              </a:solidFill>
              <a:latin typeface="+mn-lt"/>
            </a:endParaRPr>
          </a:p>
        </p:txBody>
      </p:sp>
      <p:sp>
        <p:nvSpPr>
          <p:cNvPr id="6" name="Text Placeholder 5">
            <a:extLst>
              <a:ext uri="{FF2B5EF4-FFF2-40B4-BE49-F238E27FC236}">
                <a16:creationId xmlns:a16="http://schemas.microsoft.com/office/drawing/2014/main" id="{1C8FA22F-9300-40C0-98BD-17F9AF6ABAE4}"/>
              </a:ext>
            </a:extLst>
          </p:cNvPr>
          <p:cNvSpPr>
            <a:spLocks noGrp="1"/>
          </p:cNvSpPr>
          <p:nvPr>
            <p:ph type="body" sz="half" idx="2"/>
          </p:nvPr>
        </p:nvSpPr>
        <p:spPr>
          <a:xfrm>
            <a:off x="285751" y="2743200"/>
            <a:ext cx="4657724" cy="3943350"/>
          </a:xfrm>
        </p:spPr>
        <p:txBody>
          <a:bodyPr>
            <a:normAutofit fontScale="92500" lnSpcReduction="10000"/>
          </a:bodyPr>
          <a:lstStyle/>
          <a:p>
            <a:r>
              <a:rPr lang="lt-LT" sz="2800" dirty="0"/>
              <a:t>Dominuoja:</a:t>
            </a:r>
          </a:p>
          <a:p>
            <a:pPr marL="457200" indent="-457200">
              <a:buFont typeface="Arial" panose="020B0604020202020204" pitchFamily="34" charset="0"/>
              <a:buChar char="•"/>
            </a:pPr>
            <a:r>
              <a:rPr lang="lt-LT" sz="2800" dirty="0"/>
              <a:t>Profesinė, mokslinė ir techninė veikla,</a:t>
            </a:r>
          </a:p>
          <a:p>
            <a:pPr marL="457200" indent="-457200">
              <a:buFont typeface="Arial" panose="020B0604020202020204" pitchFamily="34" charset="0"/>
              <a:buChar char="•"/>
            </a:pPr>
            <a:r>
              <a:rPr lang="lt-LT" sz="2800" dirty="0"/>
              <a:t>Apdirbamoji gamyba,</a:t>
            </a:r>
          </a:p>
          <a:p>
            <a:pPr marL="457200" indent="-457200">
              <a:buFont typeface="Arial" panose="020B0604020202020204" pitchFamily="34" charset="0"/>
              <a:buChar char="•"/>
            </a:pPr>
            <a:r>
              <a:rPr lang="lt-LT" sz="2800" dirty="0"/>
              <a:t>Didmeninė ir mažmeninė prekyba, </a:t>
            </a:r>
          </a:p>
          <a:p>
            <a:pPr marL="457200" indent="-457200">
              <a:buFont typeface="Arial" panose="020B0604020202020204" pitchFamily="34" charset="0"/>
              <a:buChar char="•"/>
            </a:pPr>
            <a:r>
              <a:rPr lang="lt-LT" sz="2800" dirty="0"/>
              <a:t>Informaciniai ryšiai,</a:t>
            </a:r>
          </a:p>
          <a:p>
            <a:pPr marL="457200" indent="-457200">
              <a:buFont typeface="Arial" panose="020B0604020202020204" pitchFamily="34" charset="0"/>
              <a:buChar char="•"/>
            </a:pPr>
            <a:r>
              <a:rPr lang="lt-LT" sz="2800" dirty="0"/>
              <a:t>Švietimas, </a:t>
            </a:r>
          </a:p>
          <a:p>
            <a:pPr marL="457200" indent="-457200">
              <a:buFont typeface="Arial" panose="020B0604020202020204" pitchFamily="34" charset="0"/>
              <a:buChar char="•"/>
            </a:pPr>
            <a:r>
              <a:rPr lang="lt-LT" sz="2800" dirty="0"/>
              <a:t>Kita aptarnavimo veikla.</a:t>
            </a:r>
            <a:endParaRPr lang="en-GB" sz="2800" dirty="0"/>
          </a:p>
        </p:txBody>
      </p:sp>
      <p:graphicFrame>
        <p:nvGraphicFramePr>
          <p:cNvPr id="4" name="Chart 3">
            <a:extLst>
              <a:ext uri="{FF2B5EF4-FFF2-40B4-BE49-F238E27FC236}">
                <a16:creationId xmlns:a16="http://schemas.microsoft.com/office/drawing/2014/main" id="{08370D8D-A9C0-47BF-8B4E-2FE5734B3F3A}"/>
              </a:ext>
            </a:extLst>
          </p:cNvPr>
          <p:cNvGraphicFramePr/>
          <p:nvPr>
            <p:extLst>
              <p:ext uri="{D42A27DB-BD31-4B8C-83A1-F6EECF244321}">
                <p14:modId xmlns:p14="http://schemas.microsoft.com/office/powerpoint/2010/main" val="2674984247"/>
              </p:ext>
            </p:extLst>
          </p:nvPr>
        </p:nvGraphicFramePr>
        <p:xfrm>
          <a:off x="5200650" y="84455"/>
          <a:ext cx="6991350" cy="67735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3442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3C6D7-5055-4714-8269-82F805B3AB15}"/>
              </a:ext>
            </a:extLst>
          </p:cNvPr>
          <p:cNvSpPr>
            <a:spLocks noGrp="1"/>
          </p:cNvSpPr>
          <p:nvPr>
            <p:ph type="title"/>
          </p:nvPr>
        </p:nvSpPr>
        <p:spPr/>
        <p:txBody>
          <a:bodyPr>
            <a:normAutofit fontScale="90000"/>
          </a:bodyPr>
          <a:lstStyle/>
          <a:p>
            <a:r>
              <a:rPr lang="lt-LT" b="1" dirty="0">
                <a:solidFill>
                  <a:srgbClr val="002060"/>
                </a:solidFill>
                <a:latin typeface="+mn-lt"/>
              </a:rPr>
              <a:t>Klasterių narių skaičius pagal EVRK sektorius 2018 m. duomenimis </a:t>
            </a:r>
            <a:endParaRPr lang="en-GB" sz="2400" b="1" dirty="0">
              <a:solidFill>
                <a:srgbClr val="002060"/>
              </a:solidFill>
              <a:latin typeface="+mn-lt"/>
            </a:endParaRPr>
          </a:p>
        </p:txBody>
      </p:sp>
      <p:sp>
        <p:nvSpPr>
          <p:cNvPr id="6" name="Text Placeholder 5">
            <a:extLst>
              <a:ext uri="{FF2B5EF4-FFF2-40B4-BE49-F238E27FC236}">
                <a16:creationId xmlns:a16="http://schemas.microsoft.com/office/drawing/2014/main" id="{7E2CCBC6-CFAE-440B-8DAC-0EEA5012408D}"/>
              </a:ext>
            </a:extLst>
          </p:cNvPr>
          <p:cNvSpPr>
            <a:spLocks noGrp="1"/>
          </p:cNvSpPr>
          <p:nvPr>
            <p:ph type="body" sz="half" idx="2"/>
          </p:nvPr>
        </p:nvSpPr>
        <p:spPr>
          <a:xfrm>
            <a:off x="839788" y="2571750"/>
            <a:ext cx="3932237" cy="3297238"/>
          </a:xfrm>
        </p:spPr>
        <p:txBody>
          <a:bodyPr>
            <a:normAutofit/>
          </a:bodyPr>
          <a:lstStyle/>
          <a:p>
            <a:r>
              <a:rPr lang="lt-LT" sz="2800" dirty="0"/>
              <a:t>Dominuoja: </a:t>
            </a:r>
          </a:p>
          <a:p>
            <a:pPr marL="457200" indent="-457200">
              <a:buFont typeface="Arial" panose="020B0604020202020204" pitchFamily="34" charset="0"/>
              <a:buChar char="•"/>
            </a:pPr>
            <a:r>
              <a:rPr lang="lt-LT" sz="2800" dirty="0"/>
              <a:t>Apdirbamoji gamyba,</a:t>
            </a:r>
          </a:p>
          <a:p>
            <a:pPr marL="457200" indent="-457200">
              <a:buFont typeface="Arial" panose="020B0604020202020204" pitchFamily="34" charset="0"/>
              <a:buChar char="•"/>
            </a:pPr>
            <a:r>
              <a:rPr lang="lt-LT" sz="2800" dirty="0"/>
              <a:t> Informaciniai ryšiai,</a:t>
            </a:r>
          </a:p>
          <a:p>
            <a:pPr marL="457200" indent="-457200">
              <a:buFont typeface="Arial" panose="020B0604020202020204" pitchFamily="34" charset="0"/>
              <a:buChar char="•"/>
            </a:pPr>
            <a:r>
              <a:rPr lang="lt-LT" sz="2800" dirty="0"/>
              <a:t>Profesinė, mokslinė ir techninė veikla.</a:t>
            </a:r>
            <a:endParaRPr lang="en-GB" sz="2800" dirty="0"/>
          </a:p>
        </p:txBody>
      </p:sp>
      <p:graphicFrame>
        <p:nvGraphicFramePr>
          <p:cNvPr id="4" name="Chart 3">
            <a:extLst>
              <a:ext uri="{FF2B5EF4-FFF2-40B4-BE49-F238E27FC236}">
                <a16:creationId xmlns:a16="http://schemas.microsoft.com/office/drawing/2014/main" id="{5BBDB1C3-23AA-4941-A213-7A522C4C3D66}"/>
              </a:ext>
            </a:extLst>
          </p:cNvPr>
          <p:cNvGraphicFramePr/>
          <p:nvPr>
            <p:extLst>
              <p:ext uri="{D42A27DB-BD31-4B8C-83A1-F6EECF244321}">
                <p14:modId xmlns:p14="http://schemas.microsoft.com/office/powerpoint/2010/main" val="910585762"/>
              </p:ext>
            </p:extLst>
          </p:nvPr>
        </p:nvGraphicFramePr>
        <p:xfrm>
          <a:off x="5553075" y="0"/>
          <a:ext cx="6638925"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064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4C458-3A25-4171-8E12-8A031AF4AA1B}"/>
              </a:ext>
            </a:extLst>
          </p:cNvPr>
          <p:cNvSpPr>
            <a:spLocks noGrp="1"/>
          </p:cNvSpPr>
          <p:nvPr>
            <p:ph type="title"/>
          </p:nvPr>
        </p:nvSpPr>
        <p:spPr>
          <a:xfrm>
            <a:off x="542925" y="1603375"/>
            <a:ext cx="11487149" cy="1325563"/>
          </a:xfrm>
        </p:spPr>
        <p:txBody>
          <a:bodyPr>
            <a:noAutofit/>
          </a:bodyPr>
          <a:lstStyle/>
          <a:p>
            <a:r>
              <a:rPr lang="lt-LT" sz="3200" b="1" dirty="0">
                <a:solidFill>
                  <a:srgbClr val="002060"/>
                </a:solidFill>
                <a:latin typeface="+mn-lt"/>
              </a:rPr>
              <a:t>Studijos tikslas</a:t>
            </a:r>
            <a:r>
              <a:rPr lang="lt-LT" sz="3200" dirty="0">
                <a:solidFill>
                  <a:srgbClr val="002060"/>
                </a:solidFill>
                <a:latin typeface="+mn-lt"/>
              </a:rPr>
              <a:t> - nustatyti įmonių potencialą bei galimybes jungtis į klasterius bei brandinti jau rinkoje esančius klasterius, identifikuoti perspektyviausius </a:t>
            </a:r>
            <a:r>
              <a:rPr lang="lt-LT" sz="3200" dirty="0" err="1">
                <a:solidFill>
                  <a:srgbClr val="002060"/>
                </a:solidFill>
                <a:latin typeface="+mn-lt"/>
              </a:rPr>
              <a:t>klasterizacijos</a:t>
            </a:r>
            <a:r>
              <a:rPr lang="lt-LT" sz="3200" dirty="0">
                <a:solidFill>
                  <a:srgbClr val="002060"/>
                </a:solidFill>
                <a:latin typeface="+mn-lt"/>
              </a:rPr>
              <a:t> sektorius, apibrėžti ir numatyti </a:t>
            </a:r>
            <a:r>
              <a:rPr lang="lt-LT" sz="3200" dirty="0" err="1">
                <a:solidFill>
                  <a:srgbClr val="002060"/>
                </a:solidFill>
                <a:latin typeface="+mn-lt"/>
              </a:rPr>
              <a:t>klasterizacijos</a:t>
            </a:r>
            <a:r>
              <a:rPr lang="lt-LT" sz="3200" dirty="0">
                <a:solidFill>
                  <a:srgbClr val="002060"/>
                </a:solidFill>
                <a:latin typeface="+mn-lt"/>
              </a:rPr>
              <a:t> tendencijas, perspektyvas, įvertinti klasterių galimybes jungtis į tarptautinius klasterius ir įvertinti paramos priemonių efektyvumą. </a:t>
            </a:r>
            <a:r>
              <a:rPr lang="en-GB" sz="3200" dirty="0">
                <a:solidFill>
                  <a:srgbClr val="002060"/>
                </a:solidFill>
                <a:latin typeface="+mn-lt"/>
              </a:rPr>
              <a:t/>
            </a:r>
            <a:br>
              <a:rPr lang="en-GB" sz="3200" dirty="0">
                <a:solidFill>
                  <a:srgbClr val="002060"/>
                </a:solidFill>
                <a:latin typeface="+mn-lt"/>
              </a:rPr>
            </a:br>
            <a:endParaRPr lang="en-GB" sz="3200" dirty="0">
              <a:solidFill>
                <a:srgbClr val="002060"/>
              </a:solidFill>
              <a:latin typeface="+mn-lt"/>
            </a:endParaRPr>
          </a:p>
        </p:txBody>
      </p:sp>
      <p:sp>
        <p:nvSpPr>
          <p:cNvPr id="3" name="Content Placeholder 2">
            <a:extLst>
              <a:ext uri="{FF2B5EF4-FFF2-40B4-BE49-F238E27FC236}">
                <a16:creationId xmlns:a16="http://schemas.microsoft.com/office/drawing/2014/main" id="{BD1B4DD1-1234-4CDF-8DC2-7059C443AA72}"/>
              </a:ext>
            </a:extLst>
          </p:cNvPr>
          <p:cNvSpPr>
            <a:spLocks noGrp="1"/>
          </p:cNvSpPr>
          <p:nvPr>
            <p:ph idx="1"/>
          </p:nvPr>
        </p:nvSpPr>
        <p:spPr>
          <a:xfrm>
            <a:off x="838200" y="3505199"/>
            <a:ext cx="10515600" cy="3148013"/>
          </a:xfrm>
        </p:spPr>
        <p:txBody>
          <a:bodyPr>
            <a:normAutofit/>
          </a:bodyPr>
          <a:lstStyle/>
          <a:p>
            <a:r>
              <a:rPr lang="lt-LT" sz="3600" dirty="0"/>
              <a:t>Naudoti metodai</a:t>
            </a:r>
          </a:p>
          <a:p>
            <a:pPr lvl="1"/>
            <a:r>
              <a:rPr lang="lt-LT" sz="3200" dirty="0"/>
              <a:t>Kiekybinis tyrimas – statistinių duomenų analizė</a:t>
            </a:r>
            <a:endParaRPr lang="en-GB" sz="3200" dirty="0"/>
          </a:p>
          <a:p>
            <a:pPr lvl="1"/>
            <a:r>
              <a:rPr lang="lt-LT" sz="3200" dirty="0"/>
              <a:t>Kiekybinis tyrimas -  anketinė apklausa internete</a:t>
            </a:r>
          </a:p>
          <a:p>
            <a:pPr lvl="1"/>
            <a:r>
              <a:rPr lang="lt-LT" sz="3200" dirty="0"/>
              <a:t>Kokybinis tyrimas – atvejo analizė</a:t>
            </a:r>
            <a:endParaRPr lang="en-GB" sz="3200" dirty="0"/>
          </a:p>
        </p:txBody>
      </p:sp>
    </p:spTree>
    <p:extLst>
      <p:ext uri="{BB962C8B-B14F-4D97-AF65-F5344CB8AC3E}">
        <p14:creationId xmlns:p14="http://schemas.microsoft.com/office/powerpoint/2010/main" val="3185024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81A9EF-A493-4B1C-AA9D-4A3F2FA896E7}"/>
              </a:ext>
            </a:extLst>
          </p:cNvPr>
          <p:cNvSpPr>
            <a:spLocks noGrp="1"/>
          </p:cNvSpPr>
          <p:nvPr>
            <p:ph type="title"/>
          </p:nvPr>
        </p:nvSpPr>
        <p:spPr>
          <a:xfrm>
            <a:off x="0" y="560387"/>
            <a:ext cx="5353050" cy="1600200"/>
          </a:xfrm>
        </p:spPr>
        <p:txBody>
          <a:bodyPr>
            <a:noAutofit/>
          </a:bodyPr>
          <a:lstStyle/>
          <a:p>
            <a:r>
              <a:rPr lang="lt-LT" sz="2800" b="1" dirty="0">
                <a:solidFill>
                  <a:srgbClr val="002060"/>
                </a:solidFill>
                <a:latin typeface="+mn-lt"/>
              </a:rPr>
              <a:t>Klasterio vienos įmonės apyvartos vidurkis pagal sektorių lyginant su Lietuvos vienos įmonės apyvartos vidurkiu pagal sektorių 2017 m</a:t>
            </a:r>
            <a:endParaRPr lang="en-GB" sz="2800" b="1" dirty="0">
              <a:solidFill>
                <a:srgbClr val="002060"/>
              </a:solidFill>
              <a:latin typeface="+mn-lt"/>
            </a:endParaRPr>
          </a:p>
        </p:txBody>
      </p:sp>
      <p:sp>
        <p:nvSpPr>
          <p:cNvPr id="6" name="Text Placeholder 5">
            <a:extLst>
              <a:ext uri="{FF2B5EF4-FFF2-40B4-BE49-F238E27FC236}">
                <a16:creationId xmlns:a16="http://schemas.microsoft.com/office/drawing/2014/main" id="{520B3E58-1F5F-4BC4-A466-0E0475966FC0}"/>
              </a:ext>
            </a:extLst>
          </p:cNvPr>
          <p:cNvSpPr>
            <a:spLocks noGrp="1"/>
          </p:cNvSpPr>
          <p:nvPr>
            <p:ph type="body" sz="half" idx="2"/>
          </p:nvPr>
        </p:nvSpPr>
        <p:spPr>
          <a:xfrm>
            <a:off x="573088" y="2590800"/>
            <a:ext cx="3932237" cy="3811588"/>
          </a:xfrm>
        </p:spPr>
        <p:txBody>
          <a:bodyPr>
            <a:normAutofit/>
          </a:bodyPr>
          <a:lstStyle/>
          <a:p>
            <a:r>
              <a:rPr lang="lt-LT" sz="2800" dirty="0"/>
              <a:t>Išvada:</a:t>
            </a:r>
          </a:p>
          <a:p>
            <a:r>
              <a:rPr lang="lt-LT" sz="2800" dirty="0"/>
              <a:t>Dalyvavimas klasterių veiklose kuria įmonėms pridėtinę vertę, sudaro sąlygas augti ir plėsti savo rinkas.</a:t>
            </a:r>
            <a:endParaRPr lang="en-GB" sz="2800" dirty="0"/>
          </a:p>
        </p:txBody>
      </p:sp>
      <p:graphicFrame>
        <p:nvGraphicFramePr>
          <p:cNvPr id="8" name="Chart 7">
            <a:extLst>
              <a:ext uri="{FF2B5EF4-FFF2-40B4-BE49-F238E27FC236}">
                <a16:creationId xmlns:a16="http://schemas.microsoft.com/office/drawing/2014/main" id="{ED49BB58-003A-4409-856D-6F25CD74B1B4}"/>
              </a:ext>
            </a:extLst>
          </p:cNvPr>
          <p:cNvGraphicFramePr/>
          <p:nvPr>
            <p:extLst>
              <p:ext uri="{D42A27DB-BD31-4B8C-83A1-F6EECF244321}">
                <p14:modId xmlns:p14="http://schemas.microsoft.com/office/powerpoint/2010/main" val="2462624799"/>
              </p:ext>
            </p:extLst>
          </p:nvPr>
        </p:nvGraphicFramePr>
        <p:xfrm>
          <a:off x="5419725" y="0"/>
          <a:ext cx="6772275"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0321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ED75B8-9971-4FD8-844F-884787261B27}"/>
              </a:ext>
            </a:extLst>
          </p:cNvPr>
          <p:cNvSpPr>
            <a:spLocks noGrp="1"/>
          </p:cNvSpPr>
          <p:nvPr>
            <p:ph type="title"/>
          </p:nvPr>
        </p:nvSpPr>
        <p:spPr>
          <a:xfrm>
            <a:off x="381000" y="457200"/>
            <a:ext cx="4391025" cy="1600200"/>
          </a:xfrm>
        </p:spPr>
        <p:txBody>
          <a:bodyPr>
            <a:noAutofit/>
          </a:bodyPr>
          <a:lstStyle/>
          <a:p>
            <a:r>
              <a:rPr lang="lt-LT" sz="2400" b="1" dirty="0">
                <a:solidFill>
                  <a:srgbClr val="002060"/>
                </a:solidFill>
                <a:latin typeface="+mn-lt"/>
              </a:rPr>
              <a:t>Vidutinis darbo užmokestis klasterių įmonėse lyginant su vidutinius darbo užmokesčiu Lietuvos įmonėse pagal sektorius, 2019 m. I </a:t>
            </a:r>
            <a:r>
              <a:rPr lang="lt-LT" sz="2400" b="1" dirty="0" err="1">
                <a:solidFill>
                  <a:srgbClr val="002060"/>
                </a:solidFill>
                <a:latin typeface="+mn-lt"/>
              </a:rPr>
              <a:t>ketv</a:t>
            </a:r>
            <a:r>
              <a:rPr lang="lt-LT" sz="2400" b="1" dirty="0">
                <a:solidFill>
                  <a:srgbClr val="002060"/>
                </a:solidFill>
                <a:latin typeface="+mn-lt"/>
              </a:rPr>
              <a:t>. (eurai)</a:t>
            </a:r>
            <a:endParaRPr lang="en-GB" sz="2400" b="1" dirty="0">
              <a:solidFill>
                <a:srgbClr val="002060"/>
              </a:solidFill>
              <a:latin typeface="+mn-lt"/>
            </a:endParaRPr>
          </a:p>
        </p:txBody>
      </p:sp>
      <p:sp>
        <p:nvSpPr>
          <p:cNvPr id="6" name="Text Placeholder 5">
            <a:extLst>
              <a:ext uri="{FF2B5EF4-FFF2-40B4-BE49-F238E27FC236}">
                <a16:creationId xmlns:a16="http://schemas.microsoft.com/office/drawing/2014/main" id="{DC39012E-0E74-4706-8898-200CF13E9014}"/>
              </a:ext>
            </a:extLst>
          </p:cNvPr>
          <p:cNvSpPr>
            <a:spLocks noGrp="1"/>
          </p:cNvSpPr>
          <p:nvPr>
            <p:ph type="body" sz="half" idx="2"/>
          </p:nvPr>
        </p:nvSpPr>
        <p:spPr>
          <a:xfrm>
            <a:off x="506413" y="2057400"/>
            <a:ext cx="3932237" cy="3811588"/>
          </a:xfrm>
        </p:spPr>
        <p:txBody>
          <a:bodyPr>
            <a:normAutofit lnSpcReduction="10000"/>
          </a:bodyPr>
          <a:lstStyle/>
          <a:p>
            <a:pPr marL="342900" indent="-342900">
              <a:buFont typeface="Arial" panose="020B0604020202020204" pitchFamily="34" charset="0"/>
              <a:buChar char="•"/>
            </a:pPr>
            <a:r>
              <a:rPr lang="lt-LT" sz="2400" dirty="0"/>
              <a:t>Skirtinguose sektoriuose situacijos yra skirtingos;</a:t>
            </a:r>
          </a:p>
          <a:p>
            <a:pPr marL="342900" indent="-342900">
              <a:buFont typeface="Arial" panose="020B0604020202020204" pitchFamily="34" charset="0"/>
              <a:buChar char="•"/>
            </a:pPr>
            <a:r>
              <a:rPr lang="lt-LT" sz="2400" dirty="0"/>
              <a:t>Manytina, kad tais atvejais, kai į klasterius liejasi labai mažos ir mažos įmonės (pvz. švietimas, IT), jų DU yra mažesni nei to sektoriaus didesnių veikėjų. Į klasterį jos liejasi, siekdamos didesnių veiklos apimčių ir daugiau veiklos alternatyvų.</a:t>
            </a:r>
            <a:endParaRPr lang="en-GB" sz="2400" dirty="0"/>
          </a:p>
        </p:txBody>
      </p:sp>
      <p:graphicFrame>
        <p:nvGraphicFramePr>
          <p:cNvPr id="7" name="Chart 6">
            <a:extLst>
              <a:ext uri="{FF2B5EF4-FFF2-40B4-BE49-F238E27FC236}">
                <a16:creationId xmlns:a16="http://schemas.microsoft.com/office/drawing/2014/main" id="{8A62A2FC-E370-4648-814F-04D0CA8D8728}"/>
              </a:ext>
            </a:extLst>
          </p:cNvPr>
          <p:cNvGraphicFramePr/>
          <p:nvPr>
            <p:extLst>
              <p:ext uri="{D42A27DB-BD31-4B8C-83A1-F6EECF244321}">
                <p14:modId xmlns:p14="http://schemas.microsoft.com/office/powerpoint/2010/main" val="634359475"/>
              </p:ext>
            </p:extLst>
          </p:nvPr>
        </p:nvGraphicFramePr>
        <p:xfrm>
          <a:off x="4772025" y="-1"/>
          <a:ext cx="7419975" cy="6791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5414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55A305-4130-45BF-939D-04858ECC9315}"/>
              </a:ext>
            </a:extLst>
          </p:cNvPr>
          <p:cNvSpPr>
            <a:spLocks noGrp="1"/>
          </p:cNvSpPr>
          <p:nvPr>
            <p:ph type="title"/>
          </p:nvPr>
        </p:nvSpPr>
        <p:spPr>
          <a:xfrm>
            <a:off x="685800" y="1371600"/>
            <a:ext cx="4086225" cy="2347911"/>
          </a:xfrm>
        </p:spPr>
        <p:txBody>
          <a:bodyPr>
            <a:normAutofit/>
          </a:bodyPr>
          <a:lstStyle/>
          <a:p>
            <a:r>
              <a:rPr lang="lt-LT" sz="4000" b="1" dirty="0">
                <a:solidFill>
                  <a:srgbClr val="002060"/>
                </a:solidFill>
                <a:latin typeface="+mn-lt"/>
              </a:rPr>
              <a:t>Klasterių įmonių eksporto apimtys (proc.) (n=33)</a:t>
            </a:r>
            <a:endParaRPr lang="en-GB" sz="4000" b="1" dirty="0">
              <a:solidFill>
                <a:srgbClr val="002060"/>
              </a:solidFill>
              <a:latin typeface="+mn-lt"/>
            </a:endParaRPr>
          </a:p>
        </p:txBody>
      </p:sp>
      <p:graphicFrame>
        <p:nvGraphicFramePr>
          <p:cNvPr id="7" name="Diagrama 11">
            <a:extLst>
              <a:ext uri="{FF2B5EF4-FFF2-40B4-BE49-F238E27FC236}">
                <a16:creationId xmlns:a16="http://schemas.microsoft.com/office/drawing/2014/main" id="{B72B66E8-8E8B-4FF0-B476-1D9EEC6DBBB0}"/>
              </a:ext>
            </a:extLst>
          </p:cNvPr>
          <p:cNvGraphicFramePr/>
          <p:nvPr>
            <p:extLst>
              <p:ext uri="{D42A27DB-BD31-4B8C-83A1-F6EECF244321}">
                <p14:modId xmlns:p14="http://schemas.microsoft.com/office/powerpoint/2010/main" val="732222669"/>
              </p:ext>
            </p:extLst>
          </p:nvPr>
        </p:nvGraphicFramePr>
        <p:xfrm>
          <a:off x="4705350" y="1195387"/>
          <a:ext cx="7419975" cy="44672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2534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D5C429-1499-4FD8-B6B8-9BBB722A057B}"/>
              </a:ext>
            </a:extLst>
          </p:cNvPr>
          <p:cNvSpPr>
            <a:spLocks noGrp="1"/>
          </p:cNvSpPr>
          <p:nvPr>
            <p:ph type="title"/>
          </p:nvPr>
        </p:nvSpPr>
        <p:spPr>
          <a:xfrm>
            <a:off x="455612" y="2628900"/>
            <a:ext cx="3932237" cy="1600200"/>
          </a:xfrm>
        </p:spPr>
        <p:txBody>
          <a:bodyPr>
            <a:normAutofit fontScale="90000"/>
          </a:bodyPr>
          <a:lstStyle/>
          <a:p>
            <a:r>
              <a:rPr lang="lt-LT" b="1" dirty="0">
                <a:solidFill>
                  <a:srgbClr val="002060"/>
                </a:solidFill>
                <a:latin typeface="+mn-lt"/>
              </a:rPr>
              <a:t>Bendrai klasterių narių vykdytos MTEP veiklos 2018 m. (n=33)</a:t>
            </a:r>
            <a:endParaRPr lang="en-GB" b="1" dirty="0">
              <a:solidFill>
                <a:srgbClr val="002060"/>
              </a:solidFill>
              <a:latin typeface="+mn-lt"/>
            </a:endParaRPr>
          </a:p>
        </p:txBody>
      </p:sp>
      <p:graphicFrame>
        <p:nvGraphicFramePr>
          <p:cNvPr id="8" name="Diagrama 18">
            <a:extLst>
              <a:ext uri="{FF2B5EF4-FFF2-40B4-BE49-F238E27FC236}">
                <a16:creationId xmlns:a16="http://schemas.microsoft.com/office/drawing/2014/main" id="{BA5D608F-303E-4C91-8775-25D003E16B37}"/>
              </a:ext>
            </a:extLst>
          </p:cNvPr>
          <p:cNvGraphicFramePr/>
          <p:nvPr>
            <p:extLst>
              <p:ext uri="{D42A27DB-BD31-4B8C-83A1-F6EECF244321}">
                <p14:modId xmlns:p14="http://schemas.microsoft.com/office/powerpoint/2010/main" val="2546834246"/>
              </p:ext>
            </p:extLst>
          </p:nvPr>
        </p:nvGraphicFramePr>
        <p:xfrm>
          <a:off x="4730750" y="932815"/>
          <a:ext cx="7299326" cy="48298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8523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84F92-735F-4AE4-A568-41F5E64D88E2}"/>
              </a:ext>
            </a:extLst>
          </p:cNvPr>
          <p:cNvSpPr>
            <a:spLocks noGrp="1"/>
          </p:cNvSpPr>
          <p:nvPr>
            <p:ph type="title"/>
          </p:nvPr>
        </p:nvSpPr>
        <p:spPr>
          <a:xfrm>
            <a:off x="838200" y="336550"/>
            <a:ext cx="10515600" cy="1325563"/>
          </a:xfrm>
        </p:spPr>
        <p:txBody>
          <a:bodyPr/>
          <a:lstStyle/>
          <a:p>
            <a:pPr algn="ctr"/>
            <a:r>
              <a:rPr lang="lt-LT" b="1" dirty="0">
                <a:solidFill>
                  <a:srgbClr val="002060"/>
                </a:solidFill>
                <a:latin typeface="+mn-lt"/>
              </a:rPr>
              <a:t>Klasterių turima bendra infrastruktūra</a:t>
            </a:r>
            <a:endParaRPr lang="en-GB" b="1" dirty="0">
              <a:solidFill>
                <a:srgbClr val="002060"/>
              </a:solidFill>
              <a:latin typeface="+mn-lt"/>
            </a:endParaRPr>
          </a:p>
        </p:txBody>
      </p:sp>
      <p:graphicFrame>
        <p:nvGraphicFramePr>
          <p:cNvPr id="4" name="Table 3">
            <a:extLst>
              <a:ext uri="{FF2B5EF4-FFF2-40B4-BE49-F238E27FC236}">
                <a16:creationId xmlns:a16="http://schemas.microsoft.com/office/drawing/2014/main" id="{72E9D5B1-B3CB-4095-B817-101316AC6A89}"/>
              </a:ext>
            </a:extLst>
          </p:cNvPr>
          <p:cNvGraphicFramePr>
            <a:graphicFrameLocks noGrp="1"/>
          </p:cNvGraphicFramePr>
          <p:nvPr>
            <p:extLst>
              <p:ext uri="{D42A27DB-BD31-4B8C-83A1-F6EECF244321}">
                <p14:modId xmlns:p14="http://schemas.microsoft.com/office/powerpoint/2010/main" val="1462835585"/>
              </p:ext>
            </p:extLst>
          </p:nvPr>
        </p:nvGraphicFramePr>
        <p:xfrm>
          <a:off x="1733550" y="1743075"/>
          <a:ext cx="8553450" cy="4495800"/>
        </p:xfrm>
        <a:graphic>
          <a:graphicData uri="http://schemas.openxmlformats.org/drawingml/2006/table">
            <a:tbl>
              <a:tblPr firstRow="1" firstCol="1" bandRow="1">
                <a:tableStyleId>{5C22544A-7EE6-4342-B048-85BDC9FD1C3A}</a:tableStyleId>
              </a:tblPr>
              <a:tblGrid>
                <a:gridCol w="5481721">
                  <a:extLst>
                    <a:ext uri="{9D8B030D-6E8A-4147-A177-3AD203B41FA5}">
                      <a16:colId xmlns:a16="http://schemas.microsoft.com/office/drawing/2014/main" val="2943642368"/>
                    </a:ext>
                  </a:extLst>
                </a:gridCol>
                <a:gridCol w="3071729">
                  <a:extLst>
                    <a:ext uri="{9D8B030D-6E8A-4147-A177-3AD203B41FA5}">
                      <a16:colId xmlns:a16="http://schemas.microsoft.com/office/drawing/2014/main" val="1634580114"/>
                    </a:ext>
                  </a:extLst>
                </a:gridCol>
              </a:tblGrid>
              <a:tr h="449580">
                <a:tc>
                  <a:txBody>
                    <a:bodyPr/>
                    <a:lstStyle/>
                    <a:p>
                      <a:pPr marL="0" marR="0" algn="ctr">
                        <a:lnSpc>
                          <a:spcPct val="107000"/>
                        </a:lnSpc>
                        <a:spcBef>
                          <a:spcPts val="0"/>
                        </a:spcBef>
                        <a:spcAft>
                          <a:spcPts val="115"/>
                        </a:spcAft>
                      </a:pPr>
                      <a:r>
                        <a:rPr lang="lt-LT" sz="2000">
                          <a:effectLst/>
                        </a:rPr>
                        <a:t>Infrastruktūra</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115"/>
                        </a:spcAft>
                      </a:pPr>
                      <a:r>
                        <a:rPr lang="lt-LT" sz="2000">
                          <a:effectLst/>
                        </a:rPr>
                        <a:t>Klasterių skaičius</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05409535"/>
                  </a:ext>
                </a:extLst>
              </a:tr>
              <a:tr h="449580">
                <a:tc>
                  <a:txBody>
                    <a:bodyPr/>
                    <a:lstStyle/>
                    <a:p>
                      <a:pPr marL="0" marR="0">
                        <a:lnSpc>
                          <a:spcPct val="107000"/>
                        </a:lnSpc>
                        <a:spcBef>
                          <a:spcPts val="0"/>
                        </a:spcBef>
                        <a:spcAft>
                          <a:spcPts val="115"/>
                        </a:spcAft>
                      </a:pPr>
                      <a:r>
                        <a:rPr lang="lt-LT" sz="2000">
                          <a:effectLst/>
                        </a:rPr>
                        <a:t>Kino Studija</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115"/>
                        </a:spcAft>
                      </a:pPr>
                      <a:r>
                        <a:rPr lang="lt-LT" sz="2000">
                          <a:effectLst/>
                        </a:rPr>
                        <a:t>1</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19039542"/>
                  </a:ext>
                </a:extLst>
              </a:tr>
              <a:tr h="449580">
                <a:tc>
                  <a:txBody>
                    <a:bodyPr/>
                    <a:lstStyle/>
                    <a:p>
                      <a:pPr marL="0" marR="0">
                        <a:lnSpc>
                          <a:spcPct val="107000"/>
                        </a:lnSpc>
                        <a:spcBef>
                          <a:spcPts val="0"/>
                        </a:spcBef>
                        <a:spcAft>
                          <a:spcPts val="115"/>
                        </a:spcAft>
                      </a:pPr>
                      <a:r>
                        <a:rPr lang="lt-LT" sz="2000">
                          <a:effectLst/>
                        </a:rPr>
                        <a:t>Atviros prieigos centrai</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115"/>
                        </a:spcAft>
                      </a:pPr>
                      <a:r>
                        <a:rPr lang="lt-LT" sz="2000">
                          <a:effectLst/>
                        </a:rPr>
                        <a:t>1</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29510558"/>
                  </a:ext>
                </a:extLst>
              </a:tr>
              <a:tr h="449580">
                <a:tc>
                  <a:txBody>
                    <a:bodyPr/>
                    <a:lstStyle/>
                    <a:p>
                      <a:pPr marL="0" marR="0">
                        <a:lnSpc>
                          <a:spcPct val="107000"/>
                        </a:lnSpc>
                        <a:spcBef>
                          <a:spcPts val="0"/>
                        </a:spcBef>
                        <a:spcAft>
                          <a:spcPts val="115"/>
                        </a:spcAft>
                      </a:pPr>
                      <a:r>
                        <a:rPr lang="lt-LT" sz="2000">
                          <a:effectLst/>
                        </a:rPr>
                        <a:t>Filmavimo paviljonas</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115"/>
                        </a:spcAft>
                      </a:pPr>
                      <a:r>
                        <a:rPr lang="lt-LT" sz="2000">
                          <a:effectLst/>
                        </a:rPr>
                        <a:t>1</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96462363"/>
                  </a:ext>
                </a:extLst>
              </a:tr>
              <a:tr h="449580">
                <a:tc>
                  <a:txBody>
                    <a:bodyPr/>
                    <a:lstStyle/>
                    <a:p>
                      <a:pPr marL="0" marR="0">
                        <a:lnSpc>
                          <a:spcPct val="107000"/>
                        </a:lnSpc>
                        <a:spcBef>
                          <a:spcPts val="0"/>
                        </a:spcBef>
                        <a:spcAft>
                          <a:spcPts val="115"/>
                        </a:spcAft>
                      </a:pPr>
                      <a:r>
                        <a:rPr lang="lt-LT" sz="2000">
                          <a:effectLst/>
                        </a:rPr>
                        <a:t>Tyrimų laboratorijos</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115"/>
                        </a:spcAft>
                      </a:pPr>
                      <a:r>
                        <a:rPr lang="lt-LT" sz="2000">
                          <a:effectLst/>
                        </a:rPr>
                        <a:t>2</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296194"/>
                  </a:ext>
                </a:extLst>
              </a:tr>
              <a:tr h="449580">
                <a:tc>
                  <a:txBody>
                    <a:bodyPr/>
                    <a:lstStyle/>
                    <a:p>
                      <a:pPr marL="0" marR="0">
                        <a:lnSpc>
                          <a:spcPct val="107000"/>
                        </a:lnSpc>
                        <a:spcBef>
                          <a:spcPts val="0"/>
                        </a:spcBef>
                        <a:spcAft>
                          <a:spcPts val="115"/>
                        </a:spcAft>
                      </a:pPr>
                      <a:r>
                        <a:rPr lang="lt-LT" sz="2000">
                          <a:effectLst/>
                        </a:rPr>
                        <a:t>Skambučių centras</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115"/>
                        </a:spcAft>
                      </a:pPr>
                      <a:r>
                        <a:rPr lang="lt-LT" sz="2000">
                          <a:effectLst/>
                        </a:rPr>
                        <a:t>1</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07032368"/>
                  </a:ext>
                </a:extLst>
              </a:tr>
              <a:tr h="449580">
                <a:tc>
                  <a:txBody>
                    <a:bodyPr/>
                    <a:lstStyle/>
                    <a:p>
                      <a:pPr marL="0" marR="0">
                        <a:lnSpc>
                          <a:spcPct val="107000"/>
                        </a:lnSpc>
                        <a:spcBef>
                          <a:spcPts val="0"/>
                        </a:spcBef>
                        <a:spcAft>
                          <a:spcPts val="115"/>
                        </a:spcAft>
                      </a:pPr>
                      <a:r>
                        <a:rPr lang="lt-LT" sz="2000">
                          <a:effectLst/>
                        </a:rPr>
                        <a:t>Gamybinės patalpos</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115"/>
                        </a:spcAft>
                      </a:pPr>
                      <a:r>
                        <a:rPr lang="lt-LT" sz="2000">
                          <a:effectLst/>
                        </a:rPr>
                        <a:t>1</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17768392"/>
                  </a:ext>
                </a:extLst>
              </a:tr>
              <a:tr h="449580">
                <a:tc>
                  <a:txBody>
                    <a:bodyPr/>
                    <a:lstStyle/>
                    <a:p>
                      <a:pPr marL="0" marR="0">
                        <a:lnSpc>
                          <a:spcPct val="107000"/>
                        </a:lnSpc>
                        <a:spcBef>
                          <a:spcPts val="0"/>
                        </a:spcBef>
                        <a:spcAft>
                          <a:spcPts val="115"/>
                        </a:spcAft>
                      </a:pPr>
                      <a:r>
                        <a:rPr lang="lt-LT" sz="2000">
                          <a:effectLst/>
                        </a:rPr>
                        <a:t>Įranga </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115"/>
                        </a:spcAft>
                      </a:pPr>
                      <a:r>
                        <a:rPr lang="lt-LT" sz="2000">
                          <a:effectLst/>
                        </a:rPr>
                        <a:t>1</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37286061"/>
                  </a:ext>
                </a:extLst>
              </a:tr>
              <a:tr h="449580">
                <a:tc>
                  <a:txBody>
                    <a:bodyPr/>
                    <a:lstStyle/>
                    <a:p>
                      <a:pPr marL="0" marR="0">
                        <a:lnSpc>
                          <a:spcPct val="107000"/>
                        </a:lnSpc>
                        <a:spcBef>
                          <a:spcPts val="0"/>
                        </a:spcBef>
                        <a:spcAft>
                          <a:spcPts val="115"/>
                        </a:spcAft>
                      </a:pPr>
                      <a:r>
                        <a:rPr lang="lt-LT" sz="2000">
                          <a:effectLst/>
                        </a:rPr>
                        <a:t>Seminarų patalpos</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115"/>
                        </a:spcAft>
                      </a:pPr>
                      <a:r>
                        <a:rPr lang="lt-LT" sz="2000">
                          <a:effectLst/>
                        </a:rPr>
                        <a:t>1</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72750547"/>
                  </a:ext>
                </a:extLst>
              </a:tr>
              <a:tr h="449580">
                <a:tc>
                  <a:txBody>
                    <a:bodyPr/>
                    <a:lstStyle/>
                    <a:p>
                      <a:pPr marL="0" marR="0">
                        <a:lnSpc>
                          <a:spcPct val="107000"/>
                        </a:lnSpc>
                        <a:spcBef>
                          <a:spcPts val="0"/>
                        </a:spcBef>
                        <a:spcAft>
                          <a:spcPts val="115"/>
                        </a:spcAft>
                      </a:pPr>
                      <a:r>
                        <a:rPr lang="lt-LT" sz="2000">
                          <a:effectLst/>
                        </a:rPr>
                        <a:t>Komunikacijų, kuro infrastruktūra</a:t>
                      </a:r>
                      <a:endParaRPr lang="en-GB" sz="2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115"/>
                        </a:spcAft>
                      </a:pPr>
                      <a:r>
                        <a:rPr lang="lt-LT" sz="2000" dirty="0">
                          <a:effectLst/>
                        </a:rPr>
                        <a:t>2</a:t>
                      </a:r>
                      <a:endParaRPr lang="en-GB" sz="28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2719284"/>
                  </a:ext>
                </a:extLst>
              </a:tr>
            </a:tbl>
          </a:graphicData>
        </a:graphic>
      </p:graphicFrame>
    </p:spTree>
    <p:extLst>
      <p:ext uri="{BB962C8B-B14F-4D97-AF65-F5344CB8AC3E}">
        <p14:creationId xmlns:p14="http://schemas.microsoft.com/office/powerpoint/2010/main" val="2700416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BF7558-BEC7-489E-ACB8-8C1FBDAD25BA}"/>
              </a:ext>
            </a:extLst>
          </p:cNvPr>
          <p:cNvSpPr>
            <a:spLocks noGrp="1"/>
          </p:cNvSpPr>
          <p:nvPr>
            <p:ph type="title"/>
          </p:nvPr>
        </p:nvSpPr>
        <p:spPr>
          <a:xfrm>
            <a:off x="277813" y="2305050"/>
            <a:ext cx="3932237" cy="1600200"/>
          </a:xfrm>
        </p:spPr>
        <p:txBody>
          <a:bodyPr>
            <a:normAutofit fontScale="90000"/>
          </a:bodyPr>
          <a:lstStyle/>
          <a:p>
            <a:r>
              <a:rPr lang="lt-LT" b="1" dirty="0">
                <a:solidFill>
                  <a:srgbClr val="002060"/>
                </a:solidFill>
                <a:latin typeface="+mn-lt"/>
              </a:rPr>
              <a:t>Klasterių bendra veikla (iniciatyvos) 2018 -2019 metais (n=33)</a:t>
            </a:r>
            <a:endParaRPr lang="en-GB" b="1" dirty="0">
              <a:solidFill>
                <a:srgbClr val="002060"/>
              </a:solidFill>
              <a:latin typeface="+mn-lt"/>
            </a:endParaRPr>
          </a:p>
        </p:txBody>
      </p:sp>
      <p:graphicFrame>
        <p:nvGraphicFramePr>
          <p:cNvPr id="8" name="Diagrama 46">
            <a:extLst>
              <a:ext uri="{FF2B5EF4-FFF2-40B4-BE49-F238E27FC236}">
                <a16:creationId xmlns:a16="http://schemas.microsoft.com/office/drawing/2014/main" id="{60A24631-4EF1-4F66-856F-97562F2D6978}"/>
              </a:ext>
            </a:extLst>
          </p:cNvPr>
          <p:cNvGraphicFramePr/>
          <p:nvPr>
            <p:extLst>
              <p:ext uri="{D42A27DB-BD31-4B8C-83A1-F6EECF244321}">
                <p14:modId xmlns:p14="http://schemas.microsoft.com/office/powerpoint/2010/main" val="4202425502"/>
              </p:ext>
            </p:extLst>
          </p:nvPr>
        </p:nvGraphicFramePr>
        <p:xfrm>
          <a:off x="4114800" y="0"/>
          <a:ext cx="7958138" cy="6857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1569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3B17EB-1F28-4E02-B60C-CD33AB9B76D2}"/>
              </a:ext>
            </a:extLst>
          </p:cNvPr>
          <p:cNvSpPr>
            <a:spLocks noGrp="1"/>
          </p:cNvSpPr>
          <p:nvPr>
            <p:ph type="title"/>
          </p:nvPr>
        </p:nvSpPr>
        <p:spPr>
          <a:xfrm>
            <a:off x="304800" y="0"/>
            <a:ext cx="11734800" cy="577850"/>
          </a:xfrm>
        </p:spPr>
        <p:txBody>
          <a:bodyPr>
            <a:noAutofit/>
          </a:bodyPr>
          <a:lstStyle/>
          <a:p>
            <a:r>
              <a:rPr lang="lt-LT" sz="2800" b="1" dirty="0">
                <a:solidFill>
                  <a:srgbClr val="002060"/>
                </a:solidFill>
                <a:latin typeface="+mn-lt"/>
              </a:rPr>
              <a:t>Lietuvos klasterių brandos lygiai, vertinimui naudojant mokslinę metodologiją</a:t>
            </a:r>
            <a:endParaRPr lang="en-GB" sz="2800" b="1" dirty="0">
              <a:solidFill>
                <a:srgbClr val="002060"/>
              </a:solidFill>
              <a:latin typeface="+mn-lt"/>
            </a:endParaRPr>
          </a:p>
        </p:txBody>
      </p:sp>
      <p:sp>
        <p:nvSpPr>
          <p:cNvPr id="5" name="Content Placeholder 4">
            <a:extLst>
              <a:ext uri="{FF2B5EF4-FFF2-40B4-BE49-F238E27FC236}">
                <a16:creationId xmlns:a16="http://schemas.microsoft.com/office/drawing/2014/main" id="{12B6A653-26A2-4CB5-9D7F-4782475EBDB0}"/>
              </a:ext>
            </a:extLst>
          </p:cNvPr>
          <p:cNvSpPr>
            <a:spLocks noGrp="1"/>
          </p:cNvSpPr>
          <p:nvPr>
            <p:ph sz="half" idx="1"/>
          </p:nvPr>
        </p:nvSpPr>
        <p:spPr>
          <a:xfrm>
            <a:off x="619125" y="577850"/>
            <a:ext cx="5400675" cy="412750"/>
          </a:xfrm>
        </p:spPr>
        <p:txBody>
          <a:bodyPr>
            <a:normAutofit fontScale="92500" lnSpcReduction="20000"/>
          </a:bodyPr>
          <a:lstStyle/>
          <a:p>
            <a:pPr marL="0" indent="0">
              <a:buNone/>
            </a:pPr>
            <a:r>
              <a:rPr lang="lt-LT" sz="2600" dirty="0"/>
              <a:t>2019 metais (n=33)</a:t>
            </a:r>
            <a:endParaRPr lang="en-GB" sz="2600" dirty="0"/>
          </a:p>
        </p:txBody>
      </p:sp>
      <p:sp>
        <p:nvSpPr>
          <p:cNvPr id="6" name="Content Placeholder 5">
            <a:extLst>
              <a:ext uri="{FF2B5EF4-FFF2-40B4-BE49-F238E27FC236}">
                <a16:creationId xmlns:a16="http://schemas.microsoft.com/office/drawing/2014/main" id="{DB9AC3D2-F207-40EE-9862-EF89D11C26DC}"/>
              </a:ext>
            </a:extLst>
          </p:cNvPr>
          <p:cNvSpPr>
            <a:spLocks noGrp="1"/>
          </p:cNvSpPr>
          <p:nvPr>
            <p:ph sz="half" idx="2"/>
          </p:nvPr>
        </p:nvSpPr>
        <p:spPr>
          <a:xfrm>
            <a:off x="6172200" y="577850"/>
            <a:ext cx="5181600" cy="412750"/>
          </a:xfrm>
        </p:spPr>
        <p:txBody>
          <a:bodyPr>
            <a:normAutofit fontScale="92500" lnSpcReduction="20000"/>
          </a:bodyPr>
          <a:lstStyle/>
          <a:p>
            <a:pPr marL="0" indent="0">
              <a:buNone/>
            </a:pPr>
            <a:r>
              <a:rPr lang="lt-LT" dirty="0"/>
              <a:t>2017 m. (n=32)</a:t>
            </a:r>
            <a:endParaRPr lang="en-GB" dirty="0"/>
          </a:p>
        </p:txBody>
      </p:sp>
      <p:graphicFrame>
        <p:nvGraphicFramePr>
          <p:cNvPr id="7" name="Diagrama 40">
            <a:extLst>
              <a:ext uri="{FF2B5EF4-FFF2-40B4-BE49-F238E27FC236}">
                <a16:creationId xmlns:a16="http://schemas.microsoft.com/office/drawing/2014/main" id="{9331F87B-4D86-4ABD-9378-7050E1AB6D7F}"/>
              </a:ext>
            </a:extLst>
          </p:cNvPr>
          <p:cNvGraphicFramePr/>
          <p:nvPr>
            <p:extLst>
              <p:ext uri="{D42A27DB-BD31-4B8C-83A1-F6EECF244321}">
                <p14:modId xmlns:p14="http://schemas.microsoft.com/office/powerpoint/2010/main" val="460964644"/>
              </p:ext>
            </p:extLst>
          </p:nvPr>
        </p:nvGraphicFramePr>
        <p:xfrm>
          <a:off x="92074" y="1990725"/>
          <a:ext cx="5927725" cy="3676650"/>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7">
            <a:extLst>
              <a:ext uri="{FF2B5EF4-FFF2-40B4-BE49-F238E27FC236}">
                <a16:creationId xmlns:a16="http://schemas.microsoft.com/office/drawing/2014/main" id="{33F85FCF-5471-4B96-AEDD-9F6D1F5E089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800725" y="2314575"/>
            <a:ext cx="6118225" cy="3352800"/>
          </a:xfrm>
          <a:prstGeom prst="rect">
            <a:avLst/>
          </a:prstGeom>
          <a:noFill/>
          <a:ln>
            <a:noFill/>
          </a:ln>
        </p:spPr>
      </p:pic>
    </p:spTree>
    <p:extLst>
      <p:ext uri="{BB962C8B-B14F-4D97-AF65-F5344CB8AC3E}">
        <p14:creationId xmlns:p14="http://schemas.microsoft.com/office/powerpoint/2010/main" val="49160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ECF59-D5A6-4219-AFFD-B22634ACC298}"/>
              </a:ext>
            </a:extLst>
          </p:cNvPr>
          <p:cNvSpPr>
            <a:spLocks noGrp="1"/>
          </p:cNvSpPr>
          <p:nvPr>
            <p:ph type="title"/>
          </p:nvPr>
        </p:nvSpPr>
        <p:spPr>
          <a:xfrm>
            <a:off x="285750" y="546101"/>
            <a:ext cx="12401550" cy="635000"/>
          </a:xfrm>
        </p:spPr>
        <p:txBody>
          <a:bodyPr>
            <a:normAutofit fontScale="90000"/>
          </a:bodyPr>
          <a:lstStyle/>
          <a:p>
            <a:r>
              <a:rPr lang="lt-LT" b="1" dirty="0">
                <a:solidFill>
                  <a:srgbClr val="002060"/>
                </a:solidFill>
                <a:latin typeface="+mn-lt"/>
              </a:rPr>
              <a:t>Lietuvos klasterių išsivystymo lygis 2019 metais (n=33), vertinimui naudojant LR klasterių koncepcijos apibrėžimą</a:t>
            </a:r>
            <a:r>
              <a:rPr lang="en-GB" b="1" dirty="0">
                <a:solidFill>
                  <a:srgbClr val="002060"/>
                </a:solidFill>
                <a:latin typeface="+mn-lt"/>
              </a:rPr>
              <a:t/>
            </a:r>
            <a:br>
              <a:rPr lang="en-GB" b="1" dirty="0">
                <a:solidFill>
                  <a:srgbClr val="002060"/>
                </a:solidFill>
                <a:latin typeface="+mn-lt"/>
              </a:rPr>
            </a:br>
            <a:endParaRPr lang="en-GB" b="1" dirty="0">
              <a:solidFill>
                <a:srgbClr val="002060"/>
              </a:solidFill>
              <a:latin typeface="+mn-lt"/>
            </a:endParaRPr>
          </a:p>
        </p:txBody>
      </p:sp>
      <p:graphicFrame>
        <p:nvGraphicFramePr>
          <p:cNvPr id="4" name="Diagrama 1">
            <a:extLst>
              <a:ext uri="{FF2B5EF4-FFF2-40B4-BE49-F238E27FC236}">
                <a16:creationId xmlns:a16="http://schemas.microsoft.com/office/drawing/2014/main" id="{0D9161F2-DAA0-4383-A6DC-683FFEB4FD78}"/>
              </a:ext>
            </a:extLst>
          </p:cNvPr>
          <p:cNvGraphicFramePr/>
          <p:nvPr>
            <p:extLst>
              <p:ext uri="{D42A27DB-BD31-4B8C-83A1-F6EECF244321}">
                <p14:modId xmlns:p14="http://schemas.microsoft.com/office/powerpoint/2010/main" val="2723179585"/>
              </p:ext>
            </p:extLst>
          </p:nvPr>
        </p:nvGraphicFramePr>
        <p:xfrm>
          <a:off x="971550" y="1438275"/>
          <a:ext cx="9620250" cy="51244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08372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092C3-4599-4467-BF94-8693C7AA7D64}"/>
              </a:ext>
            </a:extLst>
          </p:cNvPr>
          <p:cNvSpPr>
            <a:spLocks noGrp="1"/>
          </p:cNvSpPr>
          <p:nvPr>
            <p:ph type="title"/>
          </p:nvPr>
        </p:nvSpPr>
        <p:spPr>
          <a:xfrm>
            <a:off x="838200" y="117476"/>
            <a:ext cx="10515600" cy="563562"/>
          </a:xfrm>
        </p:spPr>
        <p:txBody>
          <a:bodyPr>
            <a:normAutofit fontScale="90000"/>
          </a:bodyPr>
          <a:lstStyle/>
          <a:p>
            <a:pPr algn="ctr"/>
            <a:r>
              <a:rPr lang="lt-LT" b="1" dirty="0">
                <a:solidFill>
                  <a:srgbClr val="002060"/>
                </a:solidFill>
                <a:latin typeface="+mn-lt"/>
              </a:rPr>
              <a:t>Atvejų analizių rezultatas</a:t>
            </a:r>
            <a:endParaRPr lang="en-GB" b="1" dirty="0">
              <a:solidFill>
                <a:srgbClr val="002060"/>
              </a:solidFill>
              <a:latin typeface="+mn-lt"/>
            </a:endParaRPr>
          </a:p>
        </p:txBody>
      </p:sp>
      <p:sp>
        <p:nvSpPr>
          <p:cNvPr id="3" name="Content Placeholder 2">
            <a:extLst>
              <a:ext uri="{FF2B5EF4-FFF2-40B4-BE49-F238E27FC236}">
                <a16:creationId xmlns:a16="http://schemas.microsoft.com/office/drawing/2014/main" id="{9467D7CE-02D0-403B-85E8-D19621CA45AF}"/>
              </a:ext>
            </a:extLst>
          </p:cNvPr>
          <p:cNvSpPr>
            <a:spLocks noGrp="1"/>
          </p:cNvSpPr>
          <p:nvPr>
            <p:ph idx="1"/>
          </p:nvPr>
        </p:nvSpPr>
        <p:spPr>
          <a:xfrm>
            <a:off x="428625" y="762000"/>
            <a:ext cx="11210925" cy="6096000"/>
          </a:xfrm>
        </p:spPr>
        <p:txBody>
          <a:bodyPr>
            <a:normAutofit fontScale="85000" lnSpcReduction="20000"/>
          </a:bodyPr>
          <a:lstStyle/>
          <a:p>
            <a:r>
              <a:rPr lang="lt-LT" dirty="0"/>
              <a:t>klasterių </a:t>
            </a:r>
            <a:r>
              <a:rPr lang="lt-LT" b="1" dirty="0"/>
              <a:t>atsiradimo aplinkybės </a:t>
            </a:r>
            <a:r>
              <a:rPr lang="lt-LT" dirty="0"/>
              <a:t>skiriasi. Tačiau, nei vienas iš atvejų nėra geresnis ar blogesnis, nes visais atvejais matomas siekis skatinti klasterio narių veiklų plėtrą; </a:t>
            </a:r>
          </a:p>
          <a:p>
            <a:r>
              <a:rPr lang="lt-LT" dirty="0"/>
              <a:t>klasterio </a:t>
            </a:r>
            <a:r>
              <a:rPr lang="lt-LT" b="1" dirty="0"/>
              <a:t>veiklų finansavimo spektrui poveikį </a:t>
            </a:r>
            <a:r>
              <a:rPr lang="lt-LT" dirty="0"/>
              <a:t>daro klasterio juridinė forma; </a:t>
            </a:r>
            <a:endParaRPr lang="en-GB" dirty="0"/>
          </a:p>
          <a:p>
            <a:r>
              <a:rPr lang="lt-LT" dirty="0"/>
              <a:t>klasterio </a:t>
            </a:r>
            <a:r>
              <a:rPr lang="lt-LT" b="1" dirty="0"/>
              <a:t>koordinatorius yra pagrindinis klasterio veiklų iniciatorius </a:t>
            </a:r>
            <a:r>
              <a:rPr lang="lt-LT" dirty="0"/>
              <a:t>ir klasterio gyvybingumo palaikytojas, todėl norint Lietuvoje toliau plėtoti </a:t>
            </a:r>
            <a:r>
              <a:rPr lang="lt-LT" dirty="0" err="1"/>
              <a:t>klasterizacijos</a:t>
            </a:r>
            <a:r>
              <a:rPr lang="lt-LT" dirty="0"/>
              <a:t> procesus, yra svarbu užtikrinti klasterio koordinatoriaus gyvybingumą; </a:t>
            </a:r>
          </a:p>
          <a:p>
            <a:r>
              <a:rPr lang="lt-LT" dirty="0"/>
              <a:t>klasterių koordinatoriai </a:t>
            </a:r>
            <a:r>
              <a:rPr lang="lt-LT" b="1" dirty="0"/>
              <a:t>inicijuoja projektinių paraiškų rengimą</a:t>
            </a:r>
            <a:r>
              <a:rPr lang="lt-LT" dirty="0"/>
              <a:t>, ir beveik visais atvejais yra ir paraiškų rašytojais;</a:t>
            </a:r>
          </a:p>
          <a:p>
            <a:r>
              <a:rPr lang="lt-LT" dirty="0"/>
              <a:t>norėtųsi </a:t>
            </a:r>
            <a:r>
              <a:rPr lang="lt-LT" b="1" dirty="0"/>
              <a:t>daugiau priemonių orientuotų į klasterius</a:t>
            </a:r>
            <a:r>
              <a:rPr lang="lt-LT" dirty="0"/>
              <a:t>, o ne apskritai visas organizacijas ar asociacijas; </a:t>
            </a:r>
          </a:p>
          <a:p>
            <a:r>
              <a:rPr lang="en-GB" dirty="0"/>
              <a:t>s</a:t>
            </a:r>
            <a:r>
              <a:rPr lang="lt-LT" dirty="0" err="1"/>
              <a:t>tokojama</a:t>
            </a:r>
            <a:r>
              <a:rPr lang="lt-LT" dirty="0"/>
              <a:t> priemonių, kurios </a:t>
            </a:r>
            <a:r>
              <a:rPr lang="lt-LT" b="1" dirty="0"/>
              <a:t>finansuotų klasterių MTEP iniciatyvas</a:t>
            </a:r>
            <a:r>
              <a:rPr lang="lt-LT" dirty="0"/>
              <a:t>; </a:t>
            </a:r>
          </a:p>
          <a:p>
            <a:r>
              <a:rPr lang="lt-LT" dirty="0"/>
              <a:t>klasteriai, </a:t>
            </a:r>
            <a:r>
              <a:rPr lang="lt-LT" b="1" dirty="0"/>
              <a:t>vienijantys didesnes ir turtingesnes įmones, rečiau ieško alternatyvių finansavimo šaltinių</a:t>
            </a:r>
            <a:r>
              <a:rPr lang="lt-LT" dirty="0"/>
              <a:t>;</a:t>
            </a:r>
          </a:p>
          <a:p>
            <a:r>
              <a:rPr lang="lt-LT" dirty="0"/>
              <a:t>vis tik, gauta </a:t>
            </a:r>
            <a:r>
              <a:rPr lang="lt-LT" b="1" dirty="0"/>
              <a:t>finansinė parama sumažina klasterių narių išlaidas </a:t>
            </a:r>
            <a:r>
              <a:rPr lang="lt-LT" dirty="0"/>
              <a:t>klasterio veiklų palaikymui ir tokiu būdu išlaisvina išteklius, kuriuos įmonės gali panaudoti investicijoms į inovacinių veiklų vystymą; </a:t>
            </a:r>
          </a:p>
          <a:p>
            <a:r>
              <a:rPr lang="lt-LT" dirty="0"/>
              <a:t>gautas </a:t>
            </a:r>
            <a:r>
              <a:rPr lang="lt-LT" b="1" dirty="0"/>
              <a:t>projektinis finansavimas daro proveržį klasterio veiklose</a:t>
            </a:r>
            <a:r>
              <a:rPr lang="lt-LT" dirty="0"/>
              <a:t>, o projekto metu sukurti rezultatai (pvz. užmegzti verslo ryšiai, sukurta infrastruktūra, įsigyta įranga ir kt.) yra naudojami ir projektui pasibaigus. </a:t>
            </a:r>
            <a:endParaRPr lang="en-GB" dirty="0"/>
          </a:p>
          <a:p>
            <a:endParaRPr lang="en-GB" dirty="0"/>
          </a:p>
        </p:txBody>
      </p:sp>
    </p:spTree>
    <p:extLst>
      <p:ext uri="{BB962C8B-B14F-4D97-AF65-F5344CB8AC3E}">
        <p14:creationId xmlns:p14="http://schemas.microsoft.com/office/powerpoint/2010/main" val="27761178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B4EF2-C8F7-4704-912C-91AF33386DDF}"/>
              </a:ext>
            </a:extLst>
          </p:cNvPr>
          <p:cNvSpPr>
            <a:spLocks noGrp="1"/>
          </p:cNvSpPr>
          <p:nvPr>
            <p:ph type="title"/>
          </p:nvPr>
        </p:nvSpPr>
        <p:spPr>
          <a:xfrm>
            <a:off x="333375" y="0"/>
            <a:ext cx="11715750" cy="596900"/>
          </a:xfrm>
        </p:spPr>
        <p:txBody>
          <a:bodyPr>
            <a:normAutofit fontScale="90000"/>
          </a:bodyPr>
          <a:lstStyle/>
          <a:p>
            <a:pPr algn="ctr"/>
            <a:r>
              <a:rPr lang="lt-LT" b="1" dirty="0">
                <a:solidFill>
                  <a:srgbClr val="002060"/>
                </a:solidFill>
                <a:latin typeface="+mn-lt"/>
              </a:rPr>
              <a:t>Paramos priemonių klasteriams poveikis ir poreikis</a:t>
            </a:r>
            <a:endParaRPr lang="en-GB" b="1" dirty="0">
              <a:solidFill>
                <a:srgbClr val="002060"/>
              </a:solidFill>
              <a:latin typeface="+mn-lt"/>
            </a:endParaRPr>
          </a:p>
        </p:txBody>
      </p:sp>
      <p:sp>
        <p:nvSpPr>
          <p:cNvPr id="3" name="Content Placeholder 2">
            <a:extLst>
              <a:ext uri="{FF2B5EF4-FFF2-40B4-BE49-F238E27FC236}">
                <a16:creationId xmlns:a16="http://schemas.microsoft.com/office/drawing/2014/main" id="{4B2838F5-087D-43DE-ACF7-758619930041}"/>
              </a:ext>
            </a:extLst>
          </p:cNvPr>
          <p:cNvSpPr>
            <a:spLocks noGrp="1"/>
          </p:cNvSpPr>
          <p:nvPr>
            <p:ph idx="1"/>
          </p:nvPr>
        </p:nvSpPr>
        <p:spPr>
          <a:xfrm>
            <a:off x="142875" y="545306"/>
            <a:ext cx="11896725" cy="5367338"/>
          </a:xfrm>
        </p:spPr>
        <p:txBody>
          <a:bodyPr>
            <a:noAutofit/>
          </a:bodyPr>
          <a:lstStyle/>
          <a:p>
            <a:r>
              <a:rPr lang="lt-LT" sz="2000" dirty="0"/>
              <a:t>klasterių rengiamos paraiškos yra gana sėkmingos, finansavimą gavo net </a:t>
            </a:r>
            <a:r>
              <a:rPr lang="lt-LT" sz="2000" b="1" dirty="0"/>
              <a:t>75 proc.</a:t>
            </a:r>
            <a:r>
              <a:rPr lang="en-GB" sz="2000" b="1" dirty="0"/>
              <a:t> </a:t>
            </a:r>
            <a:r>
              <a:rPr lang="lt-LT" sz="2000" dirty="0"/>
              <a:t>visų paraiškų</a:t>
            </a:r>
          </a:p>
          <a:p>
            <a:r>
              <a:rPr lang="lt-LT" sz="2000" dirty="0"/>
              <a:t>paramos priemonių galimybių spektras yra susijęs su </a:t>
            </a:r>
            <a:r>
              <a:rPr lang="lt-LT" sz="2000" b="1" dirty="0"/>
              <a:t>klasterio juridine forma</a:t>
            </a:r>
          </a:p>
          <a:p>
            <a:r>
              <a:rPr lang="lt-LT" sz="2000" dirty="0"/>
              <a:t>pastebimas paramos priemonių </a:t>
            </a:r>
            <a:r>
              <a:rPr lang="lt-LT" sz="2000" b="1" dirty="0"/>
              <a:t>sinergijos efektas</a:t>
            </a:r>
          </a:p>
          <a:p>
            <a:r>
              <a:rPr lang="lt-LT" sz="2000" dirty="0"/>
              <a:t>Naujos galimybės LT skirta klasteriams turėtų atlikti svarbų vaidmenį padedant klasteriams vystyti įmonių poreikius atitinkančias veiklas, tačiau įmonėms daug patrauklesnis yra savarankiškas dalyvavimas priemonėje Naujos galimybės LT</a:t>
            </a:r>
          </a:p>
          <a:p>
            <a:r>
              <a:rPr lang="lt-LT" sz="2000" dirty="0"/>
              <a:t>Verslo klasteris LT suveikia kaip papildoma priemonė, kuri leidžia klasteriui finansuoti administracines veiklas</a:t>
            </a:r>
          </a:p>
          <a:p>
            <a:r>
              <a:rPr lang="lt-LT" sz="2000" dirty="0"/>
              <a:t>pagrindinė dalyvavimo projektinėse veiklose pridėtinė vertė yra ta, kad įmonės sutaupo asmenines lėšas ir sutaupytas lėšas gali skirti kitoms klasterio veikloms</a:t>
            </a:r>
          </a:p>
          <a:p>
            <a:r>
              <a:rPr lang="lt-LT" sz="2000" dirty="0"/>
              <a:t>visais analizuotais atvejais projekto metu pasiekti rezultatai yra </a:t>
            </a:r>
            <a:r>
              <a:rPr lang="lt-LT" sz="2000" dirty="0" err="1"/>
              <a:t>įveiklinami</a:t>
            </a:r>
            <a:r>
              <a:rPr lang="lt-LT" sz="2000" dirty="0"/>
              <a:t> ir turi tęstinumą</a:t>
            </a:r>
          </a:p>
          <a:p>
            <a:r>
              <a:rPr lang="lt-LT" sz="2000" dirty="0"/>
              <a:t>papildomas finansavimas sudaro galimybes spartesniam klasterio įmonių augimui, vis tik, galima daryti prielaidą, kad verslo misijų atveju dažnai yra vykstama į užsienio šalis, kurios nėra prioritetinės. Tai galima vertinti kaip netikslingą paramos priemonių panaudojimą</a:t>
            </a:r>
          </a:p>
          <a:p>
            <a:r>
              <a:rPr lang="lt-LT" sz="2000" dirty="0"/>
              <a:t>projekto administravimo sąnaudų ir projekto vertės santykio suvokimas priklauso nuo klasterio įmonių finansinio pajėgumo</a:t>
            </a:r>
          </a:p>
          <a:p>
            <a:r>
              <a:rPr lang="lt-LT" sz="2000" dirty="0"/>
              <a:t>administravimo išteklių trūkumas ir yra didžiausia </a:t>
            </a:r>
            <a:r>
              <a:rPr lang="lt-LT" sz="2000" dirty="0" err="1"/>
              <a:t>klasterizacijos</a:t>
            </a:r>
            <a:r>
              <a:rPr lang="lt-LT" sz="2000" dirty="0"/>
              <a:t> proceso vystymosi kliūtis Lietuvoje</a:t>
            </a:r>
          </a:p>
          <a:p>
            <a:r>
              <a:rPr lang="lt-LT" sz="2000" dirty="0"/>
              <a:t>norėtųsi daugiau priemonių, orientuotų į klasterius, o ne apskritai visas organizacijas ar asociacijas, nes iki šiol tokio aiškaus atskyrimo neturėjome</a:t>
            </a:r>
            <a:endParaRPr lang="en-GB" sz="2000" dirty="0"/>
          </a:p>
        </p:txBody>
      </p:sp>
    </p:spTree>
    <p:extLst>
      <p:ext uri="{BB962C8B-B14F-4D97-AF65-F5344CB8AC3E}">
        <p14:creationId xmlns:p14="http://schemas.microsoft.com/office/powerpoint/2010/main" val="4260693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6FDF3-F555-47C7-9E0D-5D224E7D2E8E}"/>
              </a:ext>
            </a:extLst>
          </p:cNvPr>
          <p:cNvSpPr>
            <a:spLocks noGrp="1"/>
          </p:cNvSpPr>
          <p:nvPr>
            <p:ph type="title"/>
          </p:nvPr>
        </p:nvSpPr>
        <p:spPr>
          <a:xfrm>
            <a:off x="838200" y="365126"/>
            <a:ext cx="10515600" cy="825500"/>
          </a:xfrm>
        </p:spPr>
        <p:txBody>
          <a:bodyPr/>
          <a:lstStyle/>
          <a:p>
            <a:pPr algn="ctr"/>
            <a:r>
              <a:rPr lang="lt-LT" b="1" dirty="0">
                <a:solidFill>
                  <a:srgbClr val="002060"/>
                </a:solidFill>
                <a:latin typeface="+mn-lt"/>
              </a:rPr>
              <a:t>Tyrimų apribojimai</a:t>
            </a:r>
            <a:endParaRPr lang="en-GB" b="1" dirty="0">
              <a:solidFill>
                <a:srgbClr val="002060"/>
              </a:solidFill>
              <a:latin typeface="+mn-lt"/>
            </a:endParaRPr>
          </a:p>
        </p:txBody>
      </p:sp>
      <p:sp>
        <p:nvSpPr>
          <p:cNvPr id="3" name="Content Placeholder 2">
            <a:extLst>
              <a:ext uri="{FF2B5EF4-FFF2-40B4-BE49-F238E27FC236}">
                <a16:creationId xmlns:a16="http://schemas.microsoft.com/office/drawing/2014/main" id="{6E427BA7-545E-477B-B0C6-DC388AD424CE}"/>
              </a:ext>
            </a:extLst>
          </p:cNvPr>
          <p:cNvSpPr>
            <a:spLocks noGrp="1"/>
          </p:cNvSpPr>
          <p:nvPr>
            <p:ph idx="1"/>
          </p:nvPr>
        </p:nvSpPr>
        <p:spPr>
          <a:xfrm>
            <a:off x="838200" y="1438275"/>
            <a:ext cx="10515600" cy="5143500"/>
          </a:xfrm>
        </p:spPr>
        <p:txBody>
          <a:bodyPr/>
          <a:lstStyle/>
          <a:p>
            <a:r>
              <a:rPr lang="lt-LT" dirty="0"/>
              <a:t>Analizės vykdymo metu statistiniai duomenys apie 2018 m. įmonių veiklos rezultatus dar nebuvo prieinami nei LR Statistikos departamento duomenų bazėse, nei </a:t>
            </a:r>
            <a:r>
              <a:rPr lang="lt-LT" dirty="0" err="1"/>
              <a:t>rekvizitai.lt</a:t>
            </a:r>
            <a:r>
              <a:rPr lang="lt-LT" dirty="0"/>
              <a:t> portale. </a:t>
            </a:r>
          </a:p>
          <a:p>
            <a:r>
              <a:rPr lang="lt-LT" dirty="0"/>
              <a:t>Klasterio veiklos našumo, investicijų į MTEP, MTEP dirbančių darbuotojų skaičius ir eksporto apimčių duomenys yra neprieinami, kadangi LR Statistikos departamentas nėra pasirašęs sutarčių su ūkio subjektais dėl teisės atskleisti įmonės lygmens duomenis. </a:t>
            </a:r>
          </a:p>
          <a:p>
            <a:r>
              <a:rPr lang="lt-LT" dirty="0"/>
              <a:t>Neturint įmonės lygmens duomenų, nėra galimybės paskaičiuoti klasterio lygmens duomenų. Kai kuriais atvejais šią spragą užpildė klasterių koordinatorių apklausos metu surinkti duomenys.</a:t>
            </a:r>
            <a:endParaRPr lang="en-GB" dirty="0"/>
          </a:p>
          <a:p>
            <a:endParaRPr lang="en-GB" dirty="0"/>
          </a:p>
        </p:txBody>
      </p:sp>
    </p:spTree>
    <p:extLst>
      <p:ext uri="{BB962C8B-B14F-4D97-AF65-F5344CB8AC3E}">
        <p14:creationId xmlns:p14="http://schemas.microsoft.com/office/powerpoint/2010/main" val="945308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A8AFD-3F8E-481C-854F-6B7EAA332353}"/>
              </a:ext>
            </a:extLst>
          </p:cNvPr>
          <p:cNvSpPr>
            <a:spLocks noGrp="1"/>
          </p:cNvSpPr>
          <p:nvPr>
            <p:ph type="title"/>
          </p:nvPr>
        </p:nvSpPr>
        <p:spPr>
          <a:xfrm>
            <a:off x="838200" y="-49213"/>
            <a:ext cx="10515600" cy="515938"/>
          </a:xfrm>
        </p:spPr>
        <p:txBody>
          <a:bodyPr>
            <a:normAutofit fontScale="90000"/>
          </a:bodyPr>
          <a:lstStyle/>
          <a:p>
            <a:r>
              <a:rPr lang="lt-LT" sz="3600" b="1" dirty="0">
                <a:solidFill>
                  <a:srgbClr val="002060"/>
                </a:solidFill>
                <a:latin typeface="+mn-lt"/>
              </a:rPr>
              <a:t>2019 - 2022 Priemonių planas </a:t>
            </a:r>
            <a:r>
              <a:rPr lang="lt-LT" sz="3600" b="1" dirty="0" err="1">
                <a:solidFill>
                  <a:srgbClr val="002060"/>
                </a:solidFill>
                <a:latin typeface="+mn-lt"/>
              </a:rPr>
              <a:t>klasterizacijai</a:t>
            </a:r>
            <a:r>
              <a:rPr lang="lt-LT" sz="3600" b="1" dirty="0">
                <a:solidFill>
                  <a:srgbClr val="002060"/>
                </a:solidFill>
                <a:latin typeface="+mn-lt"/>
              </a:rPr>
              <a:t> stiprinti</a:t>
            </a:r>
            <a:endParaRPr lang="en-GB" sz="3600" b="1" dirty="0">
              <a:solidFill>
                <a:srgbClr val="002060"/>
              </a:solidFill>
              <a:latin typeface="+mn-lt"/>
            </a:endParaRPr>
          </a:p>
        </p:txBody>
      </p:sp>
      <p:sp>
        <p:nvSpPr>
          <p:cNvPr id="3" name="Content Placeholder 2">
            <a:extLst>
              <a:ext uri="{FF2B5EF4-FFF2-40B4-BE49-F238E27FC236}">
                <a16:creationId xmlns:a16="http://schemas.microsoft.com/office/drawing/2014/main" id="{30025255-2C2F-4866-9DC7-83C34079AB51}"/>
              </a:ext>
            </a:extLst>
          </p:cNvPr>
          <p:cNvSpPr>
            <a:spLocks noGrp="1"/>
          </p:cNvSpPr>
          <p:nvPr>
            <p:ph idx="1"/>
          </p:nvPr>
        </p:nvSpPr>
        <p:spPr>
          <a:xfrm>
            <a:off x="838200" y="466724"/>
            <a:ext cx="10515600" cy="6276975"/>
          </a:xfrm>
        </p:spPr>
        <p:txBody>
          <a:bodyPr>
            <a:normAutofit lnSpcReduction="10000"/>
          </a:bodyPr>
          <a:lstStyle/>
          <a:p>
            <a:pPr marL="514350" indent="-514350">
              <a:buFont typeface="+mj-lt"/>
              <a:buAutoNum type="arabicPeriod"/>
            </a:pPr>
            <a:r>
              <a:rPr lang="lt-LT" dirty="0"/>
              <a:t>Esamų paramos priemonių </a:t>
            </a:r>
            <a:r>
              <a:rPr lang="lt-LT" dirty="0" err="1"/>
              <a:t>tobulininimas</a:t>
            </a:r>
            <a:endParaRPr lang="lt-LT" dirty="0"/>
          </a:p>
          <a:p>
            <a:pPr marL="514350" indent="-514350">
              <a:buFont typeface="+mj-lt"/>
              <a:buAutoNum type="arabicPeriod"/>
            </a:pPr>
            <a:r>
              <a:rPr lang="lt-LT" dirty="0"/>
              <a:t>Įdiegti kasmetinę klasterių koordinatorių, besinaudojančių ar ketinančių naudotis paramos priemonėmis, metinę ataskaitą</a:t>
            </a:r>
          </a:p>
          <a:p>
            <a:pPr marL="514350" indent="-514350">
              <a:buFont typeface="+mj-lt"/>
              <a:buAutoNum type="arabicPeriod"/>
            </a:pPr>
            <a:r>
              <a:rPr lang="lt-LT" dirty="0"/>
              <a:t>Užsienio šalių </a:t>
            </a:r>
            <a:r>
              <a:rPr lang="lt-LT" dirty="0" err="1"/>
              <a:t>klasterizaciją</a:t>
            </a:r>
            <a:r>
              <a:rPr lang="lt-LT" dirty="0"/>
              <a:t> skatinančių paramos priemonių lyginamoji analizė </a:t>
            </a:r>
          </a:p>
          <a:p>
            <a:pPr marL="514350" indent="-514350">
              <a:buFont typeface="+mj-lt"/>
              <a:buAutoNum type="arabicPeriod"/>
            </a:pPr>
            <a:r>
              <a:rPr lang="lt-LT" dirty="0"/>
              <a:t>Parengti Lietuvos </a:t>
            </a:r>
            <a:r>
              <a:rPr lang="lt-LT" dirty="0" err="1"/>
              <a:t>klasterizacijos</a:t>
            </a:r>
            <a:r>
              <a:rPr lang="lt-LT" dirty="0"/>
              <a:t> plėtros strategiją 2021 – 2027</a:t>
            </a:r>
          </a:p>
          <a:p>
            <a:pPr marL="514350" indent="-514350">
              <a:buFont typeface="+mj-lt"/>
              <a:buAutoNum type="arabicPeriod"/>
            </a:pPr>
            <a:r>
              <a:rPr lang="lt-LT" dirty="0"/>
              <a:t>Parengti 2021 – 2027 </a:t>
            </a:r>
            <a:r>
              <a:rPr lang="lt-LT" dirty="0" err="1"/>
              <a:t>Klasterizacijos</a:t>
            </a:r>
            <a:r>
              <a:rPr lang="lt-LT" dirty="0"/>
              <a:t> paramos priemonių planą</a:t>
            </a:r>
          </a:p>
          <a:p>
            <a:pPr marL="514350" indent="-514350">
              <a:buFont typeface="+mj-lt"/>
              <a:buAutoNum type="arabicPeriod"/>
            </a:pPr>
            <a:r>
              <a:rPr lang="lt-LT" dirty="0"/>
              <a:t>Atlikti 2021 – 2027 </a:t>
            </a:r>
            <a:r>
              <a:rPr lang="lt-LT" dirty="0" err="1"/>
              <a:t>klasterizacijos</a:t>
            </a:r>
            <a:r>
              <a:rPr lang="lt-LT" dirty="0"/>
              <a:t> paramos priemonių plano </a:t>
            </a:r>
            <a:r>
              <a:rPr lang="lt-LT" dirty="0" err="1"/>
              <a:t>ex</a:t>
            </a:r>
            <a:r>
              <a:rPr lang="lt-LT" dirty="0"/>
              <a:t> ante vertinimą</a:t>
            </a:r>
          </a:p>
          <a:p>
            <a:pPr marL="514350" indent="-514350">
              <a:buFont typeface="+mj-lt"/>
              <a:buAutoNum type="arabicPeriod"/>
            </a:pPr>
            <a:r>
              <a:rPr lang="lt-LT" dirty="0"/>
              <a:t>2020 </a:t>
            </a:r>
            <a:r>
              <a:rPr lang="lt-LT" dirty="0" err="1"/>
              <a:t>klasterizacijos</a:t>
            </a:r>
            <a:r>
              <a:rPr lang="lt-LT" dirty="0"/>
              <a:t> paramos priemonių </a:t>
            </a:r>
            <a:r>
              <a:rPr lang="lt-LT" dirty="0" err="1"/>
              <a:t>ex</a:t>
            </a:r>
            <a:r>
              <a:rPr lang="lt-LT" dirty="0"/>
              <a:t> </a:t>
            </a:r>
            <a:r>
              <a:rPr lang="lt-LT" dirty="0" err="1"/>
              <a:t>post</a:t>
            </a:r>
            <a:r>
              <a:rPr lang="lt-LT" dirty="0"/>
              <a:t> vertinimą</a:t>
            </a:r>
          </a:p>
          <a:p>
            <a:pPr marL="514350" indent="-514350">
              <a:buFont typeface="+mj-lt"/>
              <a:buAutoNum type="arabicPeriod"/>
            </a:pPr>
            <a:r>
              <a:rPr lang="lt-LT" dirty="0"/>
              <a:t>Parengti studiją: Klasterių tarpsektorinis ir tarptautinis bendradarbiavimas</a:t>
            </a:r>
          </a:p>
          <a:p>
            <a:pPr marL="514350" indent="-514350">
              <a:buFont typeface="+mj-lt"/>
              <a:buAutoNum type="arabicPeriod"/>
            </a:pPr>
            <a:r>
              <a:rPr lang="lt-LT" dirty="0"/>
              <a:t>Parengti studiją: Atskirų klasterių iniciatyvų atvejų analizė</a:t>
            </a:r>
          </a:p>
          <a:p>
            <a:pPr marL="514350" indent="-514350">
              <a:buFont typeface="+mj-lt"/>
              <a:buAutoNum type="arabicPeriod"/>
            </a:pPr>
            <a:r>
              <a:rPr lang="lt-LT" dirty="0"/>
              <a:t>Vykdyti nuolatinę </a:t>
            </a:r>
            <a:r>
              <a:rPr lang="lt-LT" dirty="0" err="1"/>
              <a:t>klasterizacijos</a:t>
            </a:r>
            <a:r>
              <a:rPr lang="lt-LT" dirty="0"/>
              <a:t> procesų stebėseną</a:t>
            </a:r>
            <a:endParaRPr lang="en-GB" dirty="0"/>
          </a:p>
        </p:txBody>
      </p:sp>
    </p:spTree>
    <p:extLst>
      <p:ext uri="{BB962C8B-B14F-4D97-AF65-F5344CB8AC3E}">
        <p14:creationId xmlns:p14="http://schemas.microsoft.com/office/powerpoint/2010/main" val="394318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7A90E-8BFA-4990-A223-601692DEB436}"/>
              </a:ext>
            </a:extLst>
          </p:cNvPr>
          <p:cNvSpPr>
            <a:spLocks noGrp="1"/>
          </p:cNvSpPr>
          <p:nvPr>
            <p:ph type="title"/>
          </p:nvPr>
        </p:nvSpPr>
        <p:spPr>
          <a:xfrm>
            <a:off x="838200" y="136525"/>
            <a:ext cx="10515600" cy="473075"/>
          </a:xfrm>
        </p:spPr>
        <p:txBody>
          <a:bodyPr>
            <a:normAutofit fontScale="90000"/>
          </a:bodyPr>
          <a:lstStyle/>
          <a:p>
            <a:r>
              <a:rPr lang="en-GB" b="1" dirty="0">
                <a:solidFill>
                  <a:srgbClr val="002060"/>
                </a:solidFill>
                <a:latin typeface="+mn-lt"/>
              </a:rPr>
              <a:t>1. </a:t>
            </a:r>
            <a:r>
              <a:rPr lang="lt-LT" b="1" dirty="0">
                <a:solidFill>
                  <a:srgbClr val="002060"/>
                </a:solidFill>
                <a:latin typeface="+mn-lt"/>
              </a:rPr>
              <a:t>Esamų paramos priemonių </a:t>
            </a:r>
            <a:r>
              <a:rPr lang="lt-LT" b="1" dirty="0" err="1">
                <a:solidFill>
                  <a:srgbClr val="002060"/>
                </a:solidFill>
                <a:latin typeface="+mn-lt"/>
              </a:rPr>
              <a:t>tobulininimas</a:t>
            </a:r>
            <a:endParaRPr lang="en-GB" b="1" dirty="0">
              <a:solidFill>
                <a:srgbClr val="002060"/>
              </a:solidFill>
              <a:latin typeface="+mn-lt"/>
            </a:endParaRPr>
          </a:p>
        </p:txBody>
      </p:sp>
      <p:sp>
        <p:nvSpPr>
          <p:cNvPr id="3" name="Content Placeholder 2">
            <a:extLst>
              <a:ext uri="{FF2B5EF4-FFF2-40B4-BE49-F238E27FC236}">
                <a16:creationId xmlns:a16="http://schemas.microsoft.com/office/drawing/2014/main" id="{33EC45ED-9BAE-4D5C-8EA3-79514C41E70F}"/>
              </a:ext>
            </a:extLst>
          </p:cNvPr>
          <p:cNvSpPr>
            <a:spLocks noGrp="1"/>
          </p:cNvSpPr>
          <p:nvPr>
            <p:ph idx="1"/>
          </p:nvPr>
        </p:nvSpPr>
        <p:spPr/>
        <p:txBody>
          <a:bodyPr/>
          <a:lstStyle/>
          <a:p>
            <a:r>
              <a:rPr lang="lt-LT" dirty="0"/>
              <a:t>Inovacinis čekis klasterių MTEP veikloms vystyti;</a:t>
            </a:r>
            <a:endParaRPr lang="en-GB" dirty="0"/>
          </a:p>
          <a:p>
            <a:r>
              <a:rPr lang="lt-LT" dirty="0"/>
              <a:t>Sudaryti patrauklesnes sąlygas Klasteriams naudotis Naujos galimybės LT priemone</a:t>
            </a:r>
            <a:endParaRPr lang="en-GB" dirty="0"/>
          </a:p>
          <a:p>
            <a:r>
              <a:rPr lang="lt-LT" dirty="0"/>
              <a:t>Skatinti mažesnių klasterių jungimąsi bendroms tarpsektorinėms veikloms;</a:t>
            </a:r>
            <a:endParaRPr lang="en-GB" dirty="0"/>
          </a:p>
          <a:p>
            <a:r>
              <a:rPr lang="lt-LT" dirty="0"/>
              <a:t>Palengvinti projektų administravimo naštą;</a:t>
            </a:r>
            <a:endParaRPr lang="en-GB" dirty="0"/>
          </a:p>
          <a:p>
            <a:r>
              <a:rPr lang="en-GB" dirty="0"/>
              <a:t>2019 </a:t>
            </a:r>
            <a:r>
              <a:rPr lang="lt-LT" dirty="0"/>
              <a:t>IV ketvirtis</a:t>
            </a:r>
            <a:r>
              <a:rPr lang="en-GB" dirty="0"/>
              <a:t> – 2020 </a:t>
            </a:r>
            <a:r>
              <a:rPr lang="lt-LT" dirty="0"/>
              <a:t>I ketvirtis</a:t>
            </a:r>
            <a:endParaRPr lang="en-GB" dirty="0"/>
          </a:p>
        </p:txBody>
      </p:sp>
    </p:spTree>
    <p:extLst>
      <p:ext uri="{BB962C8B-B14F-4D97-AF65-F5344CB8AC3E}">
        <p14:creationId xmlns:p14="http://schemas.microsoft.com/office/powerpoint/2010/main" val="14600761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62EB3-6615-4E5B-B26B-A3E8A5505E2B}"/>
              </a:ext>
            </a:extLst>
          </p:cNvPr>
          <p:cNvSpPr>
            <a:spLocks noGrp="1"/>
          </p:cNvSpPr>
          <p:nvPr>
            <p:ph type="title"/>
          </p:nvPr>
        </p:nvSpPr>
        <p:spPr>
          <a:xfrm>
            <a:off x="371475" y="174625"/>
            <a:ext cx="10915650" cy="1325563"/>
          </a:xfrm>
        </p:spPr>
        <p:txBody>
          <a:bodyPr>
            <a:noAutofit/>
          </a:bodyPr>
          <a:lstStyle/>
          <a:p>
            <a:r>
              <a:rPr lang="en-GB" sz="3200" b="1" dirty="0">
                <a:solidFill>
                  <a:srgbClr val="002060"/>
                </a:solidFill>
                <a:latin typeface="+mn-lt"/>
              </a:rPr>
              <a:t>2. </a:t>
            </a:r>
            <a:r>
              <a:rPr lang="lt-LT" sz="3200" b="1" dirty="0">
                <a:solidFill>
                  <a:srgbClr val="002060"/>
                </a:solidFill>
                <a:latin typeface="+mn-lt"/>
              </a:rPr>
              <a:t>Įdiegti kasmetinę klasterių koordinatorių, besinaudojančių ar ketinančių naudotis paramos priemonėmis, metinę ataskaitą</a:t>
            </a:r>
            <a:endParaRPr lang="en-GB" sz="3200" b="1" dirty="0">
              <a:solidFill>
                <a:srgbClr val="002060"/>
              </a:solidFill>
              <a:latin typeface="+mn-lt"/>
            </a:endParaRPr>
          </a:p>
        </p:txBody>
      </p:sp>
      <p:sp>
        <p:nvSpPr>
          <p:cNvPr id="12" name="Content Placeholder 11">
            <a:extLst>
              <a:ext uri="{FF2B5EF4-FFF2-40B4-BE49-F238E27FC236}">
                <a16:creationId xmlns:a16="http://schemas.microsoft.com/office/drawing/2014/main" id="{6FF1B3E6-9F29-460A-B3A7-6ED6739FFDBF}"/>
              </a:ext>
            </a:extLst>
          </p:cNvPr>
          <p:cNvSpPr>
            <a:spLocks noGrp="1"/>
          </p:cNvSpPr>
          <p:nvPr>
            <p:ph idx="1"/>
          </p:nvPr>
        </p:nvSpPr>
        <p:spPr/>
        <p:txBody>
          <a:bodyPr/>
          <a:lstStyle/>
          <a:p>
            <a:r>
              <a:rPr lang="lt-LT" dirty="0"/>
              <a:t>Kurioje klasterių koordinatoriai pateiktų informaciją apie klasterio ir klasterio įmonių vykdomas MTEP veiklas, MTEP dirbančių darbuotojų skaičius, eksporto apimtis ir kitus klasterių išsivystymo lygiui, pagal Lietuvos klasterių koncepciją, nustatyti reikalingus rodiklius, kurie neprieinami iš antrinių šaltinių</a:t>
            </a:r>
            <a:endParaRPr lang="en-GB" dirty="0"/>
          </a:p>
          <a:p>
            <a:r>
              <a:rPr lang="en-GB" dirty="0"/>
              <a:t>2019 </a:t>
            </a:r>
            <a:r>
              <a:rPr lang="lt-LT" dirty="0"/>
              <a:t>IV ketvirtis</a:t>
            </a:r>
            <a:r>
              <a:rPr lang="en-GB" dirty="0"/>
              <a:t> – 2020 </a:t>
            </a:r>
            <a:r>
              <a:rPr lang="lt-LT" dirty="0"/>
              <a:t>I ketvirtis</a:t>
            </a:r>
            <a:endParaRPr lang="en-GB" dirty="0"/>
          </a:p>
        </p:txBody>
      </p:sp>
    </p:spTree>
    <p:extLst>
      <p:ext uri="{BB962C8B-B14F-4D97-AF65-F5344CB8AC3E}">
        <p14:creationId xmlns:p14="http://schemas.microsoft.com/office/powerpoint/2010/main" val="1010499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07787-7D60-4A09-83B6-9F70416C822E}"/>
              </a:ext>
            </a:extLst>
          </p:cNvPr>
          <p:cNvSpPr>
            <a:spLocks noGrp="1"/>
          </p:cNvSpPr>
          <p:nvPr>
            <p:ph type="title"/>
          </p:nvPr>
        </p:nvSpPr>
        <p:spPr>
          <a:xfrm>
            <a:off x="838200" y="365126"/>
            <a:ext cx="10515600" cy="1092200"/>
          </a:xfrm>
        </p:spPr>
        <p:txBody>
          <a:bodyPr>
            <a:normAutofit fontScale="90000"/>
          </a:bodyPr>
          <a:lstStyle/>
          <a:p>
            <a:r>
              <a:rPr lang="en-GB" b="1" dirty="0">
                <a:solidFill>
                  <a:srgbClr val="002060"/>
                </a:solidFill>
                <a:latin typeface="+mn-lt"/>
              </a:rPr>
              <a:t>3. </a:t>
            </a:r>
            <a:r>
              <a:rPr lang="en-GB" b="1" dirty="0" err="1">
                <a:solidFill>
                  <a:srgbClr val="002060"/>
                </a:solidFill>
                <a:latin typeface="+mn-lt"/>
              </a:rPr>
              <a:t>Atlikti</a:t>
            </a:r>
            <a:r>
              <a:rPr lang="en-GB" b="1" dirty="0">
                <a:solidFill>
                  <a:srgbClr val="002060"/>
                </a:solidFill>
                <a:latin typeface="+mn-lt"/>
              </a:rPr>
              <a:t> u</a:t>
            </a:r>
            <a:r>
              <a:rPr lang="lt-LT" b="1" dirty="0" err="1">
                <a:solidFill>
                  <a:srgbClr val="002060"/>
                </a:solidFill>
                <a:latin typeface="+mn-lt"/>
              </a:rPr>
              <a:t>žsienio</a:t>
            </a:r>
            <a:r>
              <a:rPr lang="lt-LT" b="1" dirty="0">
                <a:solidFill>
                  <a:srgbClr val="002060"/>
                </a:solidFill>
                <a:latin typeface="+mn-lt"/>
              </a:rPr>
              <a:t> šalių </a:t>
            </a:r>
            <a:r>
              <a:rPr lang="lt-LT" b="1" dirty="0" err="1">
                <a:solidFill>
                  <a:srgbClr val="002060"/>
                </a:solidFill>
                <a:latin typeface="+mn-lt"/>
              </a:rPr>
              <a:t>klasterizaciją</a:t>
            </a:r>
            <a:r>
              <a:rPr lang="lt-LT" b="1" dirty="0">
                <a:solidFill>
                  <a:srgbClr val="002060"/>
                </a:solidFill>
                <a:latin typeface="+mn-lt"/>
              </a:rPr>
              <a:t> skatinančių paramos priemonių lyginamąją analizę </a:t>
            </a:r>
            <a:endParaRPr lang="en-GB" b="1" dirty="0">
              <a:solidFill>
                <a:srgbClr val="002060"/>
              </a:solidFill>
              <a:latin typeface="+mn-lt"/>
            </a:endParaRPr>
          </a:p>
        </p:txBody>
      </p:sp>
      <p:sp>
        <p:nvSpPr>
          <p:cNvPr id="3" name="Content Placeholder 2">
            <a:extLst>
              <a:ext uri="{FF2B5EF4-FFF2-40B4-BE49-F238E27FC236}">
                <a16:creationId xmlns:a16="http://schemas.microsoft.com/office/drawing/2014/main" id="{F43D4BB6-6525-4004-9612-83E68E1FFDA7}"/>
              </a:ext>
            </a:extLst>
          </p:cNvPr>
          <p:cNvSpPr>
            <a:spLocks noGrp="1"/>
          </p:cNvSpPr>
          <p:nvPr>
            <p:ph idx="1"/>
          </p:nvPr>
        </p:nvSpPr>
        <p:spPr/>
        <p:txBody>
          <a:bodyPr/>
          <a:lstStyle/>
          <a:p>
            <a:r>
              <a:rPr lang="lt-LT" dirty="0"/>
              <a:t>Atlikti bent trijų šalių paramos priemonių lyginamąją analizę su Lietuvos atveju (pvz. Latvijos, Ispanijos (Baskų regiono), Belgijos (Flandrijos regiono) ir Norvegijos)</a:t>
            </a:r>
          </a:p>
          <a:p>
            <a:endParaRPr lang="lt-LT" dirty="0"/>
          </a:p>
          <a:p>
            <a:r>
              <a:rPr lang="en-GB" dirty="0"/>
              <a:t>2019 </a:t>
            </a:r>
            <a:r>
              <a:rPr lang="lt-LT" dirty="0"/>
              <a:t>IV ketvirtis</a:t>
            </a:r>
            <a:r>
              <a:rPr lang="en-GB" dirty="0"/>
              <a:t> – 2020 </a:t>
            </a:r>
            <a:r>
              <a:rPr lang="lt-LT" dirty="0"/>
              <a:t>II ketvirtis</a:t>
            </a:r>
            <a:endParaRPr lang="en-GB" dirty="0"/>
          </a:p>
          <a:p>
            <a:endParaRPr lang="en-GB" dirty="0"/>
          </a:p>
        </p:txBody>
      </p:sp>
    </p:spTree>
    <p:extLst>
      <p:ext uri="{BB962C8B-B14F-4D97-AF65-F5344CB8AC3E}">
        <p14:creationId xmlns:p14="http://schemas.microsoft.com/office/powerpoint/2010/main" val="8637344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BD4A-7856-41D0-9387-8129A2149EB1}"/>
              </a:ext>
            </a:extLst>
          </p:cNvPr>
          <p:cNvSpPr>
            <a:spLocks noGrp="1"/>
          </p:cNvSpPr>
          <p:nvPr>
            <p:ph type="title"/>
          </p:nvPr>
        </p:nvSpPr>
        <p:spPr>
          <a:xfrm>
            <a:off x="723900" y="219075"/>
            <a:ext cx="10629900" cy="788987"/>
          </a:xfrm>
        </p:spPr>
        <p:txBody>
          <a:bodyPr>
            <a:normAutofit fontScale="90000"/>
          </a:bodyPr>
          <a:lstStyle/>
          <a:p>
            <a:r>
              <a:rPr lang="en-GB" sz="3200" b="1" dirty="0">
                <a:solidFill>
                  <a:srgbClr val="002060"/>
                </a:solidFill>
                <a:latin typeface="+mn-lt"/>
              </a:rPr>
              <a:t>4. </a:t>
            </a:r>
            <a:r>
              <a:rPr lang="lt-LT" sz="3200" b="1" dirty="0">
                <a:solidFill>
                  <a:srgbClr val="002060"/>
                </a:solidFill>
                <a:latin typeface="+mn-lt"/>
              </a:rPr>
              <a:t>Parengti Lietuvos </a:t>
            </a:r>
            <a:r>
              <a:rPr lang="lt-LT" sz="3200" b="1" dirty="0" err="1">
                <a:solidFill>
                  <a:srgbClr val="002060"/>
                </a:solidFill>
                <a:latin typeface="+mn-lt"/>
              </a:rPr>
              <a:t>klasterizacijos</a:t>
            </a:r>
            <a:r>
              <a:rPr lang="lt-LT" sz="3200" b="1" dirty="0">
                <a:solidFill>
                  <a:srgbClr val="002060"/>
                </a:solidFill>
                <a:latin typeface="+mn-lt"/>
              </a:rPr>
              <a:t> plėtros strategiją 2021 – 2027</a:t>
            </a:r>
            <a:endParaRPr lang="en-GB" sz="3200" b="1" dirty="0">
              <a:solidFill>
                <a:srgbClr val="002060"/>
              </a:solidFill>
              <a:latin typeface="+mn-lt"/>
            </a:endParaRPr>
          </a:p>
        </p:txBody>
      </p:sp>
      <p:sp>
        <p:nvSpPr>
          <p:cNvPr id="3" name="Content Placeholder 2">
            <a:extLst>
              <a:ext uri="{FF2B5EF4-FFF2-40B4-BE49-F238E27FC236}">
                <a16:creationId xmlns:a16="http://schemas.microsoft.com/office/drawing/2014/main" id="{5DEBBA9A-FA82-4780-9017-E156A669FE62}"/>
              </a:ext>
            </a:extLst>
          </p:cNvPr>
          <p:cNvSpPr>
            <a:spLocks noGrp="1"/>
          </p:cNvSpPr>
          <p:nvPr>
            <p:ph idx="1"/>
          </p:nvPr>
        </p:nvSpPr>
        <p:spPr/>
        <p:txBody>
          <a:bodyPr/>
          <a:lstStyle/>
          <a:p>
            <a:r>
              <a:rPr lang="lt-LT" dirty="0"/>
              <a:t>Suderinti su Lietuvos sumanios specializacijos strategija, 2021 – 2030 m. Nacionalinės pažangos programa ir kitomis teminėmis strategijomis;</a:t>
            </a:r>
            <a:endParaRPr lang="en-GB" dirty="0"/>
          </a:p>
          <a:p>
            <a:r>
              <a:rPr lang="lt-LT" dirty="0"/>
              <a:t>Parengti tarpinstitucinį veiksmų planą</a:t>
            </a:r>
            <a:r>
              <a:rPr lang="en-GB" dirty="0">
                <a:effectLst/>
              </a:rPr>
              <a:t> </a:t>
            </a:r>
            <a:r>
              <a:rPr lang="en-GB" dirty="0" err="1"/>
              <a:t>Nurodoma</a:t>
            </a:r>
            <a:r>
              <a:rPr lang="en-GB" dirty="0"/>
              <a:t>, </a:t>
            </a:r>
            <a:r>
              <a:rPr lang="en-GB" dirty="0" err="1"/>
              <a:t>kad</a:t>
            </a:r>
            <a:r>
              <a:rPr lang="en-GB" dirty="0"/>
              <a:t> </a:t>
            </a:r>
            <a:r>
              <a:rPr lang="en-GB" dirty="0" err="1"/>
              <a:t>atnaujinta</a:t>
            </a:r>
            <a:r>
              <a:rPr lang="en-GB" dirty="0"/>
              <a:t> </a:t>
            </a:r>
            <a:r>
              <a:rPr lang="en-GB" dirty="0" err="1"/>
              <a:t>Sumanios</a:t>
            </a:r>
            <a:r>
              <a:rPr lang="en-GB" dirty="0"/>
              <a:t> </a:t>
            </a:r>
            <a:r>
              <a:rPr lang="en-GB" dirty="0" err="1"/>
              <a:t>specializacijos</a:t>
            </a:r>
            <a:r>
              <a:rPr lang="en-GB" dirty="0"/>
              <a:t> </a:t>
            </a:r>
            <a:r>
              <a:rPr lang="en-GB" dirty="0" err="1"/>
              <a:t>strategija</a:t>
            </a:r>
            <a:r>
              <a:rPr lang="en-GB" dirty="0"/>
              <a:t> bus </a:t>
            </a:r>
            <a:r>
              <a:rPr lang="en-GB" dirty="0" err="1"/>
              <a:t>paskelbta</a:t>
            </a:r>
            <a:r>
              <a:rPr lang="en-GB" dirty="0"/>
              <a:t> 2020 </a:t>
            </a:r>
            <a:r>
              <a:rPr lang="en-GB" dirty="0" err="1"/>
              <a:t>metų</a:t>
            </a:r>
            <a:r>
              <a:rPr lang="en-GB" dirty="0"/>
              <a:t> </a:t>
            </a:r>
            <a:r>
              <a:rPr lang="en-GB" dirty="0" err="1"/>
              <a:t>pirmą</a:t>
            </a:r>
            <a:r>
              <a:rPr lang="en-GB" dirty="0"/>
              <a:t> </a:t>
            </a:r>
            <a:r>
              <a:rPr lang="en-GB" dirty="0" err="1"/>
              <a:t>ketvirtį</a:t>
            </a:r>
            <a:endParaRPr lang="en-GB" dirty="0"/>
          </a:p>
          <a:p>
            <a:r>
              <a:rPr lang="en-GB" dirty="0"/>
              <a:t>2020 I – III </a:t>
            </a:r>
            <a:r>
              <a:rPr lang="en-GB" dirty="0" err="1"/>
              <a:t>ketvirtis</a:t>
            </a:r>
            <a:endParaRPr lang="en-GB" dirty="0"/>
          </a:p>
        </p:txBody>
      </p:sp>
    </p:spTree>
    <p:extLst>
      <p:ext uri="{BB962C8B-B14F-4D97-AF65-F5344CB8AC3E}">
        <p14:creationId xmlns:p14="http://schemas.microsoft.com/office/powerpoint/2010/main" val="7961301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528C-ED71-475C-9F71-0907E242FD00}"/>
              </a:ext>
            </a:extLst>
          </p:cNvPr>
          <p:cNvSpPr>
            <a:spLocks noGrp="1"/>
          </p:cNvSpPr>
          <p:nvPr>
            <p:ph type="title"/>
          </p:nvPr>
        </p:nvSpPr>
        <p:spPr>
          <a:xfrm>
            <a:off x="409575" y="136525"/>
            <a:ext cx="11782425" cy="625475"/>
          </a:xfrm>
        </p:spPr>
        <p:txBody>
          <a:bodyPr>
            <a:normAutofit/>
          </a:bodyPr>
          <a:lstStyle/>
          <a:p>
            <a:r>
              <a:rPr lang="en-GB" sz="3200" b="1" dirty="0">
                <a:solidFill>
                  <a:srgbClr val="002060"/>
                </a:solidFill>
                <a:latin typeface="+mn-lt"/>
              </a:rPr>
              <a:t>5. </a:t>
            </a:r>
            <a:r>
              <a:rPr lang="lt-LT" sz="3200" b="1" dirty="0">
                <a:solidFill>
                  <a:srgbClr val="002060"/>
                </a:solidFill>
                <a:latin typeface="+mn-lt"/>
              </a:rPr>
              <a:t>Parengti 2021 – 2027 </a:t>
            </a:r>
            <a:r>
              <a:rPr lang="lt-LT" sz="3200" b="1" dirty="0" err="1">
                <a:solidFill>
                  <a:srgbClr val="002060"/>
                </a:solidFill>
                <a:latin typeface="+mn-lt"/>
              </a:rPr>
              <a:t>Klasterizacijos</a:t>
            </a:r>
            <a:r>
              <a:rPr lang="lt-LT" sz="3200" b="1" dirty="0">
                <a:solidFill>
                  <a:srgbClr val="002060"/>
                </a:solidFill>
                <a:latin typeface="+mn-lt"/>
              </a:rPr>
              <a:t> paramos priemonių planą</a:t>
            </a:r>
            <a:r>
              <a:rPr lang="en-GB" sz="3200" b="1" dirty="0">
                <a:solidFill>
                  <a:srgbClr val="002060"/>
                </a:solidFill>
                <a:latin typeface="+mn-lt"/>
              </a:rPr>
              <a:t> (1)</a:t>
            </a:r>
          </a:p>
        </p:txBody>
      </p:sp>
      <p:sp>
        <p:nvSpPr>
          <p:cNvPr id="3" name="Content Placeholder 2">
            <a:extLst>
              <a:ext uri="{FF2B5EF4-FFF2-40B4-BE49-F238E27FC236}">
                <a16:creationId xmlns:a16="http://schemas.microsoft.com/office/drawing/2014/main" id="{A4B64136-C921-4983-9CD4-9D16E689E7AD}"/>
              </a:ext>
            </a:extLst>
          </p:cNvPr>
          <p:cNvSpPr>
            <a:spLocks noGrp="1"/>
          </p:cNvSpPr>
          <p:nvPr>
            <p:ph idx="1"/>
          </p:nvPr>
        </p:nvSpPr>
        <p:spPr>
          <a:xfrm>
            <a:off x="228599" y="762000"/>
            <a:ext cx="11782425" cy="5959475"/>
          </a:xfrm>
        </p:spPr>
        <p:txBody>
          <a:bodyPr>
            <a:normAutofit/>
          </a:bodyPr>
          <a:lstStyle/>
          <a:p>
            <a:r>
              <a:rPr lang="lt-LT" sz="2400" dirty="0"/>
              <a:t>Planas turi remtis Lietuvos </a:t>
            </a:r>
            <a:r>
              <a:rPr lang="lt-LT" sz="2400" dirty="0" err="1"/>
              <a:t>klasterizacijos</a:t>
            </a:r>
            <a:r>
              <a:rPr lang="lt-LT" sz="2400" dirty="0"/>
              <a:t> plėtros strategiją 2021 – 2027;</a:t>
            </a:r>
            <a:endParaRPr lang="en-GB" sz="2400" dirty="0"/>
          </a:p>
          <a:p>
            <a:r>
              <a:rPr lang="lt-LT" sz="2400" dirty="0"/>
              <a:t>Sukurti paramos priemonę „Inovacijų partnerystės“;</a:t>
            </a:r>
            <a:endParaRPr lang="en-GB" sz="2400" dirty="0"/>
          </a:p>
          <a:p>
            <a:r>
              <a:rPr lang="lt-LT" sz="2400" dirty="0"/>
              <a:t>Skatinti klasterių tarpsektorinį bendradarbiavimą teminių strategijų įgyvendinimui, kurios yra skirtos naujų visuomenės problemų (</a:t>
            </a:r>
            <a:r>
              <a:rPr lang="lt-LT" sz="2400" dirty="0" err="1"/>
              <a:t>anlg</a:t>
            </a:r>
            <a:r>
              <a:rPr lang="lt-LT" sz="2400" dirty="0"/>
              <a:t>. </a:t>
            </a:r>
            <a:r>
              <a:rPr lang="lt-LT" sz="2400" dirty="0" err="1"/>
              <a:t>challenge</a:t>
            </a:r>
            <a:r>
              <a:rPr lang="lt-LT" sz="2400" dirty="0"/>
              <a:t>) sprendimui ir naujų konkurencinių pranašumų formavimui Lietuvoje;</a:t>
            </a:r>
            <a:endParaRPr lang="en-GB" sz="2400" dirty="0"/>
          </a:p>
          <a:p>
            <a:r>
              <a:rPr lang="lt-LT" sz="2400" dirty="0"/>
              <a:t>Skatinti tarpsektorinį ir tarptautinį bendradarbiavimą, naujų industrijų formavimosi iniciatyvoms, kurios prisideda prie visuomenės problemų sprendimo;</a:t>
            </a:r>
            <a:endParaRPr lang="en-GB" sz="2400" dirty="0"/>
          </a:p>
          <a:p>
            <a:r>
              <a:rPr lang="lt-LT" sz="2400" dirty="0"/>
              <a:t>Lietuvos klasterių produktyvumą per integraciją į tarptautines vertės grandines ir efektyvius verslo tinklus;</a:t>
            </a:r>
            <a:endParaRPr lang="en-GB" sz="2400" dirty="0"/>
          </a:p>
          <a:p>
            <a:r>
              <a:rPr lang="lt-LT" sz="2400" dirty="0"/>
              <a:t>Sukurti geresnę prieigą prie išteklių, reikalingų efektyviam klasterių valdymui;</a:t>
            </a:r>
            <a:endParaRPr lang="en-GB" sz="2400" dirty="0"/>
          </a:p>
          <a:p>
            <a:r>
              <a:rPr lang="lt-LT" sz="2400" dirty="0"/>
              <a:t>Skatinti didesnį klasteriuose esančių ūkio subjektų tarpusavio pasitikėjimą bei egzistuojančių tinklų plėtrą;</a:t>
            </a:r>
            <a:endParaRPr lang="en-GB" sz="2400" dirty="0"/>
          </a:p>
          <a:p>
            <a:r>
              <a:rPr lang="lt-LT" sz="2400" dirty="0"/>
              <a:t>Sukurti arba adaptuoti esamas paramos priemones tikslingai orientuotas tik į klasterių plėtrą;</a:t>
            </a:r>
            <a:endParaRPr lang="en-GB" sz="2400" dirty="0"/>
          </a:p>
        </p:txBody>
      </p:sp>
    </p:spTree>
    <p:extLst>
      <p:ext uri="{BB962C8B-B14F-4D97-AF65-F5344CB8AC3E}">
        <p14:creationId xmlns:p14="http://schemas.microsoft.com/office/powerpoint/2010/main" val="30522561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77D7F-0461-461E-8DC7-16633D1F81B9}"/>
              </a:ext>
            </a:extLst>
          </p:cNvPr>
          <p:cNvSpPr>
            <a:spLocks noGrp="1"/>
          </p:cNvSpPr>
          <p:nvPr>
            <p:ph type="title"/>
          </p:nvPr>
        </p:nvSpPr>
        <p:spPr>
          <a:xfrm>
            <a:off x="147637" y="69850"/>
            <a:ext cx="11896725" cy="511175"/>
          </a:xfrm>
        </p:spPr>
        <p:txBody>
          <a:bodyPr>
            <a:normAutofit fontScale="90000"/>
          </a:bodyPr>
          <a:lstStyle/>
          <a:p>
            <a:r>
              <a:rPr lang="en-GB" sz="3200" b="1" dirty="0">
                <a:solidFill>
                  <a:srgbClr val="002060"/>
                </a:solidFill>
                <a:latin typeface="+mn-lt"/>
              </a:rPr>
              <a:t>5. </a:t>
            </a:r>
            <a:r>
              <a:rPr lang="lt-LT" sz="3200" b="1" dirty="0">
                <a:solidFill>
                  <a:srgbClr val="002060"/>
                </a:solidFill>
                <a:latin typeface="+mn-lt"/>
              </a:rPr>
              <a:t>Parengti 2021 – 2027 </a:t>
            </a:r>
            <a:r>
              <a:rPr lang="lt-LT" sz="3200" b="1" dirty="0" err="1">
                <a:solidFill>
                  <a:srgbClr val="002060"/>
                </a:solidFill>
                <a:latin typeface="+mn-lt"/>
              </a:rPr>
              <a:t>Klasterizacijos</a:t>
            </a:r>
            <a:r>
              <a:rPr lang="lt-LT" sz="3200" b="1" dirty="0">
                <a:solidFill>
                  <a:srgbClr val="002060"/>
                </a:solidFill>
                <a:latin typeface="+mn-lt"/>
              </a:rPr>
              <a:t> paramos priemonių planą</a:t>
            </a:r>
            <a:r>
              <a:rPr lang="en-GB" sz="3200" b="1" dirty="0">
                <a:solidFill>
                  <a:srgbClr val="002060"/>
                </a:solidFill>
                <a:latin typeface="+mn-lt"/>
              </a:rPr>
              <a:t> (2)</a:t>
            </a:r>
            <a:endParaRPr lang="en-GB" sz="3200" dirty="0">
              <a:latin typeface="+mn-lt"/>
            </a:endParaRPr>
          </a:p>
        </p:txBody>
      </p:sp>
      <p:sp>
        <p:nvSpPr>
          <p:cNvPr id="3" name="Content Placeholder 2">
            <a:extLst>
              <a:ext uri="{FF2B5EF4-FFF2-40B4-BE49-F238E27FC236}">
                <a16:creationId xmlns:a16="http://schemas.microsoft.com/office/drawing/2014/main" id="{1EA86B4D-E709-4D1B-AABA-431B69D21824}"/>
              </a:ext>
            </a:extLst>
          </p:cNvPr>
          <p:cNvSpPr>
            <a:spLocks noGrp="1"/>
          </p:cNvSpPr>
          <p:nvPr>
            <p:ph idx="1"/>
          </p:nvPr>
        </p:nvSpPr>
        <p:spPr>
          <a:xfrm>
            <a:off x="509588" y="1066800"/>
            <a:ext cx="11682412" cy="5519738"/>
          </a:xfrm>
        </p:spPr>
        <p:txBody>
          <a:bodyPr>
            <a:normAutofit fontScale="85000" lnSpcReduction="10000"/>
          </a:bodyPr>
          <a:lstStyle/>
          <a:p>
            <a:r>
              <a:rPr lang="lt-LT" dirty="0"/>
              <a:t>Didinti klasterių ekosistemos veiksmingumą lemiančias būtinas sąlygas tokias, kaip prieiga prie tyrimų ir kompetencijų ugdymo bazių (pvz. institutų, aukštųjų mokyklų), bendradarbiavimas su vietos inkubatoriais, mokslo ir technologijų parkais, atviros prieigos centrais ir kt., klasterių administravimo kompetencijų ir pajėgumų stiprinimas, prieiga prie avansinių lėšų, reikalingų dalyvavimui tarptautinėse programose;</a:t>
            </a:r>
            <a:endParaRPr lang="en-GB" dirty="0"/>
          </a:p>
          <a:p>
            <a:r>
              <a:rPr lang="lt-LT" dirty="0"/>
              <a:t>Ugdyti klasterių kompetencijas dalyvavimui tarptautinėse programose (pvz. COSME, Horizon2020 ir kt.);</a:t>
            </a:r>
            <a:endParaRPr lang="en-GB" dirty="0"/>
          </a:p>
          <a:p>
            <a:r>
              <a:rPr lang="lt-LT" dirty="0"/>
              <a:t>Sukurti priemones, skirtas padengti tarptautinių paraiškų parengimo ir nuosavo įnašo išlaidas;</a:t>
            </a:r>
            <a:endParaRPr lang="en-GB" dirty="0"/>
          </a:p>
          <a:p>
            <a:r>
              <a:rPr lang="lt-LT" dirty="0"/>
              <a:t>Skatinti mažesnių klasterių jungimąsi bendroms veikloms;</a:t>
            </a:r>
            <a:endParaRPr lang="en-GB" dirty="0"/>
          </a:p>
          <a:p>
            <a:r>
              <a:rPr lang="lt-LT" dirty="0"/>
              <a:t>Skatinti klasterių tinklaveiką su didelėmis korporacijomis, viešojo sektoriaus institucijomis (pvz. miestų savivaldybės), skatinant klasterių aktyvų dalyvavimą visuomeninių problemų sprendime. </a:t>
            </a:r>
            <a:endParaRPr lang="en-GB" dirty="0"/>
          </a:p>
          <a:p>
            <a:r>
              <a:rPr lang="lt-LT" dirty="0"/>
              <a:t>Skatinant Lietuvos klasterius gauti Europos klasterių ekscelencijos sertifikatą (ECEI) arba Europos kokybės vadybos fondo (EFQM) sertifikatą</a:t>
            </a:r>
            <a:r>
              <a:rPr lang="en-GB" dirty="0"/>
              <a:t> </a:t>
            </a:r>
            <a:r>
              <a:rPr lang="lt-LT" dirty="0" err="1"/>
              <a:t>European</a:t>
            </a:r>
            <a:r>
              <a:rPr lang="lt-LT" dirty="0"/>
              <a:t> </a:t>
            </a:r>
            <a:r>
              <a:rPr lang="lt-LT" dirty="0" err="1"/>
              <a:t>Commission</a:t>
            </a:r>
            <a:r>
              <a:rPr lang="lt-LT" dirty="0"/>
              <a:t>, 2019. </a:t>
            </a:r>
            <a:r>
              <a:rPr lang="lt-LT" dirty="0" err="1"/>
              <a:t>European</a:t>
            </a:r>
            <a:r>
              <a:rPr lang="lt-LT" dirty="0"/>
              <a:t> </a:t>
            </a:r>
            <a:r>
              <a:rPr lang="lt-LT" dirty="0" err="1"/>
              <a:t>Observatory</a:t>
            </a:r>
            <a:r>
              <a:rPr lang="lt-LT" dirty="0"/>
              <a:t> </a:t>
            </a:r>
            <a:r>
              <a:rPr lang="lt-LT" dirty="0" err="1"/>
              <a:t>for</a:t>
            </a:r>
            <a:r>
              <a:rPr lang="lt-LT" dirty="0"/>
              <a:t> </a:t>
            </a:r>
            <a:r>
              <a:rPr lang="lt-LT" dirty="0" err="1"/>
              <a:t>Cluster</a:t>
            </a:r>
            <a:r>
              <a:rPr lang="lt-LT" dirty="0"/>
              <a:t> </a:t>
            </a:r>
            <a:r>
              <a:rPr lang="lt-LT" dirty="0" err="1"/>
              <a:t>and</a:t>
            </a:r>
            <a:r>
              <a:rPr lang="lt-LT" dirty="0"/>
              <a:t> </a:t>
            </a:r>
            <a:r>
              <a:rPr lang="lt-LT" dirty="0" err="1"/>
              <a:t>Industrial</a:t>
            </a:r>
            <a:r>
              <a:rPr lang="lt-LT" dirty="0"/>
              <a:t> </a:t>
            </a:r>
            <a:r>
              <a:rPr lang="lt-LT" dirty="0" err="1"/>
              <a:t>Change</a:t>
            </a:r>
            <a:r>
              <a:rPr lang="lt-LT" dirty="0"/>
              <a:t>, </a:t>
            </a:r>
            <a:r>
              <a:rPr lang="lt-LT" dirty="0" err="1"/>
              <a:t>Policy</a:t>
            </a:r>
            <a:r>
              <a:rPr lang="lt-LT" dirty="0"/>
              <a:t> </a:t>
            </a:r>
            <a:r>
              <a:rPr lang="lt-LT" dirty="0" err="1"/>
              <a:t>Briefing</a:t>
            </a:r>
            <a:r>
              <a:rPr lang="lt-LT" dirty="0"/>
              <a:t> - Lithuania</a:t>
            </a:r>
            <a:endParaRPr lang="en-GB" dirty="0"/>
          </a:p>
        </p:txBody>
      </p:sp>
    </p:spTree>
    <p:extLst>
      <p:ext uri="{BB962C8B-B14F-4D97-AF65-F5344CB8AC3E}">
        <p14:creationId xmlns:p14="http://schemas.microsoft.com/office/powerpoint/2010/main" val="22671274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52CB1677-9F4F-4F3C-90AA-F9751D827465}"/>
              </a:ext>
            </a:extLst>
          </p:cNvPr>
          <p:cNvGraphicFramePr>
            <a:graphicFrameLocks noGrp="1"/>
          </p:cNvGraphicFramePr>
          <p:nvPr>
            <p:ph idx="1"/>
            <p:extLst>
              <p:ext uri="{D42A27DB-BD31-4B8C-83A1-F6EECF244321}">
                <p14:modId xmlns:p14="http://schemas.microsoft.com/office/powerpoint/2010/main" val="946424722"/>
              </p:ext>
            </p:extLst>
          </p:nvPr>
        </p:nvGraphicFramePr>
        <p:xfrm>
          <a:off x="161925" y="95250"/>
          <a:ext cx="11868150" cy="6644795"/>
        </p:xfrm>
        <a:graphic>
          <a:graphicData uri="http://schemas.openxmlformats.org/drawingml/2006/table">
            <a:tbl>
              <a:tblPr firstRow="1" bandRow="1">
                <a:tableStyleId>{5C22544A-7EE6-4342-B048-85BDC9FD1C3A}</a:tableStyleId>
              </a:tblPr>
              <a:tblGrid>
                <a:gridCol w="1978025">
                  <a:extLst>
                    <a:ext uri="{9D8B030D-6E8A-4147-A177-3AD203B41FA5}">
                      <a16:colId xmlns:a16="http://schemas.microsoft.com/office/drawing/2014/main" val="72016890"/>
                    </a:ext>
                  </a:extLst>
                </a:gridCol>
                <a:gridCol w="4794250">
                  <a:extLst>
                    <a:ext uri="{9D8B030D-6E8A-4147-A177-3AD203B41FA5}">
                      <a16:colId xmlns:a16="http://schemas.microsoft.com/office/drawing/2014/main" val="3938256545"/>
                    </a:ext>
                  </a:extLst>
                </a:gridCol>
                <a:gridCol w="1476375">
                  <a:extLst>
                    <a:ext uri="{9D8B030D-6E8A-4147-A177-3AD203B41FA5}">
                      <a16:colId xmlns:a16="http://schemas.microsoft.com/office/drawing/2014/main" val="978529341"/>
                    </a:ext>
                  </a:extLst>
                </a:gridCol>
                <a:gridCol w="1285875">
                  <a:extLst>
                    <a:ext uri="{9D8B030D-6E8A-4147-A177-3AD203B41FA5}">
                      <a16:colId xmlns:a16="http://schemas.microsoft.com/office/drawing/2014/main" val="4224197456"/>
                    </a:ext>
                  </a:extLst>
                </a:gridCol>
                <a:gridCol w="1190625">
                  <a:extLst>
                    <a:ext uri="{9D8B030D-6E8A-4147-A177-3AD203B41FA5}">
                      <a16:colId xmlns:a16="http://schemas.microsoft.com/office/drawing/2014/main" val="1347904362"/>
                    </a:ext>
                  </a:extLst>
                </a:gridCol>
                <a:gridCol w="1143000">
                  <a:extLst>
                    <a:ext uri="{9D8B030D-6E8A-4147-A177-3AD203B41FA5}">
                      <a16:colId xmlns:a16="http://schemas.microsoft.com/office/drawing/2014/main" val="1485413762"/>
                    </a:ext>
                  </a:extLst>
                </a:gridCol>
              </a:tblGrid>
              <a:tr h="393740">
                <a:tc>
                  <a:txBody>
                    <a:bodyPr/>
                    <a:lstStyle/>
                    <a:p>
                      <a:pPr marL="0" marR="0">
                        <a:spcBef>
                          <a:spcPts val="0"/>
                        </a:spcBef>
                        <a:spcAft>
                          <a:spcPts val="0"/>
                        </a:spcAft>
                      </a:pPr>
                      <a:r>
                        <a:rPr lang="en-GB" sz="1600" b="1" kern="800" dirty="0" err="1">
                          <a:solidFill>
                            <a:schemeClr val="bg1"/>
                          </a:solidFill>
                          <a:effectLst/>
                          <a:latin typeface="Georgia" panose="02040502050405020303" pitchFamily="18" charset="0"/>
                          <a:ea typeface="Calibri" panose="020F0502020204030204" pitchFamily="34" charset="0"/>
                          <a:cs typeface="Calibri" panose="020F0502020204030204" pitchFamily="34" charset="0"/>
                        </a:rPr>
                        <a:t>Priemonė</a:t>
                      </a:r>
                      <a:r>
                        <a:rPr lang="en-GB" sz="1600" b="1" kern="800" dirty="0">
                          <a:solidFill>
                            <a:schemeClr val="bg1"/>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dirty="0">
                        <a:solidFill>
                          <a:schemeClr val="bg1"/>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b="1" kern="800">
                          <a:solidFill>
                            <a:schemeClr val="bg1"/>
                          </a:solidFill>
                          <a:effectLst/>
                          <a:latin typeface="Georgia" panose="02040502050405020303" pitchFamily="18" charset="0"/>
                          <a:ea typeface="Calibri" panose="020F0502020204030204" pitchFamily="34" charset="0"/>
                          <a:cs typeface="Calibri" panose="020F0502020204030204" pitchFamily="34" charset="0"/>
                        </a:rPr>
                        <a:t>Komentaras</a:t>
                      </a:r>
                      <a:endParaRPr lang="en-GB" sz="1600" kern="800">
                        <a:solidFill>
                          <a:schemeClr val="bg1"/>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ru-RU" sz="1600" b="1" kern="800">
                          <a:solidFill>
                            <a:schemeClr val="bg1"/>
                          </a:solidFill>
                          <a:effectLst/>
                          <a:latin typeface="Georgia" panose="02040502050405020303" pitchFamily="18" charset="0"/>
                          <a:ea typeface="Calibri" panose="020F0502020204030204" pitchFamily="34" charset="0"/>
                          <a:cs typeface="Calibri" panose="020F0502020204030204" pitchFamily="34" charset="0"/>
                        </a:rPr>
                        <a:t>2019</a:t>
                      </a:r>
                      <a:endParaRPr lang="en-GB" sz="1600" kern="800">
                        <a:solidFill>
                          <a:schemeClr val="bg1"/>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b="1" kern="800">
                          <a:solidFill>
                            <a:schemeClr val="bg1"/>
                          </a:solidFill>
                          <a:effectLst/>
                          <a:latin typeface="Georgia" panose="02040502050405020303" pitchFamily="18" charset="0"/>
                          <a:ea typeface="Calibri" panose="020F0502020204030204" pitchFamily="34" charset="0"/>
                          <a:cs typeface="Calibri" panose="020F0502020204030204" pitchFamily="34" charset="0"/>
                        </a:rPr>
                        <a:t>2020</a:t>
                      </a:r>
                      <a:endParaRPr lang="en-GB" sz="1600" kern="800">
                        <a:solidFill>
                          <a:schemeClr val="bg1"/>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b="1" kern="800">
                          <a:solidFill>
                            <a:schemeClr val="bg1"/>
                          </a:solidFill>
                          <a:effectLst/>
                          <a:latin typeface="Georgia" panose="02040502050405020303" pitchFamily="18" charset="0"/>
                          <a:ea typeface="Calibri" panose="020F0502020204030204" pitchFamily="34" charset="0"/>
                          <a:cs typeface="Calibri" panose="020F0502020204030204" pitchFamily="34" charset="0"/>
                        </a:rPr>
                        <a:t>2021</a:t>
                      </a:r>
                      <a:endParaRPr lang="en-GB" sz="1600" kern="800">
                        <a:solidFill>
                          <a:schemeClr val="bg1"/>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b="1" kern="800" dirty="0">
                          <a:solidFill>
                            <a:schemeClr val="bg1"/>
                          </a:solidFill>
                          <a:effectLst/>
                          <a:latin typeface="Georgia" panose="02040502050405020303" pitchFamily="18" charset="0"/>
                          <a:ea typeface="Calibri" panose="020F0502020204030204" pitchFamily="34" charset="0"/>
                          <a:cs typeface="Calibri" panose="020F0502020204030204" pitchFamily="34" charset="0"/>
                        </a:rPr>
                        <a:t>2022</a:t>
                      </a:r>
                      <a:endParaRPr lang="en-GB" sz="1600" kern="800" dirty="0">
                        <a:solidFill>
                          <a:schemeClr val="bg1"/>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0909991"/>
                  </a:ext>
                </a:extLst>
              </a:tr>
              <a:tr h="1395380">
                <a:tc>
                  <a:txBody>
                    <a:bodyPr/>
                    <a:lstStyle/>
                    <a:p>
                      <a:pPr marL="0" marR="0">
                        <a:spcBef>
                          <a:spcPts val="0"/>
                        </a:spcBef>
                        <a:spcAft>
                          <a:spcPts val="0"/>
                        </a:spcAft>
                      </a:pPr>
                      <a:r>
                        <a:rPr lang="lt-LT" sz="1600" b="1" kern="800" dirty="0">
                          <a:solidFill>
                            <a:srgbClr val="000000"/>
                          </a:solidFill>
                          <a:effectLst/>
                          <a:latin typeface="Georgia" panose="02040502050405020303" pitchFamily="18" charset="0"/>
                          <a:ea typeface="Calibri" panose="020F0502020204030204" pitchFamily="34" charset="0"/>
                          <a:cs typeface="Calibri" panose="020F0502020204030204" pitchFamily="34" charset="0"/>
                        </a:rPr>
                        <a:t>Atlikti 2021 – 2027 </a:t>
                      </a:r>
                      <a:r>
                        <a:rPr lang="lt-LT" sz="1600" b="1" kern="800" dirty="0" err="1">
                          <a:solidFill>
                            <a:srgbClr val="000000"/>
                          </a:solidFill>
                          <a:effectLst/>
                          <a:latin typeface="Georgia" panose="02040502050405020303" pitchFamily="18" charset="0"/>
                          <a:ea typeface="Calibri" panose="020F0502020204030204" pitchFamily="34" charset="0"/>
                          <a:cs typeface="Calibri" panose="020F0502020204030204" pitchFamily="34" charset="0"/>
                        </a:rPr>
                        <a:t>klasterizacijos</a:t>
                      </a:r>
                      <a:r>
                        <a:rPr lang="lt-LT" sz="1600" b="1" kern="800" dirty="0">
                          <a:solidFill>
                            <a:srgbClr val="000000"/>
                          </a:solidFill>
                          <a:effectLst/>
                          <a:latin typeface="Georgia" panose="02040502050405020303" pitchFamily="18" charset="0"/>
                          <a:ea typeface="Calibri" panose="020F0502020204030204" pitchFamily="34" charset="0"/>
                          <a:cs typeface="Calibri" panose="020F0502020204030204" pitchFamily="34" charset="0"/>
                        </a:rPr>
                        <a:t> paramos priemonių plano </a:t>
                      </a:r>
                      <a:r>
                        <a:rPr lang="lt-LT" sz="1600" b="1" kern="800" dirty="0" err="1">
                          <a:solidFill>
                            <a:srgbClr val="000000"/>
                          </a:solidFill>
                          <a:effectLst/>
                          <a:latin typeface="Georgia" panose="02040502050405020303" pitchFamily="18" charset="0"/>
                          <a:ea typeface="Calibri" panose="020F0502020204030204" pitchFamily="34" charset="0"/>
                          <a:cs typeface="Calibri" panose="020F0502020204030204" pitchFamily="34" charset="0"/>
                        </a:rPr>
                        <a:t>ex</a:t>
                      </a:r>
                      <a:r>
                        <a:rPr lang="lt-LT" sz="1600" b="1" kern="800" dirty="0">
                          <a:solidFill>
                            <a:srgbClr val="000000"/>
                          </a:solidFill>
                          <a:effectLst/>
                          <a:latin typeface="Georgia" panose="02040502050405020303" pitchFamily="18" charset="0"/>
                          <a:ea typeface="Calibri" panose="020F0502020204030204" pitchFamily="34" charset="0"/>
                          <a:cs typeface="Calibri" panose="020F0502020204030204" pitchFamily="34" charset="0"/>
                        </a:rPr>
                        <a:t> ante vertinimą</a:t>
                      </a:r>
                      <a:endParaRPr lang="en-GB" sz="1600" kern="8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b="1" kern="800" dirty="0">
                          <a:solidFill>
                            <a:srgbClr val="000000"/>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b="1"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b="1"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III - IV ketvirtis</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b="1"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b="1" kern="800" dirty="0">
                          <a:solidFill>
                            <a:srgbClr val="000000"/>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14725134"/>
                  </a:ext>
                </a:extLst>
              </a:tr>
              <a:tr h="1475808">
                <a:tc>
                  <a:txBody>
                    <a:bodyPr/>
                    <a:lstStyle/>
                    <a:p>
                      <a:pPr marL="0" marR="0">
                        <a:lnSpc>
                          <a:spcPct val="107000"/>
                        </a:lnSpc>
                        <a:spcBef>
                          <a:spcPts val="0"/>
                        </a:spcBef>
                        <a:spcAft>
                          <a:spcPts val="0"/>
                        </a:spcAft>
                      </a:pPr>
                      <a:r>
                        <a:rPr lang="lt-LT" sz="1600" b="1">
                          <a:solidFill>
                            <a:srgbClr val="000000"/>
                          </a:solidFill>
                          <a:effectLst/>
                          <a:latin typeface="Georgia" panose="02040502050405020303" pitchFamily="18" charset="0"/>
                          <a:ea typeface="Calibri" panose="020F0502020204030204" pitchFamily="34" charset="0"/>
                          <a:cs typeface="Calibri" panose="020F0502020204030204" pitchFamily="34" charset="0"/>
                        </a:rPr>
                        <a:t>Atlikti 2014 – 2020 klasterizacijos paramos priemonių ex post vertinimą</a:t>
                      </a:r>
                      <a:endParaRPr lang="en-GB" sz="20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II - IV ketvirtis</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90099153"/>
                  </a:ext>
                </a:extLst>
              </a:tr>
              <a:tr h="653942">
                <a:tc>
                  <a:txBody>
                    <a:bodyPr/>
                    <a:lstStyle/>
                    <a:p>
                      <a:pPr marL="0" marR="0">
                        <a:lnSpc>
                          <a:spcPct val="107000"/>
                        </a:lnSpc>
                        <a:spcBef>
                          <a:spcPts val="0"/>
                        </a:spcBef>
                        <a:spcAft>
                          <a:spcPts val="0"/>
                        </a:spcAft>
                      </a:pPr>
                      <a:r>
                        <a:rPr lang="lt-LT" sz="1600" b="1">
                          <a:solidFill>
                            <a:srgbClr val="000000"/>
                          </a:solidFill>
                          <a:effectLst/>
                          <a:latin typeface="Georgia" panose="02040502050405020303" pitchFamily="18" charset="0"/>
                          <a:ea typeface="Calibri" panose="020F0502020204030204" pitchFamily="34" charset="0"/>
                          <a:cs typeface="Calibri" panose="020F0502020204030204" pitchFamily="34" charset="0"/>
                        </a:rPr>
                        <a:t>Parengti studiją</a:t>
                      </a:r>
                      <a:endParaRPr lang="en-GB" sz="20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Klasterių tarpsektorinis ir tarptautinis bendradarbiavimas</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II – III ketvirtis</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93596581"/>
                  </a:ext>
                </a:extLst>
              </a:tr>
              <a:tr h="530420">
                <a:tc>
                  <a:txBody>
                    <a:bodyPr/>
                    <a:lstStyle/>
                    <a:p>
                      <a:pPr marL="0" marR="0">
                        <a:spcBef>
                          <a:spcPts val="0"/>
                        </a:spcBef>
                        <a:spcAft>
                          <a:spcPts val="0"/>
                        </a:spcAft>
                      </a:pPr>
                      <a:r>
                        <a:rPr lang="lt-LT" sz="1600" b="1"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Parengti studiją</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Atskirų klasterių iniciatyvų atvejų analizė</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II – III ketvirtis</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9627224"/>
                  </a:ext>
                </a:extLst>
              </a:tr>
              <a:tr h="530420">
                <a:tc rowSpan="2">
                  <a:txBody>
                    <a:bodyPr/>
                    <a:lstStyle/>
                    <a:p>
                      <a:pPr marL="0" marR="0">
                        <a:spcBef>
                          <a:spcPts val="0"/>
                        </a:spcBef>
                        <a:spcAft>
                          <a:spcPts val="0"/>
                        </a:spcAft>
                      </a:pPr>
                      <a:r>
                        <a:rPr lang="lt-LT" sz="1600" b="1"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Vykdyti nuolatinę klasterizacijos procesų stebėseną</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Pagal esamą, bet patobulintą metodiką</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II ketvirtis</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II ketvirtis</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II ketvirtis</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II ketvirtis</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79335636"/>
                  </a:ext>
                </a:extLst>
              </a:tr>
              <a:tr h="1525865">
                <a:tc vMerge="1">
                  <a:txBody>
                    <a:bodyPr/>
                    <a:lstStyle/>
                    <a:p>
                      <a:endParaRPr lang="en-GB"/>
                    </a:p>
                  </a:txBody>
                  <a:tcPr/>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Patobulinti klasterizacijos stebėsenos metodiką, atsižvelgiant į Lietuvos klasterizacijos plėtros strategiją 2021 – 2027; Įvesti siekiamas kai kurių rodiklių reikšmes</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dirty="0">
                          <a:solidFill>
                            <a:srgbClr val="000000"/>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IV ketvirtis</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a:solidFill>
                            <a:srgbClr val="000000"/>
                          </a:solidFill>
                          <a:effectLst/>
                          <a:latin typeface="Georgia" panose="02040502050405020303" pitchFamily="18" charset="0"/>
                          <a:ea typeface="Calibri" panose="020F0502020204030204" pitchFamily="34" charset="0"/>
                          <a:cs typeface="Calibri" panose="020F0502020204030204" pitchFamily="34" charset="0"/>
                        </a:rPr>
                        <a:t>I ketvirtis</a:t>
                      </a:r>
                      <a:endParaRPr lang="en-GB" sz="1600" kern="8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lt-LT" sz="1600" kern="800" dirty="0">
                          <a:solidFill>
                            <a:srgbClr val="000000"/>
                          </a:solidFill>
                          <a:effectLst/>
                          <a:latin typeface="Georgia" panose="02040502050405020303" pitchFamily="18" charset="0"/>
                          <a:ea typeface="Calibri" panose="020F0502020204030204" pitchFamily="34" charset="0"/>
                          <a:cs typeface="Calibri" panose="020F0502020204030204" pitchFamily="34" charset="0"/>
                        </a:rPr>
                        <a:t> </a:t>
                      </a:r>
                      <a:endParaRPr lang="en-GB" sz="1600" kern="8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10416612"/>
                  </a:ext>
                </a:extLst>
              </a:tr>
            </a:tbl>
          </a:graphicData>
        </a:graphic>
      </p:graphicFrame>
    </p:spTree>
    <p:extLst>
      <p:ext uri="{BB962C8B-B14F-4D97-AF65-F5344CB8AC3E}">
        <p14:creationId xmlns:p14="http://schemas.microsoft.com/office/powerpoint/2010/main" val="25820464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777C0-D42D-4FAF-9B0B-AA583454BD7F}"/>
              </a:ext>
            </a:extLst>
          </p:cNvPr>
          <p:cNvSpPr>
            <a:spLocks noGrp="1"/>
          </p:cNvSpPr>
          <p:nvPr>
            <p:ph type="title"/>
          </p:nvPr>
        </p:nvSpPr>
        <p:spPr>
          <a:xfrm>
            <a:off x="257176" y="127000"/>
            <a:ext cx="11820524" cy="654049"/>
          </a:xfrm>
        </p:spPr>
        <p:txBody>
          <a:bodyPr>
            <a:normAutofit fontScale="90000"/>
          </a:bodyPr>
          <a:lstStyle/>
          <a:p>
            <a:pPr algn="ctr"/>
            <a:r>
              <a:rPr lang="lt-LT" b="1" dirty="0">
                <a:solidFill>
                  <a:srgbClr val="002060"/>
                </a:solidFill>
                <a:latin typeface="+mn-lt"/>
              </a:rPr>
              <a:t>Pasiūlymai dėl </a:t>
            </a:r>
            <a:r>
              <a:rPr lang="lt-LT" b="1" dirty="0" err="1">
                <a:solidFill>
                  <a:srgbClr val="002060"/>
                </a:solidFill>
                <a:latin typeface="+mn-lt"/>
              </a:rPr>
              <a:t>klasterizacijos</a:t>
            </a:r>
            <a:r>
              <a:rPr lang="lt-LT" b="1" dirty="0">
                <a:solidFill>
                  <a:srgbClr val="002060"/>
                </a:solidFill>
                <a:latin typeface="+mn-lt"/>
              </a:rPr>
              <a:t> proceso skatinimo</a:t>
            </a:r>
            <a:endParaRPr lang="en-GB" b="1" dirty="0">
              <a:solidFill>
                <a:srgbClr val="002060"/>
              </a:solidFill>
              <a:latin typeface="+mn-lt"/>
            </a:endParaRPr>
          </a:p>
        </p:txBody>
      </p:sp>
      <p:sp>
        <p:nvSpPr>
          <p:cNvPr id="3" name="Content Placeholder 2">
            <a:extLst>
              <a:ext uri="{FF2B5EF4-FFF2-40B4-BE49-F238E27FC236}">
                <a16:creationId xmlns:a16="http://schemas.microsoft.com/office/drawing/2014/main" id="{59CB6DD2-25BB-40AA-80BF-7811082AB3B9}"/>
              </a:ext>
            </a:extLst>
          </p:cNvPr>
          <p:cNvSpPr>
            <a:spLocks noGrp="1"/>
          </p:cNvSpPr>
          <p:nvPr>
            <p:ph idx="1"/>
          </p:nvPr>
        </p:nvSpPr>
        <p:spPr>
          <a:xfrm>
            <a:off x="428625" y="1076324"/>
            <a:ext cx="11430000" cy="5654675"/>
          </a:xfrm>
        </p:spPr>
        <p:txBody>
          <a:bodyPr>
            <a:normAutofit fontScale="92500"/>
          </a:bodyPr>
          <a:lstStyle/>
          <a:p>
            <a:pPr lvl="0"/>
            <a:r>
              <a:rPr lang="lt-LT" dirty="0"/>
              <a:t>Parengti ilgalaikę Lietuvos klasterių plėtros strategiją, apibrėžiančią klasterių plėtros ilgalaikį finansavimą, sąsajoje su Lietuvos sumania specializacija ir 2021 – 2030 m. Nacionalinės pažangos programa;</a:t>
            </a:r>
            <a:endParaRPr lang="en-GB" dirty="0"/>
          </a:p>
          <a:p>
            <a:pPr lvl="0"/>
            <a:r>
              <a:rPr lang="lt-LT" dirty="0"/>
              <a:t>Skatinti Lietuvos klasterių produktyvumą per integraciją į tarptautines vertės grandines ir efektyvius verslo tinklus;</a:t>
            </a:r>
            <a:endParaRPr lang="en-GB" dirty="0"/>
          </a:p>
          <a:p>
            <a:pPr lvl="0"/>
            <a:r>
              <a:rPr lang="lt-LT" dirty="0"/>
              <a:t>Skatinti klasterių tarpsektorinių, tarptautinių tinklų formavimąsi, siekiant skatinti klasterių integraciją į tarptautines vertės grandines;</a:t>
            </a:r>
            <a:endParaRPr lang="en-GB" dirty="0"/>
          </a:p>
          <a:p>
            <a:pPr lvl="0"/>
            <a:r>
              <a:rPr lang="lt-LT" dirty="0"/>
              <a:t>Skatinti klasterių tarpsektorinį bendradarbiavimą teminių strategijų įgyvendinimui, kurios yra skirtos naujų visuomenės problemų (</a:t>
            </a:r>
            <a:r>
              <a:rPr lang="lt-LT" dirty="0" err="1"/>
              <a:t>anlg</a:t>
            </a:r>
            <a:r>
              <a:rPr lang="lt-LT" dirty="0"/>
              <a:t>. </a:t>
            </a:r>
            <a:r>
              <a:rPr lang="lt-LT" dirty="0" err="1"/>
              <a:t>challenge</a:t>
            </a:r>
            <a:r>
              <a:rPr lang="lt-LT" dirty="0"/>
              <a:t>) sprendimui ir naujų konkurencinių pranašumų formavimui Lietuvoje; </a:t>
            </a:r>
            <a:endParaRPr lang="en-GB" dirty="0"/>
          </a:p>
          <a:p>
            <a:pPr lvl="0"/>
            <a:r>
              <a:rPr lang="lt-LT" dirty="0"/>
              <a:t>Skatinti didesnį klasteriuose esančių ūkio subjektų tarpusavio pasitikėjimą bei egzistuojančių tinklų plėtrą;</a:t>
            </a:r>
            <a:endParaRPr lang="en-GB" dirty="0"/>
          </a:p>
          <a:p>
            <a:pPr lvl="0"/>
            <a:r>
              <a:rPr lang="lt-LT" dirty="0"/>
              <a:t>Sukurti geresnę prieigą prie išteklių, reikalingų efektyviam klasterių valdymui.</a:t>
            </a:r>
            <a:endParaRPr lang="en-GB" dirty="0"/>
          </a:p>
          <a:p>
            <a:endParaRPr lang="en-GB" dirty="0"/>
          </a:p>
        </p:txBody>
      </p:sp>
    </p:spTree>
    <p:extLst>
      <p:ext uri="{BB962C8B-B14F-4D97-AF65-F5344CB8AC3E}">
        <p14:creationId xmlns:p14="http://schemas.microsoft.com/office/powerpoint/2010/main" val="3863762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30B8A-7E62-4BA8-8E02-0DB7D7502073}"/>
              </a:ext>
            </a:extLst>
          </p:cNvPr>
          <p:cNvSpPr>
            <a:spLocks noGrp="1"/>
          </p:cNvSpPr>
          <p:nvPr>
            <p:ph type="title"/>
          </p:nvPr>
        </p:nvSpPr>
        <p:spPr>
          <a:xfrm>
            <a:off x="838200" y="103187"/>
            <a:ext cx="10515600" cy="577850"/>
          </a:xfrm>
        </p:spPr>
        <p:txBody>
          <a:bodyPr>
            <a:normAutofit fontScale="90000"/>
          </a:bodyPr>
          <a:lstStyle/>
          <a:p>
            <a:pPr algn="ctr"/>
            <a:r>
              <a:rPr lang="lt-LT" sz="3600" b="1" dirty="0">
                <a:solidFill>
                  <a:srgbClr val="002060"/>
                </a:solidFill>
                <a:latin typeface="+mn-lt"/>
              </a:rPr>
              <a:t>Pasiūlymai dėl klasterių veiklos efektyvumo</a:t>
            </a:r>
            <a:endParaRPr lang="en-GB" sz="3600" dirty="0">
              <a:solidFill>
                <a:srgbClr val="002060"/>
              </a:solidFill>
              <a:latin typeface="+mn-lt"/>
            </a:endParaRPr>
          </a:p>
        </p:txBody>
      </p:sp>
      <p:sp>
        <p:nvSpPr>
          <p:cNvPr id="3" name="Content Placeholder 2">
            <a:extLst>
              <a:ext uri="{FF2B5EF4-FFF2-40B4-BE49-F238E27FC236}">
                <a16:creationId xmlns:a16="http://schemas.microsoft.com/office/drawing/2014/main" id="{FC95676D-9865-4DA0-BE3D-9F0362E9B935}"/>
              </a:ext>
            </a:extLst>
          </p:cNvPr>
          <p:cNvSpPr>
            <a:spLocks noGrp="1"/>
          </p:cNvSpPr>
          <p:nvPr>
            <p:ph idx="1"/>
          </p:nvPr>
        </p:nvSpPr>
        <p:spPr>
          <a:xfrm>
            <a:off x="390525" y="838200"/>
            <a:ext cx="11610975" cy="5810250"/>
          </a:xfrm>
        </p:spPr>
        <p:txBody>
          <a:bodyPr>
            <a:normAutofit fontScale="92500"/>
          </a:bodyPr>
          <a:lstStyle/>
          <a:p>
            <a:pPr lvl="0"/>
            <a:r>
              <a:rPr lang="lt-LT" sz="2400" dirty="0"/>
              <a:t>Remti klasterių iniciatyvas, didinančias pasitikėjimą ir bendradarbiavimą tarp klasterio narių.</a:t>
            </a:r>
            <a:endParaRPr lang="en-GB" sz="2400" dirty="0"/>
          </a:p>
          <a:p>
            <a:pPr lvl="0"/>
            <a:r>
              <a:rPr lang="lt-LT" sz="2400" dirty="0"/>
              <a:t>Didinti klasterių valdymo efektyvumą, sukuriant geresnę prieigą prie išteklių, reikalingų efektyviam klasterių valdymui; </a:t>
            </a:r>
            <a:endParaRPr lang="en-GB" sz="2400" dirty="0"/>
          </a:p>
          <a:p>
            <a:pPr lvl="0"/>
            <a:r>
              <a:rPr lang="lt-LT" sz="2400" dirty="0"/>
              <a:t>Sukurti arba adaptuoti esamas paramos priemones tikslingai orientuotas tik į klasterių plėtrą, pvz. Inovacinis čekis, skirtas klasterių MTEP veikloms vystyti;</a:t>
            </a:r>
            <a:endParaRPr lang="en-GB" sz="2400" dirty="0"/>
          </a:p>
          <a:p>
            <a:pPr lvl="0"/>
            <a:r>
              <a:rPr lang="lt-LT" sz="2400" dirty="0"/>
              <a:t>Didinti klasterių ekosistemos veiksmingumą lemiančias būtinas sąlygas tokias, kaip prieiga prie tyrimų ir kompetencijų ugdymo bazių (pvz. institutų, aukštųjų mokyklų), bendradarbiavimas su vietos inkubatoriais, mokslo ir technologijų parkais, atviros prieigos centrais ir kt., klasterių administravimo kompetencijų ir pajėgumų stiprinimas, prieiga prie avansinių lėšų, reikalingų dalyvavimui tarptautinėse programose;</a:t>
            </a:r>
            <a:endParaRPr lang="en-GB" sz="2400" dirty="0"/>
          </a:p>
          <a:p>
            <a:pPr lvl="0"/>
            <a:r>
              <a:rPr lang="lt-LT" sz="2400" dirty="0"/>
              <a:t>Ugdyti klasterių kompetencijas dalyvavimui tarptautinėse programose (pvz. COSME, Horizon2020 ir kt.);</a:t>
            </a:r>
            <a:endParaRPr lang="en-GB" sz="2400" dirty="0"/>
          </a:p>
          <a:p>
            <a:pPr lvl="0"/>
            <a:r>
              <a:rPr lang="lt-LT" sz="2400" dirty="0"/>
              <a:t>Sukurti priemones, skirtas padengti tarptautinių paraiškų parengimo ir nuosavo įnašo išlaidas;</a:t>
            </a:r>
            <a:endParaRPr lang="en-GB" sz="2400" dirty="0"/>
          </a:p>
          <a:p>
            <a:pPr lvl="0"/>
            <a:r>
              <a:rPr lang="lt-LT" sz="2400" dirty="0"/>
              <a:t>Skatinti mažesnių klasterių jungimąsi bendroms veikloms;</a:t>
            </a:r>
            <a:endParaRPr lang="en-GB" sz="2400" dirty="0"/>
          </a:p>
          <a:p>
            <a:pPr lvl="0"/>
            <a:r>
              <a:rPr lang="lt-LT" sz="2400" dirty="0"/>
              <a:t>Skatinti klasterių tinklaveiką su didelėmis korporacijomis, viešojo sektoriaus institucijomis (pvz. miestų savivaldybės), skatinant klasterių aktyvų dalyvavimą visuomeninių problemų sprendime. </a:t>
            </a:r>
            <a:endParaRPr lang="en-GB" sz="2400" dirty="0"/>
          </a:p>
          <a:p>
            <a:endParaRPr lang="en-GB" sz="2400" dirty="0"/>
          </a:p>
        </p:txBody>
      </p:sp>
    </p:spTree>
    <p:extLst>
      <p:ext uri="{BB962C8B-B14F-4D97-AF65-F5344CB8AC3E}">
        <p14:creationId xmlns:p14="http://schemas.microsoft.com/office/powerpoint/2010/main" val="1179470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30477-F38F-407A-AE10-4E38D4367C2B}"/>
              </a:ext>
            </a:extLst>
          </p:cNvPr>
          <p:cNvSpPr>
            <a:spLocks noGrp="1"/>
          </p:cNvSpPr>
          <p:nvPr>
            <p:ph type="title"/>
          </p:nvPr>
        </p:nvSpPr>
        <p:spPr>
          <a:xfrm>
            <a:off x="838200" y="18256"/>
            <a:ext cx="10515600" cy="662782"/>
          </a:xfrm>
        </p:spPr>
        <p:txBody>
          <a:bodyPr>
            <a:normAutofit fontScale="90000"/>
          </a:bodyPr>
          <a:lstStyle/>
          <a:p>
            <a:pPr algn="ctr"/>
            <a:r>
              <a:rPr lang="lt-LT" b="1" dirty="0">
                <a:solidFill>
                  <a:srgbClr val="002060"/>
                </a:solidFill>
                <a:latin typeface="+mn-lt"/>
              </a:rPr>
              <a:t>ES </a:t>
            </a:r>
            <a:r>
              <a:rPr lang="lt-LT" b="1" dirty="0" err="1">
                <a:solidFill>
                  <a:srgbClr val="002060"/>
                </a:solidFill>
                <a:latin typeface="+mn-lt"/>
              </a:rPr>
              <a:t>klasterizacijos</a:t>
            </a:r>
            <a:r>
              <a:rPr lang="lt-LT" b="1" dirty="0">
                <a:solidFill>
                  <a:srgbClr val="002060"/>
                </a:solidFill>
                <a:latin typeface="+mn-lt"/>
              </a:rPr>
              <a:t> politikos kryptys: </a:t>
            </a:r>
            <a:endParaRPr lang="en-GB" b="1" dirty="0">
              <a:solidFill>
                <a:srgbClr val="002060"/>
              </a:solidFill>
              <a:latin typeface="+mn-lt"/>
            </a:endParaRPr>
          </a:p>
        </p:txBody>
      </p:sp>
      <p:sp>
        <p:nvSpPr>
          <p:cNvPr id="3" name="Content Placeholder 2">
            <a:extLst>
              <a:ext uri="{FF2B5EF4-FFF2-40B4-BE49-F238E27FC236}">
                <a16:creationId xmlns:a16="http://schemas.microsoft.com/office/drawing/2014/main" id="{F9C5C97C-4843-40DD-9541-C0AD64DEAC28}"/>
              </a:ext>
            </a:extLst>
          </p:cNvPr>
          <p:cNvSpPr>
            <a:spLocks noGrp="1"/>
          </p:cNvSpPr>
          <p:nvPr>
            <p:ph idx="1"/>
          </p:nvPr>
        </p:nvSpPr>
        <p:spPr>
          <a:xfrm>
            <a:off x="400050" y="1038225"/>
            <a:ext cx="11601450" cy="5138738"/>
          </a:xfrm>
        </p:spPr>
        <p:txBody>
          <a:bodyPr>
            <a:normAutofit lnSpcReduction="10000"/>
          </a:bodyPr>
          <a:lstStyle/>
          <a:p>
            <a:pPr marL="0" indent="0">
              <a:buNone/>
            </a:pPr>
            <a:r>
              <a:rPr lang="lt-LT" dirty="0"/>
              <a:t>1) klasterių politika turėtų būti </a:t>
            </a:r>
            <a:r>
              <a:rPr lang="lt-LT" b="1" dirty="0"/>
              <a:t>siejama su sumanios specializacijos įgyvendinimu</a:t>
            </a:r>
            <a:r>
              <a:rPr lang="lt-LT" dirty="0"/>
              <a:t>, o klasteriai identifikuojami kaip svarbus sumanios specializacijos sėkmės elementas; </a:t>
            </a:r>
          </a:p>
          <a:p>
            <a:pPr marL="0" indent="0">
              <a:buNone/>
            </a:pPr>
            <a:r>
              <a:rPr lang="lt-LT" dirty="0"/>
              <a:t>2) klasterių formavimas turėtų būti skatinamas plačiu mastu, tiek kalbant apie </a:t>
            </a:r>
            <a:r>
              <a:rPr lang="lt-LT" b="1" dirty="0"/>
              <a:t>tarpsektorinius</a:t>
            </a:r>
            <a:r>
              <a:rPr lang="lt-LT" dirty="0"/>
              <a:t> tinklus, tiek apie </a:t>
            </a:r>
            <a:r>
              <a:rPr lang="lt-LT" b="1" dirty="0"/>
              <a:t>tarptautinius</a:t>
            </a:r>
            <a:r>
              <a:rPr lang="lt-LT" dirty="0"/>
              <a:t> tinklus, siekiant </a:t>
            </a:r>
            <a:r>
              <a:rPr lang="lt-LT" b="1" dirty="0"/>
              <a:t>skatinti regioninių klasterių integraciją į tarptautines vertės grandines</a:t>
            </a:r>
            <a:r>
              <a:rPr lang="lt-LT" dirty="0"/>
              <a:t>.</a:t>
            </a:r>
          </a:p>
          <a:p>
            <a:pPr marL="0" indent="0">
              <a:buNone/>
            </a:pPr>
            <a:r>
              <a:rPr lang="en-GB" dirty="0"/>
              <a:t>3) </a:t>
            </a:r>
            <a:r>
              <a:rPr lang="lt-LT" dirty="0"/>
              <a:t>klasteriai gali skatinti tarpsektorinį bendradarbiavimą teminių strategijų įgyvendinimui, kurios yra skirtos naujų </a:t>
            </a:r>
            <a:r>
              <a:rPr lang="lt-LT" i="1" dirty="0"/>
              <a:t>visuomenės </a:t>
            </a:r>
            <a:r>
              <a:rPr lang="lt-LT" b="1" dirty="0"/>
              <a:t>problemų (</a:t>
            </a:r>
            <a:r>
              <a:rPr lang="lt-LT" b="1" dirty="0" err="1"/>
              <a:t>angl.challenge</a:t>
            </a:r>
            <a:r>
              <a:rPr lang="lt-LT" b="1" dirty="0"/>
              <a:t>) sprendimui ir naujų konkurencinių pranašumų formavimui </a:t>
            </a:r>
            <a:r>
              <a:rPr lang="lt-LT" dirty="0"/>
              <a:t>regione.</a:t>
            </a:r>
            <a:endParaRPr lang="en-GB" dirty="0"/>
          </a:p>
          <a:p>
            <a:pPr marL="0" indent="0">
              <a:buNone/>
            </a:pPr>
            <a:r>
              <a:rPr lang="en-GB" dirty="0"/>
              <a:t>4) </a:t>
            </a:r>
            <a:r>
              <a:rPr lang="lt-LT" dirty="0"/>
              <a:t>Jei yra nusprendžiama klasterius naudoti sumanios specializacijos strategijos įgyvendinimui, gali būti pradėtos naujos klasterių iniciatyvos. Tačiau, naujos klasterių iniciatyvos turi būti orientuotos į aiškių regiono valdžios vizijų įgyvendinimą ir naujų rinkų formavimą. </a:t>
            </a:r>
            <a:endParaRPr lang="en-GB" dirty="0"/>
          </a:p>
        </p:txBody>
      </p:sp>
    </p:spTree>
    <p:extLst>
      <p:ext uri="{BB962C8B-B14F-4D97-AF65-F5344CB8AC3E}">
        <p14:creationId xmlns:p14="http://schemas.microsoft.com/office/powerpoint/2010/main" val="28036796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A9EFE-7745-4839-B0B2-67337D9F0604}"/>
              </a:ext>
            </a:extLst>
          </p:cNvPr>
          <p:cNvSpPr>
            <a:spLocks noGrp="1"/>
          </p:cNvSpPr>
          <p:nvPr>
            <p:ph type="title"/>
          </p:nvPr>
        </p:nvSpPr>
        <p:spPr>
          <a:xfrm>
            <a:off x="238125" y="18255"/>
            <a:ext cx="11715749" cy="1467645"/>
          </a:xfrm>
        </p:spPr>
        <p:txBody>
          <a:bodyPr>
            <a:normAutofit/>
          </a:bodyPr>
          <a:lstStyle/>
          <a:p>
            <a:pPr algn="ctr"/>
            <a:r>
              <a:rPr lang="lt-LT" sz="3200" b="1" dirty="0">
                <a:solidFill>
                  <a:srgbClr val="002060"/>
                </a:solidFill>
                <a:latin typeface="+mn-lt"/>
              </a:rPr>
              <a:t>Rekomenduojami kriterijai </a:t>
            </a:r>
            <a:r>
              <a:rPr lang="lt-LT" sz="3200" b="1" dirty="0" err="1">
                <a:solidFill>
                  <a:srgbClr val="002060"/>
                </a:solidFill>
                <a:latin typeface="+mn-lt"/>
              </a:rPr>
              <a:t>klasterizacijos</a:t>
            </a:r>
            <a:r>
              <a:rPr lang="lt-LT" sz="3200" b="1" dirty="0">
                <a:solidFill>
                  <a:srgbClr val="002060"/>
                </a:solidFill>
                <a:latin typeface="+mn-lt"/>
              </a:rPr>
              <a:t> procesams vertinti</a:t>
            </a:r>
            <a:endParaRPr lang="en-GB" sz="3200" b="1" dirty="0">
              <a:solidFill>
                <a:srgbClr val="002060"/>
              </a:solidFill>
              <a:latin typeface="+mn-lt"/>
            </a:endParaRPr>
          </a:p>
        </p:txBody>
      </p:sp>
      <p:sp>
        <p:nvSpPr>
          <p:cNvPr id="3" name="Content Placeholder 2">
            <a:extLst>
              <a:ext uri="{FF2B5EF4-FFF2-40B4-BE49-F238E27FC236}">
                <a16:creationId xmlns:a16="http://schemas.microsoft.com/office/drawing/2014/main" id="{563548E5-C72B-46D4-9217-A9766981422D}"/>
              </a:ext>
            </a:extLst>
          </p:cNvPr>
          <p:cNvSpPr>
            <a:spLocks noGrp="1"/>
          </p:cNvSpPr>
          <p:nvPr>
            <p:ph idx="1"/>
          </p:nvPr>
        </p:nvSpPr>
        <p:spPr>
          <a:xfrm>
            <a:off x="238125" y="1809749"/>
            <a:ext cx="12077700" cy="4367213"/>
          </a:xfrm>
        </p:spPr>
        <p:txBody>
          <a:bodyPr>
            <a:normAutofit/>
          </a:bodyPr>
          <a:lstStyle/>
          <a:p>
            <a:r>
              <a:rPr lang="lt-LT" dirty="0"/>
              <a:t>Klasterių vaidmuo įgyvendinant Lietuvos sumanią specializaciją ir nacionalinę plėtros programą;</a:t>
            </a:r>
            <a:endParaRPr lang="en-GB" dirty="0"/>
          </a:p>
          <a:p>
            <a:r>
              <a:rPr lang="lt-LT" dirty="0"/>
              <a:t>Klasterių vaidmuo sprendžiant regiono visuomenės iššūkius (įmanoma tik tada, kai yra įvardinti nacionaliniai visuomenės iššūkiai)</a:t>
            </a:r>
            <a:endParaRPr lang="en-GB" dirty="0"/>
          </a:p>
          <a:p>
            <a:r>
              <a:rPr lang="lt-LT" dirty="0"/>
              <a:t>Klasterių integracija į Europos vertės grandines</a:t>
            </a:r>
            <a:endParaRPr lang="en-GB" dirty="0"/>
          </a:p>
          <a:p>
            <a:r>
              <a:rPr lang="lt-LT" dirty="0"/>
              <a:t>Klasterių </a:t>
            </a:r>
            <a:r>
              <a:rPr lang="lt-LT" dirty="0" err="1"/>
              <a:t>tarpsektoriškumas</a:t>
            </a:r>
            <a:endParaRPr lang="en-GB" dirty="0"/>
          </a:p>
          <a:p>
            <a:r>
              <a:rPr lang="lt-LT" dirty="0"/>
              <a:t>Klasterių dalyvavimas Europos strateginėje klasterių partnerystėje</a:t>
            </a:r>
            <a:endParaRPr lang="en-GB" dirty="0"/>
          </a:p>
          <a:p>
            <a:pPr marL="0" indent="0">
              <a:buNone/>
            </a:pPr>
            <a:r>
              <a:rPr lang="lt-LT" dirty="0"/>
              <a:t> </a:t>
            </a:r>
            <a:endParaRPr lang="en-GB" dirty="0"/>
          </a:p>
          <a:p>
            <a:endParaRPr lang="en-GB" dirty="0"/>
          </a:p>
        </p:txBody>
      </p:sp>
    </p:spTree>
    <p:extLst>
      <p:ext uri="{BB962C8B-B14F-4D97-AF65-F5344CB8AC3E}">
        <p14:creationId xmlns:p14="http://schemas.microsoft.com/office/powerpoint/2010/main" val="21430407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7DFD7-1752-4A01-8F38-5485A168266E}"/>
              </a:ext>
            </a:extLst>
          </p:cNvPr>
          <p:cNvSpPr>
            <a:spLocks noGrp="1"/>
          </p:cNvSpPr>
          <p:nvPr>
            <p:ph type="title"/>
          </p:nvPr>
        </p:nvSpPr>
        <p:spPr>
          <a:xfrm>
            <a:off x="333375" y="365125"/>
            <a:ext cx="11668125" cy="1006475"/>
          </a:xfrm>
        </p:spPr>
        <p:txBody>
          <a:bodyPr>
            <a:normAutofit/>
          </a:bodyPr>
          <a:lstStyle/>
          <a:p>
            <a:r>
              <a:rPr lang="lt-LT" sz="3600" b="1" dirty="0">
                <a:solidFill>
                  <a:srgbClr val="002060"/>
                </a:solidFill>
                <a:latin typeface="+mn-lt"/>
              </a:rPr>
              <a:t>Rekomenduojami rodikliai </a:t>
            </a:r>
            <a:r>
              <a:rPr lang="lt-LT" sz="3600" b="1" dirty="0" err="1">
                <a:solidFill>
                  <a:srgbClr val="002060"/>
                </a:solidFill>
                <a:latin typeface="+mn-lt"/>
              </a:rPr>
              <a:t>klasterizacijos</a:t>
            </a:r>
            <a:r>
              <a:rPr lang="lt-LT" sz="3600" b="1" dirty="0">
                <a:solidFill>
                  <a:srgbClr val="002060"/>
                </a:solidFill>
                <a:latin typeface="+mn-lt"/>
              </a:rPr>
              <a:t> procesams vertinti</a:t>
            </a:r>
            <a:endParaRPr lang="en-GB" sz="3600" dirty="0">
              <a:latin typeface="+mn-lt"/>
            </a:endParaRPr>
          </a:p>
        </p:txBody>
      </p:sp>
      <p:sp>
        <p:nvSpPr>
          <p:cNvPr id="3" name="Content Placeholder 2">
            <a:extLst>
              <a:ext uri="{FF2B5EF4-FFF2-40B4-BE49-F238E27FC236}">
                <a16:creationId xmlns:a16="http://schemas.microsoft.com/office/drawing/2014/main" id="{A643E6B8-EA10-462D-A33B-7E46F8DEB764}"/>
              </a:ext>
            </a:extLst>
          </p:cNvPr>
          <p:cNvSpPr>
            <a:spLocks noGrp="1"/>
          </p:cNvSpPr>
          <p:nvPr>
            <p:ph idx="1"/>
          </p:nvPr>
        </p:nvSpPr>
        <p:spPr/>
        <p:txBody>
          <a:bodyPr>
            <a:normAutofit/>
          </a:bodyPr>
          <a:lstStyle/>
          <a:p>
            <a:pPr lvl="0"/>
            <a:r>
              <a:rPr lang="lt-LT" dirty="0"/>
              <a:t>Rodiklius, kurie yra apibrėžti Lietuvos </a:t>
            </a:r>
            <a:r>
              <a:rPr lang="lt-LT" dirty="0" err="1"/>
              <a:t>klasterizacijos</a:t>
            </a:r>
            <a:r>
              <a:rPr lang="lt-LT" dirty="0"/>
              <a:t> procesų stebėsenos ir vertinimo metodikoje;</a:t>
            </a:r>
            <a:endParaRPr lang="en-GB" dirty="0"/>
          </a:p>
          <a:p>
            <a:pPr lvl="0"/>
            <a:r>
              <a:rPr lang="lt-LT" dirty="0"/>
              <a:t>Rodiklius, kurie yra naudojami Europos klasterių ekscelencijos sertifikavimo metu;</a:t>
            </a:r>
            <a:endParaRPr lang="en-GB" dirty="0"/>
          </a:p>
          <a:p>
            <a:pPr lvl="0"/>
            <a:r>
              <a:rPr lang="lt-LT" dirty="0"/>
              <a:t>Klasterio brandos lygio rodiklį, matavimui naudojant </a:t>
            </a:r>
            <a:r>
              <a:rPr lang="lt-LT" dirty="0" err="1"/>
              <a:t>Knop</a:t>
            </a:r>
            <a:r>
              <a:rPr lang="lt-LT" dirty="0"/>
              <a:t> ir </a:t>
            </a:r>
            <a:r>
              <a:rPr lang="lt-LT" dirty="0" err="1"/>
              <a:t>Olko</a:t>
            </a:r>
            <a:r>
              <a:rPr lang="lt-LT" dirty="0"/>
              <a:t> (2011) modelį, bet neatsisakant klasterio išsivystymo lygio matavimo pagal LR Klasterių koncepcijos apibrėžimą. </a:t>
            </a:r>
            <a:endParaRPr lang="en-GB" dirty="0"/>
          </a:p>
          <a:p>
            <a:r>
              <a:rPr lang="lt-LT" dirty="0"/>
              <a:t>Kai kuriems rodikliams reikia koreguoti rodiklio gavimo šaltinį iš antrinio (</a:t>
            </a:r>
            <a:r>
              <a:rPr lang="lt-LT" dirty="0" err="1"/>
              <a:t>t.y</a:t>
            </a:r>
            <a:r>
              <a:rPr lang="lt-LT" dirty="0"/>
              <a:t>. statistikos departamentas, </a:t>
            </a:r>
            <a:r>
              <a:rPr lang="lt-LT" dirty="0" err="1"/>
              <a:t>rekvizitai.lt</a:t>
            </a:r>
            <a:r>
              <a:rPr lang="lt-LT" dirty="0"/>
              <a:t> ar </a:t>
            </a:r>
            <a:r>
              <a:rPr lang="lt-LT" dirty="0" err="1"/>
              <a:t>kt</a:t>
            </a:r>
            <a:r>
              <a:rPr lang="lt-LT" dirty="0"/>
              <a:t>) į klasterio koordinatoriaus ataskaitą.</a:t>
            </a:r>
            <a:endParaRPr lang="en-GB" dirty="0"/>
          </a:p>
        </p:txBody>
      </p:sp>
    </p:spTree>
    <p:extLst>
      <p:ext uri="{BB962C8B-B14F-4D97-AF65-F5344CB8AC3E}">
        <p14:creationId xmlns:p14="http://schemas.microsoft.com/office/powerpoint/2010/main" val="38881905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0E585-A693-4FBE-8537-8BC5A9885D13}"/>
              </a:ext>
            </a:extLst>
          </p:cNvPr>
          <p:cNvSpPr>
            <a:spLocks noGrp="1"/>
          </p:cNvSpPr>
          <p:nvPr>
            <p:ph type="title"/>
          </p:nvPr>
        </p:nvSpPr>
        <p:spPr>
          <a:xfrm>
            <a:off x="838200" y="0"/>
            <a:ext cx="10515600" cy="711200"/>
          </a:xfrm>
        </p:spPr>
        <p:txBody>
          <a:bodyPr>
            <a:normAutofit/>
          </a:bodyPr>
          <a:lstStyle/>
          <a:p>
            <a:pPr algn="ctr"/>
            <a:r>
              <a:rPr lang="lt-LT" sz="3600" b="1" dirty="0">
                <a:solidFill>
                  <a:srgbClr val="002060"/>
                </a:solidFill>
                <a:latin typeface="+mn-lt"/>
              </a:rPr>
              <a:t>Pasiūlymai dėl klasterių veiklos stebėsenos</a:t>
            </a:r>
            <a:r>
              <a:rPr lang="en-GB" sz="3600" b="1" dirty="0">
                <a:solidFill>
                  <a:srgbClr val="002060"/>
                </a:solidFill>
                <a:latin typeface="+mn-lt"/>
              </a:rPr>
              <a:t> (1)</a:t>
            </a:r>
            <a:endParaRPr lang="en-GB" sz="3600" dirty="0">
              <a:solidFill>
                <a:srgbClr val="002060"/>
              </a:solidFill>
              <a:latin typeface="+mn-lt"/>
            </a:endParaRPr>
          </a:p>
        </p:txBody>
      </p:sp>
      <p:sp>
        <p:nvSpPr>
          <p:cNvPr id="3" name="Content Placeholder 2">
            <a:extLst>
              <a:ext uri="{FF2B5EF4-FFF2-40B4-BE49-F238E27FC236}">
                <a16:creationId xmlns:a16="http://schemas.microsoft.com/office/drawing/2014/main" id="{5D054053-BB38-48B5-BE30-2C7D1CE3D0FA}"/>
              </a:ext>
            </a:extLst>
          </p:cNvPr>
          <p:cNvSpPr>
            <a:spLocks noGrp="1"/>
          </p:cNvSpPr>
          <p:nvPr>
            <p:ph idx="1"/>
          </p:nvPr>
        </p:nvSpPr>
        <p:spPr>
          <a:xfrm>
            <a:off x="381000" y="1143000"/>
            <a:ext cx="11372850" cy="5353050"/>
          </a:xfrm>
        </p:spPr>
        <p:txBody>
          <a:bodyPr>
            <a:normAutofit fontScale="92500" lnSpcReduction="10000"/>
          </a:bodyPr>
          <a:lstStyle/>
          <a:p>
            <a:pPr lvl="0"/>
            <a:r>
              <a:rPr lang="lt-LT" sz="2400" dirty="0"/>
              <a:t>Rengiant šią studiją buvo testuojami Lietuvos </a:t>
            </a:r>
            <a:r>
              <a:rPr lang="lt-LT" sz="2400" dirty="0" err="1"/>
              <a:t>klasterizacijos</a:t>
            </a:r>
            <a:r>
              <a:rPr lang="lt-LT" sz="2400" dirty="0"/>
              <a:t> procesų stebėsenos ir vertinimo tvarkos aprašas ir </a:t>
            </a:r>
            <a:r>
              <a:rPr lang="lt-LT" sz="2400" dirty="0" err="1"/>
              <a:t>Klasterizacijos</a:t>
            </a:r>
            <a:r>
              <a:rPr lang="lt-LT" sz="2400" dirty="0"/>
              <a:t> procesų stebėsenos ir vertinimo metodika. </a:t>
            </a:r>
            <a:endParaRPr lang="en-GB" sz="2400" dirty="0"/>
          </a:p>
          <a:p>
            <a:pPr lvl="0"/>
            <a:r>
              <a:rPr lang="lt-LT" sz="2400" dirty="0"/>
              <a:t>Analizės vykdymo metu buvo susidurta su sunkumais dėl to, kad statistiniai duomenys apie 2018 m. įmonių veiklos rezultatus dar nebuvo prieinami nei LR Statistikos departamento duomenų bazėse, nei </a:t>
            </a:r>
            <a:r>
              <a:rPr lang="lt-LT" sz="2400" dirty="0" err="1"/>
              <a:t>rekvizitai.lt</a:t>
            </a:r>
            <a:r>
              <a:rPr lang="lt-LT" sz="2400" dirty="0"/>
              <a:t> portale. Klasterio veiklos našumo, investicijų į MTEP, MTEP dirbančių darbuotojų skaičius ir eksporto apimčių duomenys yra neprieinami, kadangi LR Statistikos departamentas nėra pasirašęs sutarčių su ūkio subjektais dėl teisės atskleisti įmonės lygmens duomenis. Neturint įmonės lygmens duomenų, nėra galimybės paskaičiuoti klasterio lygmens duomenų. Kai kuriais atvejais šią spragą užpildė klasterių koordinatorių apklausos metu surinkti duomenys.</a:t>
            </a:r>
            <a:endParaRPr lang="en-GB" sz="2400" dirty="0"/>
          </a:p>
          <a:p>
            <a:pPr lvl="0"/>
            <a:r>
              <a:rPr lang="lt-LT" sz="2400" dirty="0"/>
              <a:t>Klasterių išsivystymo lygio nustatymui naudojant Lietuvos klasterių koncepcijoje pasiūlytą modelį (numatyti keturi lygmenys: besiformuojantys klasteriai, susiformavę klasteriai, besivystantys klasteriai, brandūs klasteriai) buvo susidurta su sunkumais, nes pastarasis modelis labiau tinkamas kiekvieno klasterio progresui stebėti, nei agreguotam požiūriui į klasterių brandą ekosistemoje. Be to, iš vienuolikos modelyje įvardintų kriterijų dviejų kriterijų nebuvo galima įvertinti (klasterio narių našumas ir klasterio narių MTEP investicijų dalis nuo apyvartos), nes reikiami duomenys neegzistuoja.</a:t>
            </a:r>
            <a:endParaRPr lang="en-GB" sz="2400" dirty="0"/>
          </a:p>
          <a:p>
            <a:endParaRPr lang="en-GB" sz="2400" dirty="0"/>
          </a:p>
        </p:txBody>
      </p:sp>
    </p:spTree>
    <p:extLst>
      <p:ext uri="{BB962C8B-B14F-4D97-AF65-F5344CB8AC3E}">
        <p14:creationId xmlns:p14="http://schemas.microsoft.com/office/powerpoint/2010/main" val="29442390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1055C-5E45-41EA-B478-2D3ABB336A5D}"/>
              </a:ext>
            </a:extLst>
          </p:cNvPr>
          <p:cNvSpPr>
            <a:spLocks noGrp="1"/>
          </p:cNvSpPr>
          <p:nvPr>
            <p:ph type="title"/>
          </p:nvPr>
        </p:nvSpPr>
        <p:spPr>
          <a:xfrm>
            <a:off x="838200" y="117475"/>
            <a:ext cx="10515600" cy="758825"/>
          </a:xfrm>
        </p:spPr>
        <p:txBody>
          <a:bodyPr>
            <a:normAutofit/>
          </a:bodyPr>
          <a:lstStyle/>
          <a:p>
            <a:r>
              <a:rPr lang="lt-LT" sz="4000" b="1">
                <a:solidFill>
                  <a:srgbClr val="002060"/>
                </a:solidFill>
                <a:latin typeface="+mn-lt"/>
              </a:rPr>
              <a:t>Pasiūlymai dėl klasterių veiklos stebėsenos</a:t>
            </a:r>
            <a:r>
              <a:rPr lang="en-GB" sz="4000" b="1">
                <a:solidFill>
                  <a:srgbClr val="002060"/>
                </a:solidFill>
                <a:latin typeface="+mn-lt"/>
              </a:rPr>
              <a:t> (2)</a:t>
            </a:r>
            <a:endParaRPr lang="en-GB" sz="4000" dirty="0">
              <a:latin typeface="+mn-lt"/>
            </a:endParaRPr>
          </a:p>
        </p:txBody>
      </p:sp>
      <p:sp>
        <p:nvSpPr>
          <p:cNvPr id="3" name="Content Placeholder 2">
            <a:extLst>
              <a:ext uri="{FF2B5EF4-FFF2-40B4-BE49-F238E27FC236}">
                <a16:creationId xmlns:a16="http://schemas.microsoft.com/office/drawing/2014/main" id="{16819A21-08D7-49FA-A2EF-F789922F9BE9}"/>
              </a:ext>
            </a:extLst>
          </p:cNvPr>
          <p:cNvSpPr>
            <a:spLocks noGrp="1"/>
          </p:cNvSpPr>
          <p:nvPr>
            <p:ph idx="1"/>
          </p:nvPr>
        </p:nvSpPr>
        <p:spPr>
          <a:xfrm>
            <a:off x="838200" y="990600"/>
            <a:ext cx="10515600" cy="5572125"/>
          </a:xfrm>
        </p:spPr>
        <p:txBody>
          <a:bodyPr>
            <a:normAutofit lnSpcReduction="10000"/>
          </a:bodyPr>
          <a:lstStyle/>
          <a:p>
            <a:pPr lvl="0"/>
            <a:r>
              <a:rPr lang="lt-LT" dirty="0"/>
              <a:t>Atsižvelgiant į įvardintus sunkumu, </a:t>
            </a:r>
            <a:r>
              <a:rPr lang="lt-LT" b="1" i="1" dirty="0"/>
              <a:t>rekomenduojame</a:t>
            </a:r>
            <a:r>
              <a:rPr lang="lt-LT" dirty="0"/>
              <a:t>, klasteriams, kurie naudojasi ar ketina naudotis paramos priemonėmis, įvesti privalomą kasmetinę klasterių ataskaitą, kurioje klasterių koordinatoriai pateiktų informaciją apie klasterio ir klasterio įmonių vykdomas MTEP veiklas, MTEP dirbančių darbuotojų skaičius, eksporto apimtis ir kitus klasterių išsivystymo lygiui, pagal Lietuvos klasterių koncepciją, nustatyti reikalingus rodiklius. </a:t>
            </a:r>
            <a:endParaRPr lang="en-GB" dirty="0"/>
          </a:p>
          <a:p>
            <a:pPr lvl="0"/>
            <a:r>
              <a:rPr lang="lt-LT" dirty="0"/>
              <a:t>Klasterių studijas atlikti labiau tematines ir fokusuotas, orientuotas į tuos klausimus, kurie reikalauja kokybinio tyrimo prieigos. Pavyzdžiui, studija, skirta įvertinti klasterių indėlį į sumanios specializacijos ir nacionalinės plėtros programos įgyvendinimą; arba, studija skirta įvertinti klasterių įsiliejimą į tarptautines vertės grandines ir t.t. </a:t>
            </a:r>
            <a:endParaRPr lang="en-GB" dirty="0"/>
          </a:p>
          <a:p>
            <a:pPr lvl="0"/>
            <a:r>
              <a:rPr lang="lt-LT" dirty="0"/>
              <a:t>Rekomenduojame vengti plataus pobūdžio ir dažnų (ne daugiau, kaip viena per metus) studijų, kadangi plataus pobūdžio studijos apriboja studijos gylį. </a:t>
            </a:r>
            <a:endParaRPr lang="en-GB" dirty="0"/>
          </a:p>
          <a:p>
            <a:endParaRPr lang="en-GB" dirty="0"/>
          </a:p>
        </p:txBody>
      </p:sp>
    </p:spTree>
    <p:extLst>
      <p:ext uri="{BB962C8B-B14F-4D97-AF65-F5344CB8AC3E}">
        <p14:creationId xmlns:p14="http://schemas.microsoft.com/office/powerpoint/2010/main" val="22910839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5FDA4-48A3-4CD8-A87C-0554C715FF49}"/>
              </a:ext>
            </a:extLst>
          </p:cNvPr>
          <p:cNvSpPr>
            <a:spLocks noGrp="1"/>
          </p:cNvSpPr>
          <p:nvPr>
            <p:ph type="title"/>
          </p:nvPr>
        </p:nvSpPr>
        <p:spPr>
          <a:xfrm>
            <a:off x="838200" y="104775"/>
            <a:ext cx="10515600" cy="971551"/>
          </a:xfrm>
        </p:spPr>
        <p:txBody>
          <a:bodyPr>
            <a:normAutofit/>
          </a:bodyPr>
          <a:lstStyle/>
          <a:p>
            <a:pPr algn="ctr"/>
            <a:r>
              <a:rPr lang="lt-LT" sz="3200" b="1" dirty="0">
                <a:solidFill>
                  <a:srgbClr val="002060"/>
                </a:solidFill>
                <a:latin typeface="+mn-lt"/>
              </a:rPr>
              <a:t>Pasiūlymai dėl klasterių žinomumo ir prestižo didinimo</a:t>
            </a:r>
            <a:endParaRPr lang="en-GB" sz="3200" dirty="0">
              <a:solidFill>
                <a:srgbClr val="002060"/>
              </a:solidFill>
              <a:latin typeface="+mn-lt"/>
            </a:endParaRPr>
          </a:p>
        </p:txBody>
      </p:sp>
      <p:sp>
        <p:nvSpPr>
          <p:cNvPr id="3" name="Content Placeholder 2">
            <a:extLst>
              <a:ext uri="{FF2B5EF4-FFF2-40B4-BE49-F238E27FC236}">
                <a16:creationId xmlns:a16="http://schemas.microsoft.com/office/drawing/2014/main" id="{CCB7E912-F407-424E-A053-ACBF63FAF293}"/>
              </a:ext>
            </a:extLst>
          </p:cNvPr>
          <p:cNvSpPr>
            <a:spLocks noGrp="1"/>
          </p:cNvSpPr>
          <p:nvPr>
            <p:ph idx="1"/>
          </p:nvPr>
        </p:nvSpPr>
        <p:spPr>
          <a:xfrm>
            <a:off x="104775" y="990600"/>
            <a:ext cx="12172950" cy="5581649"/>
          </a:xfrm>
        </p:spPr>
        <p:txBody>
          <a:bodyPr>
            <a:normAutofit/>
          </a:bodyPr>
          <a:lstStyle/>
          <a:p>
            <a:pPr lvl="0"/>
            <a:r>
              <a:rPr lang="lt-LT" dirty="0"/>
              <a:t>Sukurti geresnę prieigą prie išteklių, reikalingų efektyviam klasterių valdymui. Teikti tikslinę paramą ne tik klasterio administravimui, bet ir klasterio veiklų viešinimui;</a:t>
            </a:r>
            <a:endParaRPr lang="en-GB" dirty="0"/>
          </a:p>
          <a:p>
            <a:pPr lvl="0"/>
            <a:r>
              <a:rPr lang="lt-LT" dirty="0"/>
              <a:t>Skatinti klasterius aktyviai vykdyti veiklas, skirtas visuomenės problemų (</a:t>
            </a:r>
            <a:r>
              <a:rPr lang="lt-LT" dirty="0" err="1"/>
              <a:t>anlg</a:t>
            </a:r>
            <a:r>
              <a:rPr lang="lt-LT" dirty="0"/>
              <a:t>. </a:t>
            </a:r>
            <a:r>
              <a:rPr lang="lt-LT" dirty="0" err="1"/>
              <a:t>challenge</a:t>
            </a:r>
            <a:r>
              <a:rPr lang="lt-LT" dirty="0"/>
              <a:t>) sprendimui;</a:t>
            </a:r>
            <a:endParaRPr lang="en-GB" dirty="0"/>
          </a:p>
          <a:p>
            <a:pPr lvl="0"/>
            <a:r>
              <a:rPr lang="lt-LT" dirty="0"/>
              <a:t>Skatinti organizuoti B2B susitikimus, kontaktų muges, „</a:t>
            </a:r>
            <a:r>
              <a:rPr lang="lt-LT" dirty="0" err="1"/>
              <a:t>match</a:t>
            </a:r>
            <a:r>
              <a:rPr lang="lt-LT" dirty="0"/>
              <a:t> </a:t>
            </a:r>
            <a:r>
              <a:rPr lang="lt-LT" dirty="0" err="1"/>
              <a:t>making</a:t>
            </a:r>
            <a:r>
              <a:rPr lang="lt-LT" dirty="0"/>
              <a:t>“ renginius, viešinti sėkmės istorijas žiniasklaidoje bei populiarinant klasterių plėtros naudą mokslo ir studijų institucijose bei visuomenėje, skatinti partnerystę su vietos savivaldos institucijomis, nevyriausybinėmis organizacijomis siekiant padidinti klasterių žinomumą ir prestižą Lietuvoje;</a:t>
            </a:r>
            <a:endParaRPr lang="en-GB" dirty="0"/>
          </a:p>
          <a:p>
            <a:pPr lvl="0"/>
            <a:r>
              <a:rPr lang="lt-LT" dirty="0"/>
              <a:t>Tarptautinį Lietuvos klasterių žinomumą didinti skatinant Lietuvos klasterius gauti Europos klasterių ekscelencijos sertifikatą (ECEI) arba Europos kokybės vadybos fondo (EFQM) sertifikatą.</a:t>
            </a:r>
            <a:endParaRPr lang="en-GB" dirty="0"/>
          </a:p>
          <a:p>
            <a:endParaRPr lang="en-GB" dirty="0"/>
          </a:p>
        </p:txBody>
      </p:sp>
    </p:spTree>
    <p:extLst>
      <p:ext uri="{BB962C8B-B14F-4D97-AF65-F5344CB8AC3E}">
        <p14:creationId xmlns:p14="http://schemas.microsoft.com/office/powerpoint/2010/main" val="1312147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1329D-9416-4A05-8307-E9C5BFDC60B8}"/>
              </a:ext>
            </a:extLst>
          </p:cNvPr>
          <p:cNvSpPr>
            <a:spLocks noGrp="1"/>
          </p:cNvSpPr>
          <p:nvPr>
            <p:ph type="title"/>
          </p:nvPr>
        </p:nvSpPr>
        <p:spPr>
          <a:xfrm>
            <a:off x="838200" y="1130300"/>
            <a:ext cx="10515600" cy="4597400"/>
          </a:xfrm>
        </p:spPr>
        <p:txBody>
          <a:bodyPr>
            <a:normAutofit/>
          </a:bodyPr>
          <a:lstStyle/>
          <a:p>
            <a:pPr algn="ctr"/>
            <a:r>
              <a:rPr lang="en-GB" sz="19900" b="1" dirty="0">
                <a:solidFill>
                  <a:srgbClr val="002060"/>
                </a:solidFill>
                <a:latin typeface="+mn-lt"/>
              </a:rPr>
              <a:t>Q &amp; D</a:t>
            </a:r>
          </a:p>
        </p:txBody>
      </p:sp>
      <p:pic>
        <p:nvPicPr>
          <p:cNvPr id="4" name="Picture 3">
            <a:extLst>
              <a:ext uri="{FF2B5EF4-FFF2-40B4-BE49-F238E27FC236}">
                <a16:creationId xmlns:a16="http://schemas.microsoft.com/office/drawing/2014/main" id="{67329877-339B-4D39-8185-3D3A2519E2E1}"/>
              </a:ext>
            </a:extLst>
          </p:cNvPr>
          <p:cNvPicPr/>
          <p:nvPr/>
        </p:nvPicPr>
        <p:blipFill>
          <a:blip r:embed="rId2" cstate="hqprint">
            <a:extLst>
              <a:ext uri="{28A0092B-C50C-407E-A947-70E740481C1C}">
                <a14:useLocalDpi xmlns:a14="http://schemas.microsoft.com/office/drawing/2010/main" val="0"/>
              </a:ext>
            </a:extLst>
          </a:blip>
          <a:stretch>
            <a:fillRect/>
          </a:stretch>
        </p:blipFill>
        <p:spPr>
          <a:xfrm>
            <a:off x="422275" y="435372"/>
            <a:ext cx="1968500" cy="469503"/>
          </a:xfrm>
          <a:prstGeom prst="rect">
            <a:avLst/>
          </a:prstGeom>
        </p:spPr>
      </p:pic>
      <p:pic>
        <p:nvPicPr>
          <p:cNvPr id="5" name="Picture 4" descr="Vaizdo rezultatas pagal užklausą „mita“">
            <a:extLst>
              <a:ext uri="{FF2B5EF4-FFF2-40B4-BE49-F238E27FC236}">
                <a16:creationId xmlns:a16="http://schemas.microsoft.com/office/drawing/2014/main" id="{95476EC1-171D-44DD-9FE8-78C46695032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9831" y="435372"/>
            <a:ext cx="1619567" cy="653256"/>
          </a:xfrm>
          <a:prstGeom prst="rect">
            <a:avLst/>
          </a:prstGeom>
          <a:noFill/>
          <a:ln>
            <a:noFill/>
          </a:ln>
        </p:spPr>
      </p:pic>
      <p:pic>
        <p:nvPicPr>
          <p:cNvPr id="6" name="Picture 5">
            <a:extLst>
              <a:ext uri="{FF2B5EF4-FFF2-40B4-BE49-F238E27FC236}">
                <a16:creationId xmlns:a16="http://schemas.microsoft.com/office/drawing/2014/main" id="{1B1A90E8-E7C4-4085-9B23-DFECE5AB87A4}"/>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44050" y="183753"/>
            <a:ext cx="1924050" cy="904875"/>
          </a:xfrm>
          <a:prstGeom prst="rect">
            <a:avLst/>
          </a:prstGeom>
          <a:noFill/>
          <a:ln>
            <a:noFill/>
          </a:ln>
        </p:spPr>
      </p:pic>
      <p:pic>
        <p:nvPicPr>
          <p:cNvPr id="7" name="image132.png">
            <a:extLst>
              <a:ext uri="{FF2B5EF4-FFF2-40B4-BE49-F238E27FC236}">
                <a16:creationId xmlns:a16="http://schemas.microsoft.com/office/drawing/2014/main" id="{1F416ACD-0944-4FEB-83AA-FD613AA8294B}"/>
              </a:ext>
            </a:extLst>
          </p:cNvPr>
          <p:cNvPicPr/>
          <p:nvPr/>
        </p:nvPicPr>
        <p:blipFill>
          <a:blip r:embed="rId5"/>
          <a:srcRect/>
          <a:stretch>
            <a:fillRect/>
          </a:stretch>
        </p:blipFill>
        <p:spPr>
          <a:xfrm>
            <a:off x="4762501" y="4475162"/>
            <a:ext cx="2705100" cy="2106613"/>
          </a:xfrm>
          <a:prstGeom prst="rect">
            <a:avLst/>
          </a:prstGeom>
          <a:ln/>
        </p:spPr>
      </p:pic>
    </p:spTree>
    <p:extLst>
      <p:ext uri="{BB962C8B-B14F-4D97-AF65-F5344CB8AC3E}">
        <p14:creationId xmlns:p14="http://schemas.microsoft.com/office/powerpoint/2010/main" val="2586155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003F5-AEE4-448A-A247-34613C4B3FB7}"/>
              </a:ext>
            </a:extLst>
          </p:cNvPr>
          <p:cNvSpPr>
            <a:spLocks noGrp="1"/>
          </p:cNvSpPr>
          <p:nvPr>
            <p:ph type="title"/>
          </p:nvPr>
        </p:nvSpPr>
        <p:spPr>
          <a:xfrm>
            <a:off x="923925" y="88901"/>
            <a:ext cx="10515600" cy="577850"/>
          </a:xfrm>
        </p:spPr>
        <p:txBody>
          <a:bodyPr>
            <a:normAutofit/>
          </a:bodyPr>
          <a:lstStyle/>
          <a:p>
            <a:r>
              <a:rPr lang="lt-LT" sz="3200" b="1" dirty="0" err="1">
                <a:solidFill>
                  <a:srgbClr val="002060"/>
                </a:solidFill>
                <a:latin typeface="+mn-lt"/>
              </a:rPr>
              <a:t>Klasterizacijos</a:t>
            </a:r>
            <a:r>
              <a:rPr lang="lt-LT" sz="3200" b="1" dirty="0">
                <a:solidFill>
                  <a:srgbClr val="002060"/>
                </a:solidFill>
                <a:latin typeface="+mn-lt"/>
              </a:rPr>
              <a:t> politikos “vengtinos” ir “siektinos” praktikos</a:t>
            </a:r>
            <a:endParaRPr lang="en-GB" sz="3200" b="1" dirty="0">
              <a:solidFill>
                <a:srgbClr val="002060"/>
              </a:solidFill>
              <a:latin typeface="+mn-lt"/>
            </a:endParaRPr>
          </a:p>
        </p:txBody>
      </p:sp>
      <p:graphicFrame>
        <p:nvGraphicFramePr>
          <p:cNvPr id="4" name="Content Placeholder 3">
            <a:extLst>
              <a:ext uri="{FF2B5EF4-FFF2-40B4-BE49-F238E27FC236}">
                <a16:creationId xmlns:a16="http://schemas.microsoft.com/office/drawing/2014/main" id="{844C78FA-70A0-4B79-8A21-809F9B25E83D}"/>
              </a:ext>
            </a:extLst>
          </p:cNvPr>
          <p:cNvGraphicFramePr>
            <a:graphicFrameLocks noGrp="1"/>
          </p:cNvGraphicFramePr>
          <p:nvPr>
            <p:ph idx="1"/>
            <p:extLst>
              <p:ext uri="{D42A27DB-BD31-4B8C-83A1-F6EECF244321}">
                <p14:modId xmlns:p14="http://schemas.microsoft.com/office/powerpoint/2010/main" val="3785694891"/>
              </p:ext>
            </p:extLst>
          </p:nvPr>
        </p:nvGraphicFramePr>
        <p:xfrm>
          <a:off x="171450" y="762000"/>
          <a:ext cx="11868150" cy="6007099"/>
        </p:xfrm>
        <a:graphic>
          <a:graphicData uri="http://schemas.openxmlformats.org/drawingml/2006/table">
            <a:tbl>
              <a:tblPr firstRow="1" firstCol="1" bandRow="1">
                <a:tableStyleId>{5C22544A-7EE6-4342-B048-85BDC9FD1C3A}</a:tableStyleId>
              </a:tblPr>
              <a:tblGrid>
                <a:gridCol w="5928809">
                  <a:extLst>
                    <a:ext uri="{9D8B030D-6E8A-4147-A177-3AD203B41FA5}">
                      <a16:colId xmlns:a16="http://schemas.microsoft.com/office/drawing/2014/main" val="3532400943"/>
                    </a:ext>
                  </a:extLst>
                </a:gridCol>
                <a:gridCol w="5939341">
                  <a:extLst>
                    <a:ext uri="{9D8B030D-6E8A-4147-A177-3AD203B41FA5}">
                      <a16:colId xmlns:a16="http://schemas.microsoft.com/office/drawing/2014/main" val="3006199358"/>
                    </a:ext>
                  </a:extLst>
                </a:gridCol>
              </a:tblGrid>
              <a:tr h="264953">
                <a:tc>
                  <a:txBody>
                    <a:bodyPr/>
                    <a:lstStyle/>
                    <a:p>
                      <a:pPr marL="0" marR="0" algn="ctr">
                        <a:lnSpc>
                          <a:spcPct val="107000"/>
                        </a:lnSpc>
                        <a:spcBef>
                          <a:spcPts val="0"/>
                        </a:spcBef>
                        <a:spcAft>
                          <a:spcPts val="0"/>
                        </a:spcAft>
                      </a:pPr>
                      <a:r>
                        <a:rPr lang="lt-LT" sz="1600" dirty="0">
                          <a:effectLst/>
                          <a:latin typeface="Georgia" panose="02040502050405020303" pitchFamily="18" charset="0"/>
                          <a:ea typeface="Georgia" panose="02040502050405020303" pitchFamily="18" charset="0"/>
                          <a:cs typeface="Times New Roman" panose="02020603050405020304" pitchFamily="18" charset="0"/>
                        </a:rPr>
                        <a:t>VENGTINOS PRAKTIKOS</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defTabSz="914400" rtl="0" eaLnBrk="1" latinLnBrk="0" hangingPunct="1">
                        <a:lnSpc>
                          <a:spcPct val="107000"/>
                        </a:lnSpc>
                        <a:spcBef>
                          <a:spcPts val="0"/>
                        </a:spcBef>
                        <a:spcAft>
                          <a:spcPts val="0"/>
                        </a:spcAft>
                      </a:pPr>
                      <a:r>
                        <a:rPr lang="lt-LT" sz="1600" b="1" kern="1200" dirty="0">
                          <a:solidFill>
                            <a:schemeClr val="lt1"/>
                          </a:solidFill>
                          <a:effectLst/>
                          <a:latin typeface="Georgia" panose="02040502050405020303" pitchFamily="18" charset="0"/>
                          <a:cs typeface="Times New Roman" panose="02020603050405020304" pitchFamily="18" charset="0"/>
                        </a:rPr>
                        <a:t>SIEKTINOS PRAKTIKOS</a:t>
                      </a:r>
                      <a:endParaRPr lang="en-GB" sz="1600" b="1" kern="1200" dirty="0">
                        <a:solidFill>
                          <a:schemeClr val="lt1"/>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2248006"/>
                  </a:ext>
                </a:extLst>
              </a:tr>
              <a:tr h="543609">
                <a:tc>
                  <a:txBody>
                    <a:bodyPr/>
                    <a:lstStyle/>
                    <a:p>
                      <a:pPr marL="0" marR="0" algn="just">
                        <a:lnSpc>
                          <a:spcPct val="107000"/>
                        </a:lnSpc>
                        <a:spcBef>
                          <a:spcPts val="0"/>
                        </a:spcBef>
                        <a:spcAft>
                          <a:spcPts val="0"/>
                        </a:spcAft>
                      </a:pPr>
                      <a:r>
                        <a:rPr lang="lt-LT" sz="1600" b="0">
                          <a:effectLst/>
                        </a:rPr>
                        <a:t>Palaikyti individualius ir specializuotus verslus</a:t>
                      </a:r>
                      <a:endParaRPr lang="en-GB" sz="2000" b="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lt-LT" sz="1600" dirty="0">
                          <a:effectLst/>
                        </a:rPr>
                        <a:t>Palaikyti naujas veiklas, ypač jeigu jų siekia susijusių verslų ar susijusių sektorių įmonių tinklais</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76345058"/>
                  </a:ext>
                </a:extLst>
              </a:tr>
              <a:tr h="822264">
                <a:tc>
                  <a:txBody>
                    <a:bodyPr/>
                    <a:lstStyle/>
                    <a:p>
                      <a:pPr marL="0" marR="0" algn="just">
                        <a:lnSpc>
                          <a:spcPct val="107000"/>
                        </a:lnSpc>
                        <a:spcBef>
                          <a:spcPts val="0"/>
                        </a:spcBef>
                        <a:spcAft>
                          <a:spcPts val="0"/>
                        </a:spcAft>
                      </a:pPr>
                      <a:r>
                        <a:rPr lang="lt-LT" sz="1600" b="0">
                          <a:effectLst/>
                        </a:rPr>
                        <a:t>Kurti klasterius pradedant nuo nulio (pvz., kurti klasterius remiantis politikų norais, o ne verslo poreikiu)</a:t>
                      </a:r>
                      <a:endParaRPr lang="en-GB" sz="2000" b="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lt-LT" sz="1600" dirty="0">
                          <a:effectLst/>
                        </a:rPr>
                        <a:t>Palaikyti jau egzistuojančių tinklų klasterių augimą (pvz., įgyvendinti poreikiais grįstą politiką, kuri remiasi regioninėmis stiprybėmis ir verslumo plėtra)</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13712596"/>
                  </a:ext>
                </a:extLst>
              </a:tr>
              <a:tr h="822264">
                <a:tc>
                  <a:txBody>
                    <a:bodyPr/>
                    <a:lstStyle/>
                    <a:p>
                      <a:pPr marL="0" marR="0" algn="just">
                        <a:lnSpc>
                          <a:spcPct val="107000"/>
                        </a:lnSpc>
                        <a:spcBef>
                          <a:spcPts val="0"/>
                        </a:spcBef>
                        <a:spcAft>
                          <a:spcPts val="0"/>
                        </a:spcAft>
                      </a:pPr>
                      <a:r>
                        <a:rPr lang="lt-LT" sz="1600" b="0">
                          <a:effectLst/>
                        </a:rPr>
                        <a:t>Finansuoti daug skirtingų klasterių</a:t>
                      </a:r>
                      <a:endParaRPr lang="en-GB" sz="2000" b="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lt-LT" sz="1600">
                          <a:effectLst/>
                        </a:rPr>
                        <a:t>Finansuoti strategines iniciatyvas, kurios palaiko klasterių stiprybes, egzistuojančius tinklus ir kurios atitinka regioninę sumanią specializaciją.</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76993395"/>
                  </a:ext>
                </a:extLst>
              </a:tr>
              <a:tr h="543609">
                <a:tc>
                  <a:txBody>
                    <a:bodyPr/>
                    <a:lstStyle/>
                    <a:p>
                      <a:pPr marL="0" marR="0" algn="just">
                        <a:lnSpc>
                          <a:spcPct val="107000"/>
                        </a:lnSpc>
                        <a:spcBef>
                          <a:spcPts val="0"/>
                        </a:spcBef>
                        <a:spcAft>
                          <a:spcPts val="0"/>
                        </a:spcAft>
                      </a:pPr>
                      <a:r>
                        <a:rPr lang="lt-LT" sz="1600" b="0">
                          <a:effectLst/>
                        </a:rPr>
                        <a:t>Aklai sekti augimo tendencijas neatsižvelgiant į regioninį kontekstą</a:t>
                      </a:r>
                      <a:endParaRPr lang="en-GB" sz="2000" b="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lt-LT" sz="1600">
                          <a:effectLst/>
                        </a:rPr>
                        <a:t>Remtis regioninėmis kompetencijomis, planuojant diversifikaciją ir skatinant naujų industrijų atsiradimą</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73013893"/>
                  </a:ext>
                </a:extLst>
              </a:tr>
              <a:tr h="543609">
                <a:tc>
                  <a:txBody>
                    <a:bodyPr/>
                    <a:lstStyle/>
                    <a:p>
                      <a:pPr marL="0" marR="0" algn="just">
                        <a:lnSpc>
                          <a:spcPct val="107000"/>
                        </a:lnSpc>
                        <a:spcBef>
                          <a:spcPts val="0"/>
                        </a:spcBef>
                        <a:spcAft>
                          <a:spcPts val="0"/>
                        </a:spcAft>
                      </a:pPr>
                      <a:r>
                        <a:rPr lang="lt-LT" sz="1600" b="0">
                          <a:effectLst/>
                        </a:rPr>
                        <a:t>Klasterizacijos politiką įgyvendinti siauru, sektoriniu modeliu</a:t>
                      </a:r>
                      <a:endParaRPr lang="en-GB" sz="2000" b="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lt-LT" sz="1600">
                          <a:effectLst/>
                        </a:rPr>
                        <a:t>Klasterizacijos politiką įgyvendinti skatinant tarpsektorinius tinklus, dėmesį skirti susijusioms industrijoms</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52023557"/>
                  </a:ext>
                </a:extLst>
              </a:tr>
              <a:tr h="1100918">
                <a:tc>
                  <a:txBody>
                    <a:bodyPr/>
                    <a:lstStyle/>
                    <a:p>
                      <a:pPr marL="0" marR="0" algn="just">
                        <a:lnSpc>
                          <a:spcPct val="107000"/>
                        </a:lnSpc>
                        <a:spcBef>
                          <a:spcPts val="0"/>
                        </a:spcBef>
                        <a:spcAft>
                          <a:spcPts val="0"/>
                        </a:spcAft>
                      </a:pPr>
                      <a:r>
                        <a:rPr lang="lt-LT" sz="1600" b="0">
                          <a:effectLst/>
                        </a:rPr>
                        <a:t>Klasterizacijos politiką kurti ir įgyvendinti atskirai nuo kitų politinių krypčių</a:t>
                      </a:r>
                      <a:endParaRPr lang="en-GB" sz="2000" b="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lt-LT" sz="1600">
                          <a:effectLst/>
                        </a:rPr>
                        <a:t>Klasterizacijos politiką remti suinteresuotų grupių įtraukimu į politinį procesą (pvz., verslo atstovų, akademikų ir t. t.) bei kuriant sąsajas, sinergiją su kitomis politinėmis iniciatyvomis, programomis</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64769072"/>
                  </a:ext>
                </a:extLst>
              </a:tr>
              <a:tr h="822264">
                <a:tc>
                  <a:txBody>
                    <a:bodyPr/>
                    <a:lstStyle/>
                    <a:p>
                      <a:pPr marL="0" marR="0" algn="just">
                        <a:lnSpc>
                          <a:spcPct val="107000"/>
                        </a:lnSpc>
                        <a:spcBef>
                          <a:spcPts val="0"/>
                        </a:spcBef>
                        <a:spcAft>
                          <a:spcPts val="0"/>
                        </a:spcAft>
                      </a:pPr>
                      <a:r>
                        <a:rPr lang="lt-LT" sz="1600" b="0">
                          <a:effectLst/>
                        </a:rPr>
                        <a:t>Palaikyti klasterizacijos iniciatyvas, kurios visą dėmesį skiria tik regioninei plėtrai</a:t>
                      </a:r>
                      <a:endParaRPr lang="en-GB" sz="2000" b="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lt-LT" sz="1600">
                          <a:effectLst/>
                        </a:rPr>
                        <a:t>Palaikyti klasterizacijos iniciatyvas, kurios gali turėti tarptautinę dimensiją ir leistų klasteriams integruotis į tarptautines vertės grandines</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76033903"/>
                  </a:ext>
                </a:extLst>
              </a:tr>
              <a:tr h="543609">
                <a:tc>
                  <a:txBody>
                    <a:bodyPr/>
                    <a:lstStyle/>
                    <a:p>
                      <a:pPr marL="0" marR="0" algn="just">
                        <a:lnSpc>
                          <a:spcPct val="107000"/>
                        </a:lnSpc>
                        <a:spcBef>
                          <a:spcPts val="0"/>
                        </a:spcBef>
                        <a:spcAft>
                          <a:spcPts val="0"/>
                        </a:spcAft>
                      </a:pPr>
                      <a:r>
                        <a:rPr lang="lt-LT" sz="1600" b="0" dirty="0">
                          <a:effectLst/>
                        </a:rPr>
                        <a:t>Visą dėmesį skirti stiprinti regionines partnerystes</a:t>
                      </a:r>
                      <a:endParaRPr lang="en-GB" sz="2000" b="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lt-LT" sz="1600" dirty="0">
                          <a:effectLst/>
                        </a:rPr>
                        <a:t>Kurti regionines partnerystes, kurios sukurtų tvirtą pagrindą, siekiant prisijungti prie Europos strateginės klasterių partnerystės</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9216728"/>
                  </a:ext>
                </a:extLst>
              </a:tr>
            </a:tbl>
          </a:graphicData>
        </a:graphic>
      </p:graphicFrame>
    </p:spTree>
    <p:extLst>
      <p:ext uri="{BB962C8B-B14F-4D97-AF65-F5344CB8AC3E}">
        <p14:creationId xmlns:p14="http://schemas.microsoft.com/office/powerpoint/2010/main" val="2168199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1858B-F1E8-41F4-BEF3-79FCAB6F408E}"/>
              </a:ext>
            </a:extLst>
          </p:cNvPr>
          <p:cNvSpPr>
            <a:spLocks noGrp="1"/>
          </p:cNvSpPr>
          <p:nvPr>
            <p:ph type="title"/>
          </p:nvPr>
        </p:nvSpPr>
        <p:spPr>
          <a:xfrm>
            <a:off x="838200" y="425487"/>
            <a:ext cx="10934700" cy="787400"/>
          </a:xfrm>
        </p:spPr>
        <p:txBody>
          <a:bodyPr>
            <a:normAutofit/>
          </a:bodyPr>
          <a:lstStyle/>
          <a:p>
            <a:r>
              <a:rPr lang="lt-LT" sz="3600" b="1" dirty="0">
                <a:solidFill>
                  <a:srgbClr val="002060"/>
                </a:solidFill>
                <a:latin typeface="+mn-lt"/>
              </a:rPr>
              <a:t>Lietuvos klasterių ekosistemos dimensijų vertinimas</a:t>
            </a:r>
            <a:endParaRPr lang="en-GB" sz="3600" b="1" dirty="0">
              <a:solidFill>
                <a:srgbClr val="002060"/>
              </a:solidFill>
              <a:latin typeface="+mn-lt"/>
            </a:endParaRPr>
          </a:p>
        </p:txBody>
      </p:sp>
      <p:graphicFrame>
        <p:nvGraphicFramePr>
          <p:cNvPr id="6" name="Content Placeholder 5">
            <a:extLst>
              <a:ext uri="{FF2B5EF4-FFF2-40B4-BE49-F238E27FC236}">
                <a16:creationId xmlns:a16="http://schemas.microsoft.com/office/drawing/2014/main" id="{703B3CC4-9AC2-4316-A648-728833E6EAE7}"/>
              </a:ext>
            </a:extLst>
          </p:cNvPr>
          <p:cNvGraphicFramePr>
            <a:graphicFrameLocks noGrp="1"/>
          </p:cNvGraphicFramePr>
          <p:nvPr>
            <p:ph idx="1"/>
            <p:extLst>
              <p:ext uri="{D42A27DB-BD31-4B8C-83A1-F6EECF244321}">
                <p14:modId xmlns:p14="http://schemas.microsoft.com/office/powerpoint/2010/main" val="3353180943"/>
              </p:ext>
            </p:extLst>
          </p:nvPr>
        </p:nvGraphicFramePr>
        <p:xfrm>
          <a:off x="152400" y="1152526"/>
          <a:ext cx="11620500" cy="4769586"/>
        </p:xfrm>
        <a:graphic>
          <a:graphicData uri="http://schemas.openxmlformats.org/drawingml/2006/table">
            <a:tbl>
              <a:tblPr firstRow="1" firstCol="1" bandRow="1">
                <a:tableStyleId>{5C22544A-7EE6-4342-B048-85BDC9FD1C3A}</a:tableStyleId>
              </a:tblPr>
              <a:tblGrid>
                <a:gridCol w="3883332">
                  <a:extLst>
                    <a:ext uri="{9D8B030D-6E8A-4147-A177-3AD203B41FA5}">
                      <a16:colId xmlns:a16="http://schemas.microsoft.com/office/drawing/2014/main" val="2892136282"/>
                    </a:ext>
                  </a:extLst>
                </a:gridCol>
                <a:gridCol w="3866660">
                  <a:extLst>
                    <a:ext uri="{9D8B030D-6E8A-4147-A177-3AD203B41FA5}">
                      <a16:colId xmlns:a16="http://schemas.microsoft.com/office/drawing/2014/main" val="2303050690"/>
                    </a:ext>
                  </a:extLst>
                </a:gridCol>
                <a:gridCol w="3870508">
                  <a:extLst>
                    <a:ext uri="{9D8B030D-6E8A-4147-A177-3AD203B41FA5}">
                      <a16:colId xmlns:a16="http://schemas.microsoft.com/office/drawing/2014/main" val="3889413805"/>
                    </a:ext>
                  </a:extLst>
                </a:gridCol>
              </a:tblGrid>
              <a:tr h="535889">
                <a:tc>
                  <a:txBody>
                    <a:bodyPr/>
                    <a:lstStyle/>
                    <a:p>
                      <a:pPr marL="0" marR="0" algn="ctr">
                        <a:lnSpc>
                          <a:spcPct val="107000"/>
                        </a:lnSpc>
                        <a:spcBef>
                          <a:spcPts val="0"/>
                        </a:spcBef>
                        <a:spcAft>
                          <a:spcPts val="0"/>
                        </a:spcAft>
                      </a:pPr>
                      <a:r>
                        <a:rPr lang="lt-LT" sz="2400">
                          <a:effectLst/>
                        </a:rPr>
                        <a:t>Dimensija</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lt-LT" sz="2400">
                          <a:effectLst/>
                        </a:rPr>
                        <a:t>Vertinimas</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lt-LT" sz="2400">
                          <a:effectLst/>
                        </a:rPr>
                        <a:t>Vieta ES 28</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91138968"/>
                  </a:ext>
                </a:extLst>
              </a:tr>
              <a:tr h="535889">
                <a:tc>
                  <a:txBody>
                    <a:bodyPr/>
                    <a:lstStyle/>
                    <a:p>
                      <a:pPr marL="0" marR="0">
                        <a:lnSpc>
                          <a:spcPct val="107000"/>
                        </a:lnSpc>
                        <a:spcBef>
                          <a:spcPts val="0"/>
                        </a:spcBef>
                        <a:spcAft>
                          <a:spcPts val="0"/>
                        </a:spcAft>
                      </a:pPr>
                      <a:r>
                        <a:rPr lang="lt-LT" sz="2400">
                          <a:effectLst/>
                        </a:rPr>
                        <a:t>Žmogiškieji ištekliai ir jų įgūdžiai</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lt-LT" sz="2400">
                          <a:effectLst/>
                        </a:rPr>
                        <a:t>0,376</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lt-LT" sz="2400">
                          <a:effectLst/>
                        </a:rPr>
                        <a:t>10</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7630308"/>
                  </a:ext>
                </a:extLst>
              </a:tr>
              <a:tr h="535889">
                <a:tc>
                  <a:txBody>
                    <a:bodyPr/>
                    <a:lstStyle/>
                    <a:p>
                      <a:pPr marL="0" marR="0">
                        <a:lnSpc>
                          <a:spcPct val="107000"/>
                        </a:lnSpc>
                        <a:spcBef>
                          <a:spcPts val="0"/>
                        </a:spcBef>
                        <a:spcAft>
                          <a:spcPts val="0"/>
                        </a:spcAft>
                      </a:pPr>
                      <a:r>
                        <a:rPr lang="lt-LT" sz="2400">
                          <a:effectLst/>
                        </a:rPr>
                        <a:t>Finansavimo šaltinių prieinamumas</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lt-LT" sz="2400">
                          <a:effectLst/>
                        </a:rPr>
                        <a:t>0,278</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lt-LT" sz="2400">
                          <a:effectLst/>
                        </a:rPr>
                        <a:t>9</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11262275"/>
                  </a:ext>
                </a:extLst>
              </a:tr>
              <a:tr h="1099490">
                <a:tc>
                  <a:txBody>
                    <a:bodyPr/>
                    <a:lstStyle/>
                    <a:p>
                      <a:pPr marL="0" marR="0">
                        <a:lnSpc>
                          <a:spcPct val="107000"/>
                        </a:lnSpc>
                        <a:spcBef>
                          <a:spcPts val="0"/>
                        </a:spcBef>
                        <a:spcAft>
                          <a:spcPts val="0"/>
                        </a:spcAft>
                      </a:pPr>
                      <a:r>
                        <a:rPr lang="lt-LT" sz="2400">
                          <a:effectLst/>
                        </a:rPr>
                        <a:t>Bendradarbiavimo kultūra ir tarptautiškumas</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lt-LT" sz="2400">
                          <a:effectLst/>
                        </a:rPr>
                        <a:t>0,329</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lt-LT" sz="2400">
                          <a:effectLst/>
                        </a:rPr>
                        <a:t>20</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09352286"/>
                  </a:ext>
                </a:extLst>
              </a:tr>
              <a:tr h="535889">
                <a:tc>
                  <a:txBody>
                    <a:bodyPr/>
                    <a:lstStyle/>
                    <a:p>
                      <a:pPr marL="0" marR="0">
                        <a:lnSpc>
                          <a:spcPct val="107000"/>
                        </a:lnSpc>
                        <a:spcBef>
                          <a:spcPts val="0"/>
                        </a:spcBef>
                        <a:spcAft>
                          <a:spcPts val="0"/>
                        </a:spcAft>
                      </a:pPr>
                      <a:r>
                        <a:rPr lang="lt-LT" sz="2400">
                          <a:effectLst/>
                        </a:rPr>
                        <a:t>Inovacijų paklausa</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lt-LT" sz="2400">
                          <a:effectLst/>
                        </a:rPr>
                        <a:t>0,263</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lt-LT" sz="2400">
                          <a:effectLst/>
                        </a:rPr>
                        <a:t>5</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96669540"/>
                  </a:ext>
                </a:extLst>
              </a:tr>
              <a:tr h="535889">
                <a:tc>
                  <a:txBody>
                    <a:bodyPr/>
                    <a:lstStyle/>
                    <a:p>
                      <a:pPr marL="0" marR="0">
                        <a:lnSpc>
                          <a:spcPct val="107000"/>
                        </a:lnSpc>
                        <a:spcBef>
                          <a:spcPts val="0"/>
                        </a:spcBef>
                        <a:spcAft>
                          <a:spcPts val="0"/>
                        </a:spcAft>
                      </a:pPr>
                      <a:r>
                        <a:rPr lang="lt-LT" sz="2400">
                          <a:effectLst/>
                        </a:rPr>
                        <a:t>Sąlygos kurti ir vystyti verslą</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lt-LT" sz="2400">
                          <a:effectLst/>
                        </a:rPr>
                        <a:t>0,460</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lt-LT" sz="2400">
                          <a:effectLst/>
                        </a:rPr>
                        <a:t>6</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38599583"/>
                  </a:ext>
                </a:extLst>
              </a:tr>
              <a:tr h="535889">
                <a:tc>
                  <a:txBody>
                    <a:bodyPr/>
                    <a:lstStyle/>
                    <a:p>
                      <a:pPr marL="0" marR="0">
                        <a:lnSpc>
                          <a:spcPct val="107000"/>
                        </a:lnSpc>
                        <a:spcBef>
                          <a:spcPts val="0"/>
                        </a:spcBef>
                        <a:spcAft>
                          <a:spcPts val="0"/>
                        </a:spcAft>
                      </a:pPr>
                      <a:r>
                        <a:rPr lang="lt-LT" sz="2400">
                          <a:effectLst/>
                        </a:rPr>
                        <a:t>Valdymo kokybė</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lt-LT" sz="2400">
                          <a:effectLst/>
                        </a:rPr>
                        <a:t>0,759</a:t>
                      </a:r>
                      <a:endParaRPr lang="en-GB" sz="32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lt-LT" sz="2400" dirty="0">
                          <a:effectLst/>
                        </a:rPr>
                        <a:t>Nepakankama duomenų </a:t>
                      </a:r>
                      <a:endParaRPr lang="en-GB" sz="32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72809778"/>
                  </a:ext>
                </a:extLst>
              </a:tr>
            </a:tbl>
          </a:graphicData>
        </a:graphic>
      </p:graphicFrame>
      <p:sp>
        <p:nvSpPr>
          <p:cNvPr id="7" name="Rectangle 6">
            <a:extLst>
              <a:ext uri="{FF2B5EF4-FFF2-40B4-BE49-F238E27FC236}">
                <a16:creationId xmlns:a16="http://schemas.microsoft.com/office/drawing/2014/main" id="{4DC69789-8ED7-470F-A6A4-F7983B09FC7E}"/>
              </a:ext>
            </a:extLst>
          </p:cNvPr>
          <p:cNvSpPr/>
          <p:nvPr/>
        </p:nvSpPr>
        <p:spPr>
          <a:xfrm>
            <a:off x="276225" y="6063181"/>
            <a:ext cx="7639050" cy="369332"/>
          </a:xfrm>
          <a:prstGeom prst="rect">
            <a:avLst/>
          </a:prstGeom>
        </p:spPr>
        <p:txBody>
          <a:bodyPr wrap="square">
            <a:spAutoFit/>
          </a:bodyPr>
          <a:lstStyle/>
          <a:p>
            <a:pPr algn="just">
              <a:spcAft>
                <a:spcPts val="1800"/>
              </a:spcAft>
            </a:pP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Regional</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a:t>
            </a: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Ecosystem</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a:t>
            </a: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Scoreboard</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a:t>
            </a:r>
            <a:r>
              <a:rPr lang="en-GB" dirty="0">
                <a:solidFill>
                  <a:srgbClr val="44546A"/>
                </a:solidFill>
                <a:latin typeface="Georgia" panose="02040502050405020303" pitchFamily="18" charset="0"/>
                <a:ea typeface="Georgia" panose="02040502050405020303" pitchFamily="18" charset="0"/>
                <a:cs typeface="Times New Roman" panose="02020603050405020304" pitchFamily="18" charset="0"/>
              </a:rPr>
              <a:t>2018. European Commission</a:t>
            </a:r>
          </a:p>
        </p:txBody>
      </p:sp>
      <p:sp>
        <p:nvSpPr>
          <p:cNvPr id="8" name="Oval 7">
            <a:extLst>
              <a:ext uri="{FF2B5EF4-FFF2-40B4-BE49-F238E27FC236}">
                <a16:creationId xmlns:a16="http://schemas.microsoft.com/office/drawing/2014/main" id="{2429D142-FD54-4C36-A02E-CAD8F959CD95}"/>
              </a:ext>
            </a:extLst>
          </p:cNvPr>
          <p:cNvSpPr/>
          <p:nvPr/>
        </p:nvSpPr>
        <p:spPr>
          <a:xfrm>
            <a:off x="9382125" y="2971800"/>
            <a:ext cx="914400" cy="91440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80793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95C5D-8006-4D33-8C29-13608CCCD2BB}"/>
              </a:ext>
            </a:extLst>
          </p:cNvPr>
          <p:cNvSpPr>
            <a:spLocks noGrp="1"/>
          </p:cNvSpPr>
          <p:nvPr>
            <p:ph type="title"/>
          </p:nvPr>
        </p:nvSpPr>
        <p:spPr>
          <a:xfrm>
            <a:off x="704849" y="114301"/>
            <a:ext cx="11077573" cy="400049"/>
          </a:xfrm>
        </p:spPr>
        <p:txBody>
          <a:bodyPr>
            <a:normAutofit fontScale="90000"/>
          </a:bodyPr>
          <a:lstStyle/>
          <a:p>
            <a:pPr algn="ctr"/>
            <a:r>
              <a:rPr lang="lt-LT" b="1" dirty="0">
                <a:solidFill>
                  <a:srgbClr val="002060"/>
                </a:solidFill>
                <a:latin typeface="+mn-lt"/>
              </a:rPr>
              <a:t>Lietuvos klasterių ekosistemos veikėjai</a:t>
            </a:r>
            <a:endParaRPr lang="en-GB" b="1" dirty="0">
              <a:solidFill>
                <a:srgbClr val="002060"/>
              </a:solidFill>
              <a:latin typeface="+mn-lt"/>
            </a:endParaRPr>
          </a:p>
        </p:txBody>
      </p:sp>
      <p:graphicFrame>
        <p:nvGraphicFramePr>
          <p:cNvPr id="4" name="Content Placeholder 3">
            <a:extLst>
              <a:ext uri="{FF2B5EF4-FFF2-40B4-BE49-F238E27FC236}">
                <a16:creationId xmlns:a16="http://schemas.microsoft.com/office/drawing/2014/main" id="{3F2555B7-042A-486F-AA58-B7D97A924579}"/>
              </a:ext>
            </a:extLst>
          </p:cNvPr>
          <p:cNvGraphicFramePr>
            <a:graphicFrameLocks noGrp="1"/>
          </p:cNvGraphicFramePr>
          <p:nvPr>
            <p:ph idx="1"/>
            <p:extLst>
              <p:ext uri="{D42A27DB-BD31-4B8C-83A1-F6EECF244321}">
                <p14:modId xmlns:p14="http://schemas.microsoft.com/office/powerpoint/2010/main" val="2241684506"/>
              </p:ext>
            </p:extLst>
          </p:nvPr>
        </p:nvGraphicFramePr>
        <p:xfrm>
          <a:off x="223838" y="535803"/>
          <a:ext cx="11744324" cy="6176731"/>
        </p:xfrm>
        <a:graphic>
          <a:graphicData uri="http://schemas.openxmlformats.org/drawingml/2006/table">
            <a:tbl>
              <a:tblPr firstRow="1" firstCol="1" bandRow="1">
                <a:tableStyleId>{5C22544A-7EE6-4342-B048-85BDC9FD1C3A}</a:tableStyleId>
              </a:tblPr>
              <a:tblGrid>
                <a:gridCol w="1915312">
                  <a:extLst>
                    <a:ext uri="{9D8B030D-6E8A-4147-A177-3AD203B41FA5}">
                      <a16:colId xmlns:a16="http://schemas.microsoft.com/office/drawing/2014/main" val="2963716208"/>
                    </a:ext>
                  </a:extLst>
                </a:gridCol>
                <a:gridCol w="1582489">
                  <a:extLst>
                    <a:ext uri="{9D8B030D-6E8A-4147-A177-3AD203B41FA5}">
                      <a16:colId xmlns:a16="http://schemas.microsoft.com/office/drawing/2014/main" val="233327040"/>
                    </a:ext>
                  </a:extLst>
                </a:gridCol>
                <a:gridCol w="1837443">
                  <a:extLst>
                    <a:ext uri="{9D8B030D-6E8A-4147-A177-3AD203B41FA5}">
                      <a16:colId xmlns:a16="http://schemas.microsoft.com/office/drawing/2014/main" val="2016433770"/>
                    </a:ext>
                  </a:extLst>
                </a:gridCol>
                <a:gridCol w="1813268">
                  <a:extLst>
                    <a:ext uri="{9D8B030D-6E8A-4147-A177-3AD203B41FA5}">
                      <a16:colId xmlns:a16="http://schemas.microsoft.com/office/drawing/2014/main" val="1012778626"/>
                    </a:ext>
                  </a:extLst>
                </a:gridCol>
                <a:gridCol w="1390644">
                  <a:extLst>
                    <a:ext uri="{9D8B030D-6E8A-4147-A177-3AD203B41FA5}">
                      <a16:colId xmlns:a16="http://schemas.microsoft.com/office/drawing/2014/main" val="2422581081"/>
                    </a:ext>
                  </a:extLst>
                </a:gridCol>
                <a:gridCol w="1240871">
                  <a:extLst>
                    <a:ext uri="{9D8B030D-6E8A-4147-A177-3AD203B41FA5}">
                      <a16:colId xmlns:a16="http://schemas.microsoft.com/office/drawing/2014/main" val="3169244743"/>
                    </a:ext>
                  </a:extLst>
                </a:gridCol>
                <a:gridCol w="1964297">
                  <a:extLst>
                    <a:ext uri="{9D8B030D-6E8A-4147-A177-3AD203B41FA5}">
                      <a16:colId xmlns:a16="http://schemas.microsoft.com/office/drawing/2014/main" val="519646769"/>
                    </a:ext>
                  </a:extLst>
                </a:gridCol>
              </a:tblGrid>
              <a:tr h="1333313">
                <a:tc>
                  <a:txBody>
                    <a:bodyPr/>
                    <a:lstStyle/>
                    <a:p>
                      <a:pPr marL="0" marR="0">
                        <a:lnSpc>
                          <a:spcPct val="107000"/>
                        </a:lnSpc>
                        <a:spcBef>
                          <a:spcPts val="0"/>
                        </a:spcBef>
                        <a:spcAft>
                          <a:spcPts val="0"/>
                        </a:spcAft>
                      </a:pPr>
                      <a:r>
                        <a:rPr lang="lt-LT" sz="1600">
                          <a:effectLst/>
                        </a:rPr>
                        <a:t>            Dimensijos</a:t>
                      </a:r>
                      <a:endParaRPr lang="en-GB" sz="2000">
                        <a:effectLst/>
                      </a:endParaRPr>
                    </a:p>
                    <a:p>
                      <a:pPr marL="0" marR="0">
                        <a:lnSpc>
                          <a:spcPct val="107000"/>
                        </a:lnSpc>
                        <a:spcBef>
                          <a:spcPts val="0"/>
                        </a:spcBef>
                        <a:spcAft>
                          <a:spcPts val="0"/>
                        </a:spcAft>
                      </a:pPr>
                      <a:r>
                        <a:rPr lang="lt-LT" sz="1600">
                          <a:effectLst/>
                        </a:rPr>
                        <a:t> </a:t>
                      </a:r>
                      <a:endParaRPr lang="en-GB" sz="2000">
                        <a:effectLst/>
                      </a:endParaRPr>
                    </a:p>
                    <a:p>
                      <a:pPr marL="0" marR="0">
                        <a:lnSpc>
                          <a:spcPct val="107000"/>
                        </a:lnSpc>
                        <a:spcBef>
                          <a:spcPts val="0"/>
                        </a:spcBef>
                        <a:spcAft>
                          <a:spcPts val="0"/>
                        </a:spcAft>
                      </a:pPr>
                      <a:r>
                        <a:rPr lang="lt-LT" sz="1600">
                          <a:effectLst/>
                        </a:rPr>
                        <a:t>Lygiai</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a:effectLst/>
                        </a:rPr>
                        <a:t>Žmogiškieji ištekliai ir įgūdžiai</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dirty="0">
                          <a:effectLst/>
                        </a:rPr>
                        <a:t>Finansavimo šaltinių prieinamumas</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dirty="0">
                          <a:effectLst/>
                        </a:rPr>
                        <a:t>Bendradarbiavimo kultūra ir tarptautiškumas</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a:effectLst/>
                        </a:rPr>
                        <a:t>Inovacijų paklausa </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a:effectLst/>
                        </a:rPr>
                        <a:t>Sąlygos kurti verslą</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dirty="0">
                          <a:effectLst/>
                        </a:rPr>
                        <a:t>Valdymo kokybė</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11179942"/>
                  </a:ext>
                </a:extLst>
              </a:tr>
              <a:tr h="661148">
                <a:tc>
                  <a:txBody>
                    <a:bodyPr/>
                    <a:lstStyle/>
                    <a:p>
                      <a:pPr marL="0" marR="0">
                        <a:lnSpc>
                          <a:spcPct val="107000"/>
                        </a:lnSpc>
                        <a:spcBef>
                          <a:spcPts val="0"/>
                        </a:spcBef>
                        <a:spcAft>
                          <a:spcPts val="0"/>
                        </a:spcAft>
                      </a:pPr>
                      <a:r>
                        <a:rPr lang="lt-LT" sz="1600" dirty="0">
                          <a:effectLst/>
                        </a:rPr>
                        <a:t>Politinių sprendimų priėmimo</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dirty="0">
                          <a:effectLst/>
                        </a:rPr>
                        <a:t>ŠMSM</a:t>
                      </a:r>
                      <a:endParaRPr lang="en-GB" sz="2000" dirty="0">
                        <a:effectLst/>
                      </a:endParaRPr>
                    </a:p>
                    <a:p>
                      <a:pPr marL="0" marR="0">
                        <a:lnSpc>
                          <a:spcPct val="107000"/>
                        </a:lnSpc>
                        <a:spcBef>
                          <a:spcPts val="0"/>
                        </a:spcBef>
                        <a:spcAft>
                          <a:spcPts val="0"/>
                        </a:spcAft>
                      </a:pPr>
                      <a:r>
                        <a:rPr lang="lt-LT" sz="1600" dirty="0" err="1">
                          <a:effectLst/>
                        </a:rPr>
                        <a:t>EIMin</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dirty="0" err="1">
                          <a:effectLst/>
                        </a:rPr>
                        <a:t>FinMin</a:t>
                      </a:r>
                      <a:endParaRPr lang="en-GB" sz="2000" dirty="0">
                        <a:effectLst/>
                      </a:endParaRPr>
                    </a:p>
                    <a:p>
                      <a:pPr marL="0" marR="0">
                        <a:lnSpc>
                          <a:spcPct val="107000"/>
                        </a:lnSpc>
                        <a:spcBef>
                          <a:spcPts val="0"/>
                        </a:spcBef>
                        <a:spcAft>
                          <a:spcPts val="0"/>
                        </a:spcAft>
                      </a:pPr>
                      <a:r>
                        <a:rPr lang="lt-LT" sz="1600" dirty="0" err="1">
                          <a:effectLst/>
                        </a:rPr>
                        <a:t>EIMin</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dirty="0">
                          <a:effectLst/>
                        </a:rPr>
                        <a:t>URM</a:t>
                      </a:r>
                      <a:endParaRPr lang="en-GB" sz="2000" dirty="0">
                        <a:effectLst/>
                      </a:endParaRPr>
                    </a:p>
                    <a:p>
                      <a:pPr marL="0" marR="0">
                        <a:lnSpc>
                          <a:spcPct val="107000"/>
                        </a:lnSpc>
                        <a:spcBef>
                          <a:spcPts val="0"/>
                        </a:spcBef>
                        <a:spcAft>
                          <a:spcPts val="0"/>
                        </a:spcAft>
                      </a:pPr>
                      <a:r>
                        <a:rPr lang="lt-LT" sz="1600" dirty="0" err="1">
                          <a:effectLst/>
                        </a:rPr>
                        <a:t>EIMin</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dirty="0" err="1">
                          <a:effectLst/>
                        </a:rPr>
                        <a:t>EIMin</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a:effectLst/>
                        </a:rPr>
                        <a:t>EIMin</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a:effectLst/>
                        </a:rPr>
                        <a:t>Visos ministerijos.</a:t>
                      </a:r>
                      <a:endParaRPr lang="en-GB" sz="2000">
                        <a:effectLst/>
                      </a:endParaRPr>
                    </a:p>
                    <a:p>
                      <a:pPr marL="0" marR="0">
                        <a:lnSpc>
                          <a:spcPct val="107000"/>
                        </a:lnSpc>
                        <a:spcBef>
                          <a:spcPts val="0"/>
                        </a:spcBef>
                        <a:spcAft>
                          <a:spcPts val="0"/>
                        </a:spcAft>
                      </a:pPr>
                      <a:r>
                        <a:rPr lang="lt-LT" sz="1600">
                          <a:effectLst/>
                        </a:rPr>
                        <a:t> </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56296778"/>
                  </a:ext>
                </a:extLst>
              </a:tr>
              <a:tr h="2005477">
                <a:tc>
                  <a:txBody>
                    <a:bodyPr/>
                    <a:lstStyle/>
                    <a:p>
                      <a:pPr marL="0" marR="0">
                        <a:lnSpc>
                          <a:spcPct val="107000"/>
                        </a:lnSpc>
                        <a:spcBef>
                          <a:spcPts val="0"/>
                        </a:spcBef>
                        <a:spcAft>
                          <a:spcPts val="0"/>
                        </a:spcAft>
                      </a:pPr>
                      <a:r>
                        <a:rPr lang="lt-LT" sz="1600">
                          <a:effectLst/>
                        </a:rPr>
                        <a:t>Politinių sprendimų įgyvendinimo</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a:effectLst/>
                        </a:rPr>
                        <a:t>MITA</a:t>
                      </a:r>
                      <a:endParaRPr lang="en-GB" sz="2000">
                        <a:effectLst/>
                      </a:endParaRPr>
                    </a:p>
                    <a:p>
                      <a:pPr marL="0" marR="0">
                        <a:lnSpc>
                          <a:spcPct val="107000"/>
                        </a:lnSpc>
                        <a:spcBef>
                          <a:spcPts val="0"/>
                        </a:spcBef>
                        <a:spcAft>
                          <a:spcPts val="0"/>
                        </a:spcAft>
                      </a:pPr>
                      <a:r>
                        <a:rPr lang="lt-LT" sz="1600">
                          <a:effectLst/>
                        </a:rPr>
                        <a:t> </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a:effectLst/>
                        </a:rPr>
                        <a:t>MITA, </a:t>
                      </a:r>
                      <a:endParaRPr lang="en-GB" sz="2000">
                        <a:effectLst/>
                      </a:endParaRPr>
                    </a:p>
                    <a:p>
                      <a:pPr marL="0" marR="0">
                        <a:lnSpc>
                          <a:spcPct val="107000"/>
                        </a:lnSpc>
                        <a:spcBef>
                          <a:spcPts val="0"/>
                        </a:spcBef>
                        <a:spcAft>
                          <a:spcPts val="0"/>
                        </a:spcAft>
                      </a:pPr>
                      <a:r>
                        <a:rPr lang="lt-LT" sz="1600">
                          <a:effectLst/>
                        </a:rPr>
                        <a:t>LVPA,</a:t>
                      </a:r>
                      <a:endParaRPr lang="en-GB" sz="2000">
                        <a:effectLst/>
                      </a:endParaRPr>
                    </a:p>
                    <a:p>
                      <a:pPr marL="0" marR="0">
                        <a:lnSpc>
                          <a:spcPct val="107000"/>
                        </a:lnSpc>
                        <a:spcBef>
                          <a:spcPts val="0"/>
                        </a:spcBef>
                        <a:spcAft>
                          <a:spcPts val="0"/>
                        </a:spcAft>
                      </a:pPr>
                      <a:r>
                        <a:rPr lang="lt-LT" sz="1600">
                          <a:effectLst/>
                        </a:rPr>
                        <a:t>ESFA,</a:t>
                      </a:r>
                      <a:endParaRPr lang="en-GB" sz="2000">
                        <a:effectLst/>
                      </a:endParaRPr>
                    </a:p>
                    <a:p>
                      <a:pPr marL="0" marR="0">
                        <a:lnSpc>
                          <a:spcPct val="107000"/>
                        </a:lnSpc>
                        <a:spcBef>
                          <a:spcPts val="0"/>
                        </a:spcBef>
                        <a:spcAft>
                          <a:spcPts val="0"/>
                        </a:spcAft>
                      </a:pPr>
                      <a:r>
                        <a:rPr lang="lt-LT" sz="1600">
                          <a:effectLst/>
                        </a:rPr>
                        <a:t>INVEGA,</a:t>
                      </a:r>
                      <a:endParaRPr lang="en-GB" sz="2000">
                        <a:effectLst/>
                      </a:endParaRPr>
                    </a:p>
                    <a:p>
                      <a:pPr marL="0" marR="0">
                        <a:lnSpc>
                          <a:spcPct val="107000"/>
                        </a:lnSpc>
                        <a:spcBef>
                          <a:spcPts val="0"/>
                        </a:spcBef>
                        <a:spcAft>
                          <a:spcPts val="0"/>
                        </a:spcAft>
                      </a:pPr>
                      <a:r>
                        <a:rPr lang="lt-LT" sz="1600">
                          <a:effectLst/>
                        </a:rPr>
                        <a:t>kitos ES paramą administruojančios agentūros.</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a:effectLst/>
                        </a:rPr>
                        <a:t>MITA</a:t>
                      </a:r>
                      <a:endParaRPr lang="en-GB" sz="2000">
                        <a:effectLst/>
                      </a:endParaRPr>
                    </a:p>
                    <a:p>
                      <a:pPr marL="0" marR="0">
                        <a:lnSpc>
                          <a:spcPct val="107000"/>
                        </a:lnSpc>
                        <a:spcBef>
                          <a:spcPts val="0"/>
                        </a:spcBef>
                        <a:spcAft>
                          <a:spcPts val="0"/>
                        </a:spcAft>
                      </a:pPr>
                      <a:r>
                        <a:rPr lang="lt-LT" sz="1600">
                          <a:effectLst/>
                        </a:rPr>
                        <a:t> </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dirty="0">
                          <a:effectLst/>
                        </a:rPr>
                        <a:t>MITA</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dirty="0">
                          <a:effectLst/>
                        </a:rPr>
                        <a:t>INVEGA,</a:t>
                      </a:r>
                      <a:endParaRPr lang="en-GB" sz="2000" dirty="0">
                        <a:effectLst/>
                      </a:endParaRPr>
                    </a:p>
                    <a:p>
                      <a:pPr marL="0" marR="0">
                        <a:lnSpc>
                          <a:spcPct val="107000"/>
                        </a:lnSpc>
                        <a:spcBef>
                          <a:spcPts val="0"/>
                        </a:spcBef>
                        <a:spcAft>
                          <a:spcPts val="0"/>
                        </a:spcAft>
                      </a:pPr>
                      <a:r>
                        <a:rPr lang="lt-LT" sz="1600" dirty="0">
                          <a:effectLst/>
                        </a:rPr>
                        <a:t>Versli Lietuva.</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lt-LT" sz="1600" dirty="0">
                          <a:effectLst/>
                        </a:rPr>
                        <a:t>Ministerijoms pavaldžios institucijos.</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03056165"/>
                  </a:ext>
                </a:extLst>
              </a:tr>
              <a:tr h="1109257">
                <a:tc>
                  <a:txBody>
                    <a:bodyPr/>
                    <a:lstStyle/>
                    <a:p>
                      <a:pPr marL="0" marR="0">
                        <a:lnSpc>
                          <a:spcPct val="107000"/>
                        </a:lnSpc>
                        <a:spcBef>
                          <a:spcPts val="0"/>
                        </a:spcBef>
                        <a:spcAft>
                          <a:spcPts val="0"/>
                        </a:spcAft>
                      </a:pPr>
                      <a:r>
                        <a:rPr lang="lt-LT" sz="1600">
                          <a:effectLst/>
                        </a:rPr>
                        <a:t>Klasterizacijos procesų padėjėjai</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gridSpan="6">
                  <a:txBody>
                    <a:bodyPr/>
                    <a:lstStyle/>
                    <a:p>
                      <a:pPr marL="0" marR="0" algn="ctr">
                        <a:lnSpc>
                          <a:spcPct val="107000"/>
                        </a:lnSpc>
                        <a:spcBef>
                          <a:spcPts val="0"/>
                        </a:spcBef>
                        <a:spcAft>
                          <a:spcPts val="0"/>
                        </a:spcAft>
                      </a:pPr>
                      <a:r>
                        <a:rPr lang="lt-LT" sz="1600" dirty="0">
                          <a:effectLst/>
                        </a:rPr>
                        <a:t>MITA, </a:t>
                      </a:r>
                      <a:endParaRPr lang="en-GB" sz="2000" dirty="0">
                        <a:effectLst/>
                      </a:endParaRPr>
                    </a:p>
                    <a:p>
                      <a:pPr marL="0" marR="0" algn="ctr">
                        <a:lnSpc>
                          <a:spcPct val="107000"/>
                        </a:lnSpc>
                        <a:spcBef>
                          <a:spcPts val="0"/>
                        </a:spcBef>
                        <a:spcAft>
                          <a:spcPts val="0"/>
                        </a:spcAft>
                      </a:pPr>
                      <a:r>
                        <a:rPr lang="lt-LT" sz="1600" dirty="0">
                          <a:effectLst/>
                        </a:rPr>
                        <a:t>LIC,</a:t>
                      </a:r>
                      <a:endParaRPr lang="en-GB" sz="2000" dirty="0">
                        <a:effectLst/>
                      </a:endParaRPr>
                    </a:p>
                    <a:p>
                      <a:pPr marL="0" marR="0" algn="ctr">
                        <a:lnSpc>
                          <a:spcPct val="107000"/>
                        </a:lnSpc>
                        <a:spcBef>
                          <a:spcPts val="0"/>
                        </a:spcBef>
                        <a:spcAft>
                          <a:spcPts val="0"/>
                        </a:spcAft>
                      </a:pPr>
                      <a:r>
                        <a:rPr lang="lt-LT" sz="1600" dirty="0">
                          <a:effectLst/>
                        </a:rPr>
                        <a:t>verslo asociacijos,</a:t>
                      </a:r>
                      <a:endParaRPr lang="en-GB" sz="2000" dirty="0">
                        <a:effectLst/>
                      </a:endParaRPr>
                    </a:p>
                    <a:p>
                      <a:pPr marL="0" marR="0" algn="ctr">
                        <a:lnSpc>
                          <a:spcPct val="107000"/>
                        </a:lnSpc>
                        <a:spcBef>
                          <a:spcPts val="0"/>
                        </a:spcBef>
                        <a:spcAft>
                          <a:spcPts val="0"/>
                        </a:spcAft>
                      </a:pPr>
                      <a:r>
                        <a:rPr lang="lt-LT" sz="1600" dirty="0">
                          <a:effectLst/>
                        </a:rPr>
                        <a:t>mokslo ir technologijų parkai,</a:t>
                      </a:r>
                      <a:endParaRPr lang="en-GB" sz="2000" dirty="0">
                        <a:effectLst/>
                      </a:endParaRPr>
                    </a:p>
                    <a:p>
                      <a:pPr marL="0" marR="0" algn="ctr">
                        <a:lnSpc>
                          <a:spcPct val="107000"/>
                        </a:lnSpc>
                        <a:spcBef>
                          <a:spcPts val="0"/>
                        </a:spcBef>
                        <a:spcAft>
                          <a:spcPts val="0"/>
                        </a:spcAft>
                      </a:pPr>
                      <a:r>
                        <a:rPr lang="lt-LT" sz="1600" dirty="0">
                          <a:effectLst/>
                        </a:rPr>
                        <a:t>Lietuvos klasterių asociacija.</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23482481"/>
                  </a:ext>
                </a:extLst>
              </a:tr>
              <a:tr h="885203">
                <a:tc>
                  <a:txBody>
                    <a:bodyPr/>
                    <a:lstStyle/>
                    <a:p>
                      <a:pPr marL="0" marR="0">
                        <a:lnSpc>
                          <a:spcPct val="107000"/>
                        </a:lnSpc>
                        <a:spcBef>
                          <a:spcPts val="0"/>
                        </a:spcBef>
                        <a:spcAft>
                          <a:spcPts val="0"/>
                        </a:spcAft>
                      </a:pPr>
                      <a:r>
                        <a:rPr lang="lt-LT" sz="1600">
                          <a:effectLst/>
                        </a:rPr>
                        <a:t>Pagrindiniai veikėjai</a:t>
                      </a:r>
                      <a:endParaRPr lang="en-GB" sz="200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gridSpan="6">
                  <a:txBody>
                    <a:bodyPr/>
                    <a:lstStyle/>
                    <a:p>
                      <a:pPr marL="0" marR="0" algn="ctr">
                        <a:lnSpc>
                          <a:spcPct val="107000"/>
                        </a:lnSpc>
                        <a:spcBef>
                          <a:spcPts val="0"/>
                        </a:spcBef>
                        <a:spcAft>
                          <a:spcPts val="0"/>
                        </a:spcAft>
                      </a:pPr>
                      <a:endParaRPr lang="lt-LT" sz="1600" dirty="0">
                        <a:effectLst/>
                      </a:endParaRPr>
                    </a:p>
                    <a:p>
                      <a:pPr marL="0" marR="0" algn="ctr">
                        <a:lnSpc>
                          <a:spcPct val="107000"/>
                        </a:lnSpc>
                        <a:spcBef>
                          <a:spcPts val="0"/>
                        </a:spcBef>
                        <a:spcAft>
                          <a:spcPts val="0"/>
                        </a:spcAft>
                      </a:pPr>
                      <a:r>
                        <a:rPr lang="lt-LT" sz="1600" dirty="0">
                          <a:effectLst/>
                        </a:rPr>
                        <a:t>Verslo įmonės, Mokslo ir technologijų parkai, mokslo įstaigos, kitos organizacijos.</a:t>
                      </a:r>
                      <a:endParaRPr lang="en-GB"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09752309"/>
                  </a:ext>
                </a:extLst>
              </a:tr>
            </a:tbl>
          </a:graphicData>
        </a:graphic>
      </p:graphicFrame>
    </p:spTree>
    <p:extLst>
      <p:ext uri="{BB962C8B-B14F-4D97-AF65-F5344CB8AC3E}">
        <p14:creationId xmlns:p14="http://schemas.microsoft.com/office/powerpoint/2010/main" val="37596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4E9F7-FC37-49F4-A038-8E86ADBD480D}"/>
              </a:ext>
            </a:extLst>
          </p:cNvPr>
          <p:cNvSpPr>
            <a:spLocks noGrp="1"/>
          </p:cNvSpPr>
          <p:nvPr>
            <p:ph type="title"/>
          </p:nvPr>
        </p:nvSpPr>
        <p:spPr>
          <a:xfrm>
            <a:off x="838200" y="84009"/>
            <a:ext cx="10515600" cy="558800"/>
          </a:xfrm>
        </p:spPr>
        <p:txBody>
          <a:bodyPr>
            <a:normAutofit fontScale="90000"/>
          </a:bodyPr>
          <a:lstStyle/>
          <a:p>
            <a:pPr algn="ctr"/>
            <a:r>
              <a:rPr lang="lt-LT" b="1" dirty="0">
                <a:solidFill>
                  <a:srgbClr val="002060"/>
                </a:solidFill>
                <a:latin typeface="+mn-lt"/>
              </a:rPr>
              <a:t>Lietuvos klasterių SSGG</a:t>
            </a:r>
            <a:endParaRPr lang="en-GB" b="1" dirty="0">
              <a:solidFill>
                <a:srgbClr val="002060"/>
              </a:solidFill>
              <a:latin typeface="+mn-lt"/>
            </a:endParaRPr>
          </a:p>
        </p:txBody>
      </p:sp>
      <p:graphicFrame>
        <p:nvGraphicFramePr>
          <p:cNvPr id="4" name="Content Placeholder 3">
            <a:extLst>
              <a:ext uri="{FF2B5EF4-FFF2-40B4-BE49-F238E27FC236}">
                <a16:creationId xmlns:a16="http://schemas.microsoft.com/office/drawing/2014/main" id="{6E06EE13-39C1-4F16-A37B-AE0876979DEC}"/>
              </a:ext>
            </a:extLst>
          </p:cNvPr>
          <p:cNvGraphicFramePr>
            <a:graphicFrameLocks noGrp="1"/>
          </p:cNvGraphicFramePr>
          <p:nvPr>
            <p:ph idx="1"/>
            <p:extLst>
              <p:ext uri="{D42A27DB-BD31-4B8C-83A1-F6EECF244321}">
                <p14:modId xmlns:p14="http://schemas.microsoft.com/office/powerpoint/2010/main" val="3764616401"/>
              </p:ext>
            </p:extLst>
          </p:nvPr>
        </p:nvGraphicFramePr>
        <p:xfrm>
          <a:off x="381000" y="642810"/>
          <a:ext cx="10887076" cy="5529390"/>
        </p:xfrm>
        <a:graphic>
          <a:graphicData uri="http://schemas.openxmlformats.org/drawingml/2006/table">
            <a:tbl>
              <a:tblPr firstRow="1" firstCol="1" bandRow="1">
                <a:tableStyleId>{5C22544A-7EE6-4342-B048-85BDC9FD1C3A}</a:tableStyleId>
              </a:tblPr>
              <a:tblGrid>
                <a:gridCol w="5443538">
                  <a:extLst>
                    <a:ext uri="{9D8B030D-6E8A-4147-A177-3AD203B41FA5}">
                      <a16:colId xmlns:a16="http://schemas.microsoft.com/office/drawing/2014/main" val="2846446752"/>
                    </a:ext>
                  </a:extLst>
                </a:gridCol>
                <a:gridCol w="5443538">
                  <a:extLst>
                    <a:ext uri="{9D8B030D-6E8A-4147-A177-3AD203B41FA5}">
                      <a16:colId xmlns:a16="http://schemas.microsoft.com/office/drawing/2014/main" val="1562464166"/>
                    </a:ext>
                  </a:extLst>
                </a:gridCol>
              </a:tblGrid>
              <a:tr h="279605">
                <a:tc>
                  <a:txBody>
                    <a:bodyPr/>
                    <a:lstStyle/>
                    <a:p>
                      <a:pPr marL="0" marR="0" algn="just">
                        <a:lnSpc>
                          <a:spcPct val="107000"/>
                        </a:lnSpc>
                        <a:spcBef>
                          <a:spcPts val="0"/>
                        </a:spcBef>
                        <a:spcAft>
                          <a:spcPts val="0"/>
                        </a:spcAft>
                      </a:pPr>
                      <a:r>
                        <a:rPr lang="lt-LT" sz="1600">
                          <a:effectLst/>
                        </a:rPr>
                        <a:t>Lietuvos klasterių stiprybės</a:t>
                      </a:r>
                      <a:endParaRPr lang="en-GB" sz="20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lt-LT" sz="1600">
                          <a:effectLst/>
                        </a:rPr>
                        <a:t>Lietuvos klasterių galimybės</a:t>
                      </a:r>
                      <a:endParaRPr lang="en-GB" sz="20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93268440"/>
                  </a:ext>
                </a:extLst>
              </a:tr>
              <a:tr h="2338057">
                <a:tc>
                  <a:txBody>
                    <a:bodyPr/>
                    <a:lstStyle/>
                    <a:p>
                      <a:pPr marL="342900" marR="0" lvl="0" indent="-342900" algn="just">
                        <a:lnSpc>
                          <a:spcPct val="107000"/>
                        </a:lnSpc>
                        <a:spcBef>
                          <a:spcPts val="0"/>
                        </a:spcBef>
                        <a:spcAft>
                          <a:spcPts val="0"/>
                        </a:spcAft>
                        <a:buFont typeface="Symbol" panose="05050102010706020507" pitchFamily="18" charset="2"/>
                        <a:buChar char=""/>
                      </a:pPr>
                      <a:r>
                        <a:rPr lang="lt-LT" sz="1600" b="0" dirty="0">
                          <a:effectLst/>
                        </a:rPr>
                        <a:t>Stipri pramonė, sukurianti 20 % BVP ir 80 % eksporto.</a:t>
                      </a:r>
                      <a:endParaRPr lang="en-GB" sz="2000" b="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b="0" dirty="0">
                          <a:effectLst/>
                        </a:rPr>
                        <a:t>Pagrindiniai pramonės sektoriai Lietuvoje yra maisto, energijos, mašinų, IT, baldų pramonės.</a:t>
                      </a:r>
                      <a:endParaRPr lang="en-GB" sz="2000" b="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b="0" dirty="0">
                          <a:effectLst/>
                        </a:rPr>
                        <a:t>Egzistuojantys klasteriai apima pagrindines pramonės šakas.</a:t>
                      </a:r>
                      <a:endParaRPr lang="en-GB" sz="2000" b="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b="0" dirty="0">
                          <a:effectLst/>
                        </a:rPr>
                        <a:t>Ypač gerai išplėtota </a:t>
                      </a:r>
                      <a:r>
                        <a:rPr lang="lt-LT" sz="1600" b="0" dirty="0" err="1">
                          <a:effectLst/>
                        </a:rPr>
                        <a:t>skaitmenizacija</a:t>
                      </a:r>
                      <a:r>
                        <a:rPr lang="lt-LT" sz="1600" b="0" dirty="0">
                          <a:effectLst/>
                        </a:rPr>
                        <a:t>.</a:t>
                      </a:r>
                      <a:endParaRPr lang="en-GB" sz="2000" b="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b="0" dirty="0">
                          <a:effectLst/>
                        </a:rPr>
                        <a:t>Lankstūs verslai, galintys greitai prisitaikyti prie kintančių sąlygų. </a:t>
                      </a:r>
                      <a:endParaRPr lang="en-GB" sz="2000" b="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lt-LT" sz="1600" dirty="0">
                          <a:effectLst/>
                        </a:rPr>
                        <a:t>Didesnis tarptautiškumas ir geresnė integracija į (tarptautines) vertės grandines.</a:t>
                      </a:r>
                      <a:endParaRPr lang="en-GB" sz="200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dirty="0">
                          <a:effectLst/>
                        </a:rPr>
                        <a:t>Įtraukti daugiau mokslinių institucijų į klasterių veiklas.</a:t>
                      </a:r>
                      <a:endParaRPr lang="en-GB" sz="200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dirty="0">
                          <a:effectLst/>
                        </a:rPr>
                        <a:t>Didelis klasterių tinklas su didesniu tarpusavio pasitikėjimu ir partneryste</a:t>
                      </a:r>
                      <a:endParaRPr lang="en-GB" sz="200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dirty="0">
                          <a:effectLst/>
                        </a:rPr>
                        <a:t>Itin palankios sąlygos Industrijai 4.0.</a:t>
                      </a:r>
                      <a:endParaRPr lang="en-GB" sz="20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34300422"/>
                  </a:ext>
                </a:extLst>
              </a:tr>
              <a:tr h="279605">
                <a:tc>
                  <a:txBody>
                    <a:bodyPr/>
                    <a:lstStyle/>
                    <a:p>
                      <a:pPr marL="0" marR="0" algn="just">
                        <a:lnSpc>
                          <a:spcPct val="107000"/>
                        </a:lnSpc>
                        <a:spcBef>
                          <a:spcPts val="0"/>
                        </a:spcBef>
                        <a:spcAft>
                          <a:spcPts val="0"/>
                        </a:spcAft>
                      </a:pPr>
                      <a:r>
                        <a:rPr lang="lt-LT" sz="1600">
                          <a:effectLst/>
                        </a:rPr>
                        <a:t>Lietuvos klasterių silpnybės</a:t>
                      </a:r>
                      <a:endParaRPr lang="en-GB" sz="20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lt-LT" sz="1600" b="1" dirty="0">
                          <a:effectLst/>
                        </a:rPr>
                        <a:t>Lietuvos klasterių grėsmės</a:t>
                      </a:r>
                      <a:endParaRPr lang="en-GB" sz="2000" b="1"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73808787"/>
                  </a:ext>
                </a:extLst>
              </a:tr>
              <a:tr h="2632123">
                <a:tc>
                  <a:txBody>
                    <a:bodyPr/>
                    <a:lstStyle/>
                    <a:p>
                      <a:pPr marL="342900" marR="0" lvl="0" indent="-342900" algn="just">
                        <a:lnSpc>
                          <a:spcPct val="107000"/>
                        </a:lnSpc>
                        <a:spcBef>
                          <a:spcPts val="0"/>
                        </a:spcBef>
                        <a:spcAft>
                          <a:spcPts val="0"/>
                        </a:spcAft>
                        <a:buFont typeface="Symbol" panose="05050102010706020507" pitchFamily="18" charset="2"/>
                        <a:buChar char=""/>
                      </a:pPr>
                      <a:r>
                        <a:rPr lang="lt-LT" sz="1600" b="0" dirty="0">
                          <a:effectLst/>
                        </a:rPr>
                        <a:t>Dominuoja žemo ar vidutinio technologinio lygmens pramonės.</a:t>
                      </a:r>
                      <a:endParaRPr lang="en-GB" sz="2000" b="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b="0" dirty="0">
                          <a:effectLst/>
                        </a:rPr>
                        <a:t>Nepakankamas tarpsektorinis bendradarbiavimas.</a:t>
                      </a:r>
                      <a:endParaRPr lang="en-GB" sz="2000" b="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b="0" dirty="0">
                          <a:effectLst/>
                        </a:rPr>
                        <a:t>Trūksta ilgalaikės strategijos, kaip finansuoti klasterių veiklą.</a:t>
                      </a:r>
                      <a:endParaRPr lang="en-GB" sz="2000" b="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b="0" dirty="0">
                          <a:effectLst/>
                        </a:rPr>
                        <a:t>Maži klasterių tinklai (klasterius daugiausiai sudaro MVĮ, vidutiniškai 13 narių).</a:t>
                      </a:r>
                      <a:endParaRPr lang="en-GB" sz="2000" b="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b="0" dirty="0">
                          <a:effectLst/>
                        </a:rPr>
                        <a:t>Nepakankamas pajėgumas efektyviai valdyti klasterius (žmogiškųjų ir finansinių išteklių trūkumas).</a:t>
                      </a:r>
                      <a:endParaRPr lang="en-GB" sz="2000" b="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lt-LT" sz="1600" dirty="0">
                          <a:effectLst/>
                        </a:rPr>
                        <a:t>Mažėjanti darbo jėgos pasiūla.</a:t>
                      </a:r>
                      <a:endParaRPr lang="en-GB" sz="200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dirty="0">
                          <a:effectLst/>
                        </a:rPr>
                        <a:t>Pramonės produktyvumas nepajėgia augti tokiu pačiu tempu kaip ekonomika.</a:t>
                      </a:r>
                      <a:endParaRPr lang="en-GB" sz="200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dirty="0">
                          <a:effectLst/>
                        </a:rPr>
                        <a:t>Pasitikėjimo trūkumas tarp verslų trukdo bendradarbiavimui.</a:t>
                      </a:r>
                      <a:endParaRPr lang="en-GB" sz="200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dirty="0">
                          <a:effectLst/>
                        </a:rPr>
                        <a:t>Klasteriai suprantami kaip grupė organizacijų su mažu įsipareigojimu viena kitai. </a:t>
                      </a:r>
                      <a:endParaRPr lang="en-GB" sz="20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14476146"/>
                  </a:ext>
                </a:extLst>
              </a:tr>
            </a:tbl>
          </a:graphicData>
        </a:graphic>
      </p:graphicFrame>
      <p:sp>
        <p:nvSpPr>
          <p:cNvPr id="5" name="Rectangle 4">
            <a:extLst>
              <a:ext uri="{FF2B5EF4-FFF2-40B4-BE49-F238E27FC236}">
                <a16:creationId xmlns:a16="http://schemas.microsoft.com/office/drawing/2014/main" id="{85EA7837-4E56-4928-9B38-EE1EFB4BF1A7}"/>
              </a:ext>
            </a:extLst>
          </p:cNvPr>
          <p:cNvSpPr/>
          <p:nvPr/>
        </p:nvSpPr>
        <p:spPr>
          <a:xfrm>
            <a:off x="228599" y="6169709"/>
            <a:ext cx="7534275" cy="369332"/>
          </a:xfrm>
          <a:prstGeom prst="rect">
            <a:avLst/>
          </a:prstGeom>
        </p:spPr>
        <p:txBody>
          <a:bodyPr wrap="square">
            <a:spAutoFit/>
          </a:bodyPr>
          <a:lstStyle/>
          <a:p>
            <a:pPr algn="just">
              <a:spcAft>
                <a:spcPts val="1800"/>
              </a:spcAft>
            </a:pP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Regional</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a:t>
            </a: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Ecosystem</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a:t>
            </a: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Scoreboard</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2018. </a:t>
            </a: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European</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a:t>
            </a: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Commission</a:t>
            </a:r>
            <a:endParaRPr lang="en-GB" dirty="0">
              <a:solidFill>
                <a:srgbClr val="44546A"/>
              </a:solidFill>
              <a:latin typeface="Georgia" panose="02040502050405020303" pitchFamily="18"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360127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862E8-383C-40EC-868A-6BFF0F54D98C}"/>
              </a:ext>
            </a:extLst>
          </p:cNvPr>
          <p:cNvSpPr>
            <a:spLocks noGrp="1"/>
          </p:cNvSpPr>
          <p:nvPr>
            <p:ph type="title"/>
          </p:nvPr>
        </p:nvSpPr>
        <p:spPr>
          <a:xfrm>
            <a:off x="838200" y="0"/>
            <a:ext cx="10515600" cy="682625"/>
          </a:xfrm>
        </p:spPr>
        <p:txBody>
          <a:bodyPr>
            <a:normAutofit/>
          </a:bodyPr>
          <a:lstStyle/>
          <a:p>
            <a:pPr algn="ctr"/>
            <a:r>
              <a:rPr lang="lt-LT" sz="3200" b="1" dirty="0">
                <a:solidFill>
                  <a:srgbClr val="002060"/>
                </a:solidFill>
              </a:rPr>
              <a:t>Rekomendacijos dėl klasterių politikos plėtros Lietuvoje</a:t>
            </a:r>
            <a:endParaRPr lang="en-GB" sz="3200" b="1" dirty="0">
              <a:solidFill>
                <a:srgbClr val="002060"/>
              </a:solidFill>
            </a:endParaRPr>
          </a:p>
        </p:txBody>
      </p:sp>
      <p:graphicFrame>
        <p:nvGraphicFramePr>
          <p:cNvPr id="4" name="Content Placeholder 3">
            <a:extLst>
              <a:ext uri="{FF2B5EF4-FFF2-40B4-BE49-F238E27FC236}">
                <a16:creationId xmlns:a16="http://schemas.microsoft.com/office/drawing/2014/main" id="{7A729B94-E03A-458F-A283-43C7B7CCA2EE}"/>
              </a:ext>
            </a:extLst>
          </p:cNvPr>
          <p:cNvGraphicFramePr>
            <a:graphicFrameLocks noGrp="1"/>
          </p:cNvGraphicFramePr>
          <p:nvPr>
            <p:ph idx="1"/>
            <p:extLst>
              <p:ext uri="{D42A27DB-BD31-4B8C-83A1-F6EECF244321}">
                <p14:modId xmlns:p14="http://schemas.microsoft.com/office/powerpoint/2010/main" val="2371580389"/>
              </p:ext>
            </p:extLst>
          </p:nvPr>
        </p:nvGraphicFramePr>
        <p:xfrm>
          <a:off x="276225" y="600075"/>
          <a:ext cx="11639550" cy="5886874"/>
        </p:xfrm>
        <a:graphic>
          <a:graphicData uri="http://schemas.openxmlformats.org/drawingml/2006/table">
            <a:tbl>
              <a:tblPr firstRow="1" firstCol="1" bandRow="1">
                <a:tableStyleId>{5C22544A-7EE6-4342-B048-85BDC9FD1C3A}</a:tableStyleId>
              </a:tblPr>
              <a:tblGrid>
                <a:gridCol w="3967413">
                  <a:extLst>
                    <a:ext uri="{9D8B030D-6E8A-4147-A177-3AD203B41FA5}">
                      <a16:colId xmlns:a16="http://schemas.microsoft.com/office/drawing/2014/main" val="3782650171"/>
                    </a:ext>
                  </a:extLst>
                </a:gridCol>
                <a:gridCol w="7672137">
                  <a:extLst>
                    <a:ext uri="{9D8B030D-6E8A-4147-A177-3AD203B41FA5}">
                      <a16:colId xmlns:a16="http://schemas.microsoft.com/office/drawing/2014/main" val="3928388947"/>
                    </a:ext>
                  </a:extLst>
                </a:gridCol>
              </a:tblGrid>
              <a:tr h="491038">
                <a:tc>
                  <a:txBody>
                    <a:bodyPr/>
                    <a:lstStyle/>
                    <a:p>
                      <a:pPr marL="0" marR="0" algn="just">
                        <a:lnSpc>
                          <a:spcPct val="107000"/>
                        </a:lnSpc>
                        <a:spcBef>
                          <a:spcPts val="0"/>
                        </a:spcBef>
                        <a:spcAft>
                          <a:spcPts val="0"/>
                        </a:spcAft>
                      </a:pPr>
                      <a:r>
                        <a:rPr lang="lt-LT" sz="1600">
                          <a:effectLst/>
                        </a:rPr>
                        <a:t>Iššūkis</a:t>
                      </a:r>
                      <a:endParaRPr lang="en-GB" sz="20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lt-LT" sz="1600">
                          <a:effectLst/>
                        </a:rPr>
                        <a:t>Poreikis skatinti produktyvumą – ypač per integraciją į tarptautines vertės grandines ir efektyvius verslų tinklus.</a:t>
                      </a:r>
                      <a:endParaRPr lang="en-GB" sz="20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87614599"/>
                  </a:ext>
                </a:extLst>
              </a:tr>
              <a:tr h="1497864">
                <a:tc>
                  <a:txBody>
                    <a:bodyPr/>
                    <a:lstStyle/>
                    <a:p>
                      <a:pPr marL="0" marR="0" algn="just">
                        <a:lnSpc>
                          <a:spcPct val="107000"/>
                        </a:lnSpc>
                        <a:spcBef>
                          <a:spcPts val="0"/>
                        </a:spcBef>
                        <a:spcAft>
                          <a:spcPts val="0"/>
                        </a:spcAft>
                      </a:pPr>
                      <a:r>
                        <a:rPr lang="lt-LT" sz="1600">
                          <a:effectLst/>
                        </a:rPr>
                        <a:t>Pagrindinės problemos, neleidžiančios įveikti iššūkio</a:t>
                      </a:r>
                      <a:endParaRPr lang="en-GB" sz="20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lt-LT" sz="1600">
                          <a:effectLst/>
                        </a:rPr>
                        <a:t>Nepakankamas bendradarbiavimas tarp verslų. Būtent didelis tarpusavio bendradarbiavimas reikalingas, siekiant industrijų transformacijos.</a:t>
                      </a:r>
                      <a:endParaRPr lang="en-GB" sz="200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a:effectLst/>
                        </a:rPr>
                        <a:t>Mažas pasitikėjimas tarp verslų ir kitų suinteresuotųjų grupių; silpnas tarpsektorinis bendradarbiavimas.</a:t>
                      </a:r>
                      <a:endParaRPr lang="en-GB" sz="200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a:effectLst/>
                        </a:rPr>
                        <a:t>Nepakankamas pajėgumas efektyviai valdyti klasterius (žmogiškųjų ir finansinių išteklių trūkumas).</a:t>
                      </a:r>
                      <a:endParaRPr lang="en-GB" sz="20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99625939"/>
                  </a:ext>
                </a:extLst>
              </a:tr>
              <a:tr h="491038">
                <a:tc>
                  <a:txBody>
                    <a:bodyPr/>
                    <a:lstStyle/>
                    <a:p>
                      <a:pPr marL="0" marR="0" algn="just">
                        <a:lnSpc>
                          <a:spcPct val="107000"/>
                        </a:lnSpc>
                        <a:spcBef>
                          <a:spcPts val="0"/>
                        </a:spcBef>
                        <a:spcAft>
                          <a:spcPts val="0"/>
                        </a:spcAft>
                      </a:pPr>
                      <a:r>
                        <a:rPr lang="lt-LT" sz="1600">
                          <a:effectLst/>
                        </a:rPr>
                        <a:t>Lietuvai keliami bendri uždaviniai</a:t>
                      </a:r>
                      <a:endParaRPr lang="en-GB" sz="20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lt-LT" sz="1600">
                          <a:effectLst/>
                        </a:rPr>
                        <a:t>Kurti geresnes sąlygas strateginei klasterių plėtrai.</a:t>
                      </a:r>
                      <a:endParaRPr lang="en-GB" sz="200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a:effectLst/>
                        </a:rPr>
                        <a:t>Stiprinti regioninius tinklus, skatinant klasterių brandą.</a:t>
                      </a:r>
                      <a:endParaRPr lang="en-GB" sz="20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87522085"/>
                  </a:ext>
                </a:extLst>
              </a:tr>
              <a:tr h="1246158">
                <a:tc>
                  <a:txBody>
                    <a:bodyPr/>
                    <a:lstStyle/>
                    <a:p>
                      <a:pPr marL="0" marR="0" algn="just">
                        <a:lnSpc>
                          <a:spcPct val="107000"/>
                        </a:lnSpc>
                        <a:spcBef>
                          <a:spcPts val="0"/>
                        </a:spcBef>
                        <a:spcAft>
                          <a:spcPts val="0"/>
                        </a:spcAft>
                      </a:pPr>
                      <a:r>
                        <a:rPr lang="lt-LT" sz="1600">
                          <a:effectLst/>
                        </a:rPr>
                        <a:t>Lietuvai keliami specifiniai uždaviniai</a:t>
                      </a:r>
                      <a:endParaRPr lang="en-GB" sz="20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lt-LT" sz="1600">
                          <a:effectLst/>
                        </a:rPr>
                        <a:t>Sukurti priemones, kurios skatintų tarpsektorinį bendradarbiavimą.</a:t>
                      </a:r>
                      <a:endParaRPr lang="en-GB" sz="200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a:effectLst/>
                        </a:rPr>
                        <a:t>Sukurti geresnę prieigą prie išteklių, reikalingų efektyviam klasterių valdymui.</a:t>
                      </a:r>
                      <a:endParaRPr lang="en-GB" sz="200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a:effectLst/>
                        </a:rPr>
                        <a:t>Kurti klasterizacijos politiką, kuri skatintų tvarius tinklus ir partnerystes.</a:t>
                      </a:r>
                      <a:endParaRPr lang="en-GB" sz="200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a:effectLst/>
                        </a:rPr>
                        <a:t>Skatinti didesnį pasitikėjimą jau egzistuojančiuose tinkluose bei egzistuojančių tinklų plėtrą.</a:t>
                      </a:r>
                      <a:endParaRPr lang="en-GB" sz="20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74651451"/>
                  </a:ext>
                </a:extLst>
              </a:tr>
              <a:tr h="994451">
                <a:tc>
                  <a:txBody>
                    <a:bodyPr/>
                    <a:lstStyle/>
                    <a:p>
                      <a:pPr marL="0" marR="0" algn="just">
                        <a:lnSpc>
                          <a:spcPct val="107000"/>
                        </a:lnSpc>
                        <a:spcBef>
                          <a:spcPts val="0"/>
                        </a:spcBef>
                        <a:spcAft>
                          <a:spcPts val="0"/>
                        </a:spcAft>
                      </a:pPr>
                      <a:r>
                        <a:rPr lang="lt-LT" sz="1600">
                          <a:effectLst/>
                        </a:rPr>
                        <a:t>Patarimai dėl specifinių priemonių, padėsiančių įvykdyti uždavinius</a:t>
                      </a:r>
                      <a:endParaRPr lang="en-GB" sz="20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lt-LT" sz="1600">
                          <a:effectLst/>
                        </a:rPr>
                        <a:t>Sukurti paramos priemonę „Inovacijų partnerystės“, kuri būtų skirta verslams, klasteriams ir mokslinių tyrimų organizacijoms. Priemonė siektų sinergijos su jau egzistuojančiais finansavimo instrumentais bei skatintų partnerystes, kuriant inovatyvius produktus, integraciją į naujas vertės grandines.</a:t>
                      </a:r>
                      <a:endParaRPr lang="en-GB" sz="20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43201912"/>
                  </a:ext>
                </a:extLst>
              </a:tr>
              <a:tr h="994451">
                <a:tc>
                  <a:txBody>
                    <a:bodyPr/>
                    <a:lstStyle/>
                    <a:p>
                      <a:pPr marL="0" marR="0" algn="just">
                        <a:lnSpc>
                          <a:spcPct val="107000"/>
                        </a:lnSpc>
                        <a:spcBef>
                          <a:spcPts val="0"/>
                        </a:spcBef>
                        <a:spcAft>
                          <a:spcPts val="0"/>
                        </a:spcAft>
                      </a:pPr>
                      <a:r>
                        <a:rPr lang="lt-LT" sz="1600">
                          <a:effectLst/>
                        </a:rPr>
                        <a:t>Siektini rezultatai</a:t>
                      </a:r>
                      <a:endParaRPr lang="en-GB" sz="200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lt-LT" sz="1600" dirty="0">
                          <a:effectLst/>
                        </a:rPr>
                        <a:t>Lietuvoje susikuria nauji ir labiau integruoti verslų tinklai.</a:t>
                      </a:r>
                      <a:endParaRPr lang="en-GB" sz="200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dirty="0">
                          <a:effectLst/>
                        </a:rPr>
                        <a:t>Tvaresni klasteriai bei efektyvesnis klasterių valdymas.</a:t>
                      </a:r>
                      <a:endParaRPr lang="en-GB" sz="200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lt-LT" sz="1600" dirty="0">
                          <a:effectLst/>
                        </a:rPr>
                        <a:t>Tarpsektorinės inovacijos, kurios prisideda prie regioninių vertės grandinių plėtros.</a:t>
                      </a:r>
                      <a:endParaRPr lang="en-GB" sz="20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10399906"/>
                  </a:ext>
                </a:extLst>
              </a:tr>
            </a:tbl>
          </a:graphicData>
        </a:graphic>
      </p:graphicFrame>
      <p:sp>
        <p:nvSpPr>
          <p:cNvPr id="5" name="Rectangle 4">
            <a:extLst>
              <a:ext uri="{FF2B5EF4-FFF2-40B4-BE49-F238E27FC236}">
                <a16:creationId xmlns:a16="http://schemas.microsoft.com/office/drawing/2014/main" id="{9D0DA3DF-2A0A-4EE0-86A5-46D8C45CCECE}"/>
              </a:ext>
            </a:extLst>
          </p:cNvPr>
          <p:cNvSpPr/>
          <p:nvPr/>
        </p:nvSpPr>
        <p:spPr>
          <a:xfrm>
            <a:off x="80963" y="6486949"/>
            <a:ext cx="11834812" cy="369332"/>
          </a:xfrm>
          <a:prstGeom prst="rect">
            <a:avLst/>
          </a:prstGeom>
        </p:spPr>
        <p:txBody>
          <a:bodyPr wrap="square">
            <a:spAutoFit/>
          </a:bodyPr>
          <a:lstStyle/>
          <a:p>
            <a:pPr algn="just">
              <a:spcAft>
                <a:spcPts val="1800"/>
              </a:spcAft>
            </a:pP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European</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a:t>
            </a: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Commission</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2019. </a:t>
            </a: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European</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a:t>
            </a: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Observatory</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a:t>
            </a: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for</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a:t>
            </a: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Cluster</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a:t>
            </a: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and</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a:t>
            </a: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Industrial</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a:t>
            </a: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Change</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a:t>
            </a: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Policy</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a:t>
            </a:r>
            <a:r>
              <a:rPr lang="lt-LT" dirty="0" err="1">
                <a:solidFill>
                  <a:srgbClr val="44546A"/>
                </a:solidFill>
                <a:latin typeface="Georgia" panose="02040502050405020303" pitchFamily="18" charset="0"/>
                <a:ea typeface="Georgia" panose="02040502050405020303" pitchFamily="18" charset="0"/>
                <a:cs typeface="Times New Roman" panose="02020603050405020304" pitchFamily="18" charset="0"/>
              </a:rPr>
              <a:t>Briefing</a:t>
            </a:r>
            <a:r>
              <a:rPr lang="lt-LT" dirty="0">
                <a:solidFill>
                  <a:srgbClr val="44546A"/>
                </a:solidFill>
                <a:latin typeface="Georgia" panose="02040502050405020303" pitchFamily="18" charset="0"/>
                <a:ea typeface="Georgia" panose="02040502050405020303" pitchFamily="18" charset="0"/>
                <a:cs typeface="Times New Roman" panose="02020603050405020304" pitchFamily="18" charset="0"/>
              </a:rPr>
              <a:t> - Lithuania</a:t>
            </a:r>
            <a:endParaRPr lang="en-GB" dirty="0">
              <a:solidFill>
                <a:srgbClr val="44546A"/>
              </a:solidFill>
              <a:latin typeface="Georgia" panose="02040502050405020303" pitchFamily="18"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712218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895</TotalTime>
  <Words>3423</Words>
  <Application>Microsoft Office PowerPoint</Application>
  <PresentationFormat>Plačiaekranė</PresentationFormat>
  <Paragraphs>441</Paragraphs>
  <Slides>45</Slides>
  <Notes>0</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45</vt:i4>
      </vt:variant>
    </vt:vector>
  </HeadingPairs>
  <TitlesOfParts>
    <vt:vector size="52" baseType="lpstr">
      <vt:lpstr>Arial</vt:lpstr>
      <vt:lpstr>Calibri</vt:lpstr>
      <vt:lpstr>Calibri Light</vt:lpstr>
      <vt:lpstr>Georgia</vt:lpstr>
      <vt:lpstr>Symbol</vt:lpstr>
      <vt:lpstr>Times New Roman</vt:lpstr>
      <vt:lpstr>Office Theme</vt:lpstr>
      <vt:lpstr>Lietuvos klasterizacijos studija 2019</vt:lpstr>
      <vt:lpstr>Studijos tikslas - nustatyti įmonių potencialą bei galimybes jungtis į klasterius bei brandinti jau rinkoje esančius klasterius, identifikuoti perspektyviausius klasterizacijos sektorius, apibrėžti ir numatyti klasterizacijos tendencijas, perspektyvas, įvertinti klasterių galimybes jungtis į tarptautinius klasterius ir įvertinti paramos priemonių efektyvumą.  </vt:lpstr>
      <vt:lpstr>Tyrimų apribojimai</vt:lpstr>
      <vt:lpstr>ES klasterizacijos politikos kryptys: </vt:lpstr>
      <vt:lpstr>Klasterizacijos politikos “vengtinos” ir “siektinos” praktikos</vt:lpstr>
      <vt:lpstr>Lietuvos klasterių ekosistemos dimensijų vertinimas</vt:lpstr>
      <vt:lpstr>Lietuvos klasterių ekosistemos veikėjai</vt:lpstr>
      <vt:lpstr>Lietuvos klasterių SSGG</vt:lpstr>
      <vt:lpstr>Rekomendacijos dėl klasterių politikos plėtros Lietuvoje</vt:lpstr>
      <vt:lpstr>Paramos priemonių modeliai klasterių plėtotei</vt:lpstr>
      <vt:lpstr>LIETUVOS KLASTERIŲ SITUACIJOS APŽVALGA</vt:lpstr>
      <vt:lpstr>„PowerPoint“ pateiktis</vt:lpstr>
      <vt:lpstr>Klasterio narių dydis</vt:lpstr>
      <vt:lpstr>Klasterių narių, užsienyje įsikūrusių įmonių, pasiskirstymas pagal šalis </vt:lpstr>
      <vt:lpstr>Klasterių geografinis pasiskirstymas pagal apskritis 2017 m. ir 2018 m.</vt:lpstr>
      <vt:lpstr>Klasterių narių pasiskirstymas pagal apskritis 2017 ir 2018 m</vt:lpstr>
      <vt:lpstr>Klasterių narių skaičiaus pokytis apskrityse 2018 m. lyginant su 2017 m</vt:lpstr>
      <vt:lpstr>Klasterių pasiskirstymas pagal apimamus EVRK sektorius, 2019 m. I ketv. duomenimis</vt:lpstr>
      <vt:lpstr>Klasterių narių skaičius pagal EVRK sektorius 2018 m. duomenimis </vt:lpstr>
      <vt:lpstr>Klasterio vienos įmonės apyvartos vidurkis pagal sektorių lyginant su Lietuvos vienos įmonės apyvartos vidurkiu pagal sektorių 2017 m</vt:lpstr>
      <vt:lpstr>Vidutinis darbo užmokestis klasterių įmonėse lyginant su vidutinius darbo užmokesčiu Lietuvos įmonėse pagal sektorius, 2019 m. I ketv. (eurai)</vt:lpstr>
      <vt:lpstr>Klasterių įmonių eksporto apimtys (proc.) (n=33)</vt:lpstr>
      <vt:lpstr>Bendrai klasterių narių vykdytos MTEP veiklos 2018 m. (n=33)</vt:lpstr>
      <vt:lpstr>Klasterių turima bendra infrastruktūra</vt:lpstr>
      <vt:lpstr>Klasterių bendra veikla (iniciatyvos) 2018 -2019 metais (n=33)</vt:lpstr>
      <vt:lpstr>Lietuvos klasterių brandos lygiai, vertinimui naudojant mokslinę metodologiją</vt:lpstr>
      <vt:lpstr>Lietuvos klasterių išsivystymo lygis 2019 metais (n=33), vertinimui naudojant LR klasterių koncepcijos apibrėžimą </vt:lpstr>
      <vt:lpstr>Atvejų analizių rezultatas</vt:lpstr>
      <vt:lpstr>Paramos priemonių klasteriams poveikis ir poreikis</vt:lpstr>
      <vt:lpstr>2019 - 2022 Priemonių planas klasterizacijai stiprinti</vt:lpstr>
      <vt:lpstr>1. Esamų paramos priemonių tobulininimas</vt:lpstr>
      <vt:lpstr>2. Įdiegti kasmetinę klasterių koordinatorių, besinaudojančių ar ketinančių naudotis paramos priemonėmis, metinę ataskaitą</vt:lpstr>
      <vt:lpstr>3. Atlikti užsienio šalių klasterizaciją skatinančių paramos priemonių lyginamąją analizę </vt:lpstr>
      <vt:lpstr>4. Parengti Lietuvos klasterizacijos plėtros strategiją 2021 – 2027</vt:lpstr>
      <vt:lpstr>5. Parengti 2021 – 2027 Klasterizacijos paramos priemonių planą (1)</vt:lpstr>
      <vt:lpstr>5. Parengti 2021 – 2027 Klasterizacijos paramos priemonių planą (2)</vt:lpstr>
      <vt:lpstr>„PowerPoint“ pateiktis</vt:lpstr>
      <vt:lpstr>Pasiūlymai dėl klasterizacijos proceso skatinimo</vt:lpstr>
      <vt:lpstr>Pasiūlymai dėl klasterių veiklos efektyvumo</vt:lpstr>
      <vt:lpstr>Rekomenduojami kriterijai klasterizacijos procesams vertinti</vt:lpstr>
      <vt:lpstr>Rekomenduojami rodikliai klasterizacijos procesams vertinti</vt:lpstr>
      <vt:lpstr>Pasiūlymai dėl klasterių veiklos stebėsenos (1)</vt:lpstr>
      <vt:lpstr>Pasiūlymai dėl klasterių veiklos stebėsenos (2)</vt:lpstr>
      <vt:lpstr>Pasiūlymai dėl klasterių žinomumo ir prestižo didinimo</vt:lpstr>
      <vt:lpstr>Q &amp; 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Lietuvos klasterizacijos studija 2019</dc:title>
  <dc:creator>Erika Vaiginiene</dc:creator>
  <cp:lastModifiedBy>Erika Vaiginienė</cp:lastModifiedBy>
  <cp:revision>38</cp:revision>
  <cp:lastPrinted>2019-10-02T09:41:35Z</cp:lastPrinted>
  <dcterms:created xsi:type="dcterms:W3CDTF">2019-10-01T18:44:27Z</dcterms:created>
  <dcterms:modified xsi:type="dcterms:W3CDTF">2019-10-02T09:42:30Z</dcterms:modified>
</cp:coreProperties>
</file>