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g" ContentType="image/jpg"/>
  <Override PartName="/ppt/media/image8.jpg" ContentType="image/jpg"/>
  <Override PartName="/ppt/media/image10.jpg" ContentType="image/jp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media/image50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71" r:id="rId6"/>
    <p:sldId id="299" r:id="rId7"/>
    <p:sldId id="272" r:id="rId8"/>
    <p:sldId id="310" r:id="rId9"/>
    <p:sldId id="311" r:id="rId10"/>
    <p:sldId id="286" r:id="rId11"/>
    <p:sldId id="302" r:id="rId12"/>
    <p:sldId id="303" r:id="rId13"/>
    <p:sldId id="304" r:id="rId14"/>
    <p:sldId id="300" r:id="rId15"/>
    <p:sldId id="274" r:id="rId16"/>
    <p:sldId id="275" r:id="rId17"/>
    <p:sldId id="312" r:id="rId18"/>
    <p:sldId id="313" r:id="rId19"/>
    <p:sldId id="314" r:id="rId20"/>
    <p:sldId id="290" r:id="rId21"/>
    <p:sldId id="288" r:id="rId22"/>
    <p:sldId id="291" r:id="rId23"/>
    <p:sldId id="298" r:id="rId24"/>
    <p:sldId id="292" r:id="rId25"/>
    <p:sldId id="293" r:id="rId26"/>
    <p:sldId id="294" r:id="rId27"/>
    <p:sldId id="295" r:id="rId28"/>
    <p:sldId id="296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FD9"/>
    <a:srgbClr val="3F3F3F"/>
    <a:srgbClr val="03614B"/>
    <a:srgbClr val="03615F"/>
    <a:srgbClr val="014067"/>
    <a:srgbClr val="014B79"/>
    <a:srgbClr val="F2F2F2"/>
    <a:srgbClr val="014E7D"/>
    <a:srgbClr val="013657"/>
    <a:srgbClr val="014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4674" autoAdjust="0"/>
  </p:normalViewPr>
  <p:slideViewPr>
    <p:cSldViewPr snapToGrid="0" showGuides="1">
      <p:cViewPr varScale="1">
        <p:scale>
          <a:sx n="83" d="100"/>
          <a:sy n="83" d="100"/>
        </p:scale>
        <p:origin x="470" y="7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Knyg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.Stakenaite\Desktop\Statistika%20LVP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.Stakenaite\Desktop\Statistika%20LVP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60" b="1" i="0" u="none" strike="noStrike" kern="1200" spc="100" baseline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pPr>
            <a:r>
              <a:rPr lang="lt-LT"/>
              <a:t>   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60" b="1" i="0" u="none" strike="noStrike" kern="1200" spc="100" baseline="0"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6602949176807444"/>
          <c:y val="0.18044449667672138"/>
          <c:w val="0.50672908613696011"/>
          <c:h val="0.69328606312270669"/>
        </c:manualLayout>
      </c:layout>
      <c:doughnut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Paraiškos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250-45AC-81A9-72B92950109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250-45AC-81A9-72B92950109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250-45AC-81A9-72B929501095}"/>
              </c:ext>
            </c:extLst>
          </c:dPt>
          <c:dLbls>
            <c:dLbl>
              <c:idx val="0"/>
              <c:layout>
                <c:manualLayout>
                  <c:x val="-3.8787878787878788E-2"/>
                  <c:y val="8.9552238805970144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50-45AC-81A9-72B929501095}"/>
                </c:ext>
              </c:extLst>
            </c:dLbl>
            <c:dLbl>
              <c:idx val="1"/>
              <c:layout>
                <c:manualLayout>
                  <c:x val="-9.4545454545454641E-2"/>
                  <c:y val="-1.990049751243781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50-45AC-81A9-72B929501095}"/>
                </c:ext>
              </c:extLst>
            </c:dLbl>
            <c:dLbl>
              <c:idx val="2"/>
              <c:layout>
                <c:manualLayout>
                  <c:x val="9.2121212121212076E-2"/>
                  <c:y val="4.311774461028186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250-45AC-81A9-72B9295010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Lapas1!$A$2:$A$4</c:f>
              <c:strCache>
                <c:ptCount val="3"/>
                <c:pt idx="0">
                  <c:v>2 kvietimas</c:v>
                </c:pt>
                <c:pt idx="1">
                  <c:v>3 kvietimas</c:v>
                </c:pt>
                <c:pt idx="2">
                  <c:v>4 kvietimas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42</c:v>
                </c:pt>
                <c:pt idx="1">
                  <c:v>147</c:v>
                </c:pt>
                <c:pt idx="2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50-45AC-81A9-72B929501095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Finansavimas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250-45AC-81A9-72B92950109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250-45AC-81A9-72B92950109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250-45AC-81A9-72B929501095}"/>
              </c:ext>
            </c:extLst>
          </c:dPt>
          <c:dLbls>
            <c:dLbl>
              <c:idx val="0"/>
              <c:layout>
                <c:manualLayout>
                  <c:x val="-4.8484848484848485E-3"/>
                  <c:y val="-0.1127694859038142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250-45AC-81A9-72B929501095}"/>
                </c:ext>
              </c:extLst>
            </c:dLbl>
            <c:dLbl>
              <c:idx val="1"/>
              <c:layout>
                <c:manualLayout>
                  <c:x val="0.11878787878787869"/>
                  <c:y val="2.9850746268656594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250-45AC-81A9-72B929501095}"/>
                </c:ext>
              </c:extLst>
            </c:dLbl>
            <c:dLbl>
              <c:idx val="2"/>
              <c:layout>
                <c:manualLayout>
                  <c:x val="-0.13696969696969696"/>
                  <c:y val="-1.326699834162520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04232879980911"/>
                      <c:h val="0.167860696517412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3250-45AC-81A9-72B92950109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Lapas1!$A$2:$A$4</c:f>
              <c:strCache>
                <c:ptCount val="3"/>
                <c:pt idx="0">
                  <c:v>2 kvietimas</c:v>
                </c:pt>
                <c:pt idx="1">
                  <c:v>3 kvietimas</c:v>
                </c:pt>
                <c:pt idx="2">
                  <c:v>4 kvietimas</c:v>
                </c:pt>
              </c:strCache>
            </c:strRef>
          </c:cat>
          <c:val>
            <c:numRef>
              <c:f>Lapas1!$C$2:$C$4</c:f>
              <c:numCache>
                <c:formatCode>0.00</c:formatCode>
                <c:ptCount val="3"/>
                <c:pt idx="0">
                  <c:v>4567333</c:v>
                </c:pt>
                <c:pt idx="1">
                  <c:v>84066486</c:v>
                </c:pt>
                <c:pt idx="2">
                  <c:v>101223856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250-45AC-81A9-72B9295010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4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solidFill>
            <a:sysClr val="windowText" lastClr="000000"/>
          </a:solidFill>
          <a:latin typeface="+mj-lt"/>
        </a:defRPr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cap="all" spc="120" normalizeH="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r>
              <a:rPr lang="lt-LT"/>
              <a:t>    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cap="all" spc="120" normalizeH="0" baseline="0">
              <a:solidFill>
                <a:sysClr val="windowText" lastClr="000000"/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7.8895447173596492E-2"/>
          <c:y val="0.12842424242424244"/>
          <c:w val="0.88428667747872514"/>
          <c:h val="0.72725067017181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Lapas2!$B$1</c:f>
              <c:strCache>
                <c:ptCount val="1"/>
                <c:pt idx="0">
                  <c:v>Paraiškos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Lapas2!$A$2</c:f>
              <c:strCache>
                <c:ptCount val="1"/>
                <c:pt idx="0">
                  <c:v>Skaičius</c:v>
                </c:pt>
              </c:strCache>
            </c:strRef>
          </c:cat>
          <c:val>
            <c:numRef>
              <c:f>Lapas2!$B$2</c:f>
              <c:numCache>
                <c:formatCode>General</c:formatCode>
                <c:ptCount val="1"/>
                <c:pt idx="0">
                  <c:v>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D-44A5-A891-943275FFB90D}"/>
            </c:ext>
          </c:extLst>
        </c:ser>
        <c:ser>
          <c:idx val="1"/>
          <c:order val="1"/>
          <c:tx>
            <c:strRef>
              <c:f>Lapas2!$C$1</c:f>
              <c:strCache>
                <c:ptCount val="1"/>
                <c:pt idx="0">
                  <c:v>Sutartys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Lapas2!$A$2</c:f>
              <c:strCache>
                <c:ptCount val="1"/>
                <c:pt idx="0">
                  <c:v>Skaičius</c:v>
                </c:pt>
              </c:strCache>
            </c:strRef>
          </c:cat>
          <c:val>
            <c:numRef>
              <c:f>Lapas2!$C$2</c:f>
              <c:numCache>
                <c:formatCode>General</c:formatCode>
                <c:ptCount val="1"/>
                <c:pt idx="0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DD-44A5-A891-943275FFB9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50746728"/>
        <c:axId val="350747712"/>
      </c:barChart>
      <c:catAx>
        <c:axId val="35074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lt-LT"/>
          </a:p>
        </c:txPr>
        <c:crossAx val="350747712"/>
        <c:crosses val="autoZero"/>
        <c:auto val="1"/>
        <c:lblAlgn val="ctr"/>
        <c:lblOffset val="100"/>
        <c:noMultiLvlLbl val="0"/>
      </c:catAx>
      <c:valAx>
        <c:axId val="350747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074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97574741529404"/>
          <c:y val="0.91416500595969996"/>
          <c:w val="0.61100444465059878"/>
          <c:h val="5.5918712516312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Calibri Light" panose="020F0302020204030204" pitchFamily="34" charset="0"/>
        </a:defRPr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cap="all" spc="120" normalizeH="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r>
              <a:rPr lang="lt-LT"/>
              <a:t>   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cap="all" spc="120" normalizeH="0" baseline="0">
              <a:solidFill>
                <a:sysClr val="windowText" lastClr="000000"/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7.6388888888888895E-2"/>
          <c:y val="0.13740281224152193"/>
          <c:w val="0.84722222222222221"/>
          <c:h val="0.72292191763870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Lapas2!$B$1</c:f>
              <c:strCache>
                <c:ptCount val="1"/>
                <c:pt idx="0">
                  <c:v>Paraiškos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Lapas2!$A$3</c:f>
              <c:strCache>
                <c:ptCount val="1"/>
                <c:pt idx="0">
                  <c:v>Investicijų dydis</c:v>
                </c:pt>
              </c:strCache>
            </c:strRef>
          </c:cat>
          <c:val>
            <c:numRef>
              <c:f>Lapas2!$B$3</c:f>
              <c:numCache>
                <c:formatCode>General</c:formatCode>
                <c:ptCount val="1"/>
                <c:pt idx="0">
                  <c:v>189.8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3-4E63-8B37-9198CD4EB69E}"/>
            </c:ext>
          </c:extLst>
        </c:ser>
        <c:ser>
          <c:idx val="1"/>
          <c:order val="1"/>
          <c:tx>
            <c:strRef>
              <c:f>Lapas2!$C$1</c:f>
              <c:strCache>
                <c:ptCount val="1"/>
                <c:pt idx="0">
                  <c:v>Sutartys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Lapas2!$A$3</c:f>
              <c:strCache>
                <c:ptCount val="1"/>
                <c:pt idx="0">
                  <c:v>Investicijų dydis</c:v>
                </c:pt>
              </c:strCache>
            </c:strRef>
          </c:cat>
          <c:val>
            <c:numRef>
              <c:f>Lapas2!$C$3</c:f>
              <c:numCache>
                <c:formatCode>General</c:formatCode>
                <c:ptCount val="1"/>
                <c:pt idx="0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3-4E63-8B37-9198CD4EB6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42436472"/>
        <c:axId val="356936072"/>
      </c:barChart>
      <c:catAx>
        <c:axId val="24243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lt-LT"/>
          </a:p>
        </c:txPr>
        <c:crossAx val="356936072"/>
        <c:crosses val="autoZero"/>
        <c:auto val="1"/>
        <c:lblAlgn val="ctr"/>
        <c:lblOffset val="100"/>
        <c:noMultiLvlLbl val="0"/>
      </c:catAx>
      <c:valAx>
        <c:axId val="356936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243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Calibri Light" panose="020F0302020204030204" pitchFamily="34" charset="0"/>
        </a:defRPr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6705556699159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A830-40C0-8F2E-A981724A7E36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830-40C0-8F2E-A981724A7E3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0-40C0-8F2E-A981724A7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86444342411732E-2"/>
          <c:y val="3.427154469539514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94A07D"/>
              </a:solidFill>
            </c:spPr>
            <c:extLst>
              <c:ext xmlns:c16="http://schemas.microsoft.com/office/drawing/2014/chart" uri="{C3380CC4-5D6E-409C-BE32-E72D297353CC}">
                <c16:uniqueId val="{00000001-D494-4501-B4F8-3CF463D300F6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494-4501-B4F8-3CF463D300F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94-4501-B4F8-3CF463D30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955140020243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  <a:alpha val="51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823-45EA-9F31-067732A0806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E823-45EA-9F31-067732A0806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23-45EA-9F31-067732A08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61441097205476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25A-4730-BD64-59ADC9C32339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25A-4730-BD64-59ADC9C3233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5A-4730-BD64-59ADC9C32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86444342411732E-2"/>
          <c:y val="3.427154469539514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B08600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2668-4A65-A163-4FE769413C23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668-4A65-A163-4FE769413C2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68-4A65-A163-4FE769413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955140020243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D5A-44FC-B700-93F62C8752F7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D5A-44FC-B700-93F62C8752F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5A-44FC-B700-93F62C875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10/2/2019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07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700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314B3-DFFB-47A6-8BC4-C0D333D4A9CB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7A53F4A3-E802-426E-A3E1-DA2A42993F21}" type="slidenum">
              <a:rPr lang="en-US" altLang="zh-CN" sz="1200"/>
              <a:pPr algn="r"/>
              <a:t>14</a:t>
            </a:fld>
            <a:endParaRPr lang="en-US" altLang="zh-CN" sz="12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28329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4C92-2742-421D-B1D6-54F27F9F9807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802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lt-LT" noProof="0" smtClean="0"/>
              <a:t>Redaguoti šablono teksto stilius</a:t>
            </a:r>
          </a:p>
          <a:p>
            <a:pPr lvl="1"/>
            <a:r>
              <a:rPr lang="lt-LT" noProof="0" smtClean="0"/>
              <a:t>Antras lygis</a:t>
            </a:r>
          </a:p>
          <a:p>
            <a:pPr lvl="2"/>
            <a:r>
              <a:rPr lang="lt-LT" noProof="0" smtClean="0"/>
              <a:t>Trečias lygis</a:t>
            </a:r>
          </a:p>
          <a:p>
            <a:pPr lvl="3"/>
            <a:r>
              <a:rPr lang="lt-LT" noProof="0" smtClean="0"/>
              <a:t>Ketvirtas lygis</a:t>
            </a:r>
          </a:p>
          <a:p>
            <a:pPr lvl="4"/>
            <a:r>
              <a:rPr lang="lt-LT" noProof="0" smtClean="0"/>
              <a:t>Penktas lygis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lt-LT" noProof="0" smtClean="0"/>
              <a:t>Redaguoti šablono teksto stilius</a:t>
            </a:r>
          </a:p>
          <a:p>
            <a:pPr lvl="1"/>
            <a:r>
              <a:rPr lang="lt-LT" noProof="0" smtClean="0"/>
              <a:t>Antras lygis</a:t>
            </a:r>
          </a:p>
          <a:p>
            <a:pPr lvl="2"/>
            <a:r>
              <a:rPr lang="lt-LT" noProof="0" smtClean="0"/>
              <a:t>Trečias lygis</a:t>
            </a:r>
          </a:p>
          <a:p>
            <a:pPr lvl="3"/>
            <a:r>
              <a:rPr lang="lt-LT" noProof="0" smtClean="0"/>
              <a:t>Ketvirtas lygis</a:t>
            </a:r>
          </a:p>
          <a:p>
            <a:pPr lvl="4"/>
            <a:r>
              <a:rPr lang="lt-LT" noProof="0" smtClean="0"/>
              <a:t>Penktas lygis</a:t>
            </a:r>
            <a:endParaRPr lang="en-US" noProof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lt-LT" noProof="0" smtClean="0"/>
              <a:t>Redaguoti šablono teksto stilius</a:t>
            </a:r>
          </a:p>
          <a:p>
            <a:pPr lvl="1"/>
            <a:r>
              <a:rPr lang="lt-LT" noProof="0" smtClean="0"/>
              <a:t>Antras lygis</a:t>
            </a:r>
          </a:p>
          <a:p>
            <a:pPr lvl="2"/>
            <a:r>
              <a:rPr lang="lt-LT" noProof="0" smtClean="0"/>
              <a:t>Trečias lygis</a:t>
            </a:r>
          </a:p>
          <a:p>
            <a:pPr lvl="3"/>
            <a:r>
              <a:rPr lang="lt-LT" noProof="0" smtClean="0"/>
              <a:t>Ketvirtas lygis</a:t>
            </a:r>
          </a:p>
          <a:p>
            <a:pPr lvl="4"/>
            <a:r>
              <a:rPr lang="lt-LT" noProof="0" smtClean="0"/>
              <a:t>Penktas lygis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lt-LT" noProof="0" smtClean="0"/>
              <a:t>Redaguoti šablono teksto stilius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noProof="0" smtClean="0"/>
              <a:t>Redaguoti šablono teksto stilius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lt-LT" noProof="0" smtClean="0"/>
              <a:t>Redaguoti šablono teksto stilius</a:t>
            </a:r>
          </a:p>
          <a:p>
            <a:pPr lvl="1"/>
            <a:r>
              <a:rPr lang="lt-LT" noProof="0" smtClean="0"/>
              <a:t>Antras lygis</a:t>
            </a:r>
          </a:p>
          <a:p>
            <a:pPr lvl="2"/>
            <a:r>
              <a:rPr lang="lt-LT" noProof="0" smtClean="0"/>
              <a:t>Trečias lygis</a:t>
            </a:r>
          </a:p>
          <a:p>
            <a:pPr lvl="3"/>
            <a:r>
              <a:rPr lang="lt-LT" noProof="0" smtClean="0"/>
              <a:t>Ketvirtas lygis</a:t>
            </a:r>
          </a:p>
          <a:p>
            <a:pPr lvl="4"/>
            <a:r>
              <a:rPr lang="lt-LT" noProof="0" smtClean="0"/>
              <a:t>Penktas lygis</a:t>
            </a:r>
            <a:endParaRPr lang="en-US" noProof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lt-LT" noProof="0" smtClean="0"/>
              <a:t>Redaguoti šablono teksto stilius</a:t>
            </a:r>
          </a:p>
          <a:p>
            <a:pPr lvl="1"/>
            <a:r>
              <a:rPr lang="lt-LT" noProof="0" smtClean="0"/>
              <a:t>Antras lygis</a:t>
            </a:r>
          </a:p>
          <a:p>
            <a:pPr lvl="2"/>
            <a:r>
              <a:rPr lang="lt-LT" noProof="0" smtClean="0"/>
              <a:t>Trečias lygis</a:t>
            </a:r>
          </a:p>
          <a:p>
            <a:pPr lvl="3"/>
            <a:r>
              <a:rPr lang="lt-LT" noProof="0" smtClean="0"/>
              <a:t>Ketvirtas lygis</a:t>
            </a:r>
          </a:p>
          <a:p>
            <a:pPr lvl="4"/>
            <a:r>
              <a:rPr lang="lt-LT" noProof="0" smtClean="0"/>
              <a:t>Penktas lygis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noProof="0" smtClean="0"/>
              <a:t>Redaguoti šablono teksto stilius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noProof="0" smtClean="0"/>
              <a:t>Redaguoti šablono teksto stilius</a:t>
            </a:r>
          </a:p>
          <a:p>
            <a:pPr lvl="1"/>
            <a:r>
              <a:rPr lang="lt-LT" noProof="0" smtClean="0"/>
              <a:t>Antras lygis</a:t>
            </a:r>
          </a:p>
          <a:p>
            <a:pPr lvl="2"/>
            <a:r>
              <a:rPr lang="lt-LT" noProof="0" smtClean="0"/>
              <a:t>Trečias lygis</a:t>
            </a:r>
          </a:p>
          <a:p>
            <a:pPr lvl="3"/>
            <a:r>
              <a:rPr lang="lt-LT" noProof="0" smtClean="0"/>
              <a:t>Ketvirtas lygis</a:t>
            </a:r>
          </a:p>
          <a:p>
            <a:pPr lvl="4"/>
            <a:r>
              <a:rPr lang="lt-LT" noProof="0" smtClean="0"/>
              <a:t>Penktas lygis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noProof="0" smtClean="0"/>
              <a:t>Redaguoti šablono teksto stilius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7020-9ECC-2145-80CB-7C294403CCD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B56D-DFB8-2644-8E8F-A4294354E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49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7020-9ECC-2145-80CB-7C294403CCD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B56D-DFB8-2644-8E8F-A4294354E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6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8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816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31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726940" rtl="0" eaLnBrk="1" fontAlgn="auto" latinLnBrk="1" hangingPunct="1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8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726940" rtl="0" eaLnBrk="1" fontAlgn="auto" latinLnBrk="1" hangingPunct="1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817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lt-LT" noProof="0" smtClean="0"/>
              <a:t>Redaguoti šablono teksto stilius</a:t>
            </a:r>
          </a:p>
          <a:p>
            <a:pPr lvl="1"/>
            <a:r>
              <a:rPr lang="lt-LT" noProof="0" smtClean="0"/>
              <a:t>Antras lygis</a:t>
            </a:r>
          </a:p>
          <a:p>
            <a:pPr lvl="2"/>
            <a:r>
              <a:rPr lang="lt-LT" noProof="0" smtClean="0"/>
              <a:t>Trečias lygis</a:t>
            </a:r>
          </a:p>
          <a:p>
            <a:pPr lvl="3"/>
            <a:r>
              <a:rPr lang="lt-LT" noProof="0" smtClean="0"/>
              <a:t>Ketvirtas lygis</a:t>
            </a:r>
          </a:p>
          <a:p>
            <a:pPr lvl="4"/>
            <a:r>
              <a:rPr lang="lt-LT" noProof="0" smtClean="0"/>
              <a:t>Penktas lygis</a:t>
            </a:r>
            <a:endParaRPr lang="en-US" noProof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lt-LT" noProof="0" smtClean="0"/>
              <a:t>Redaguoti šablono teksto stilius</a:t>
            </a:r>
          </a:p>
          <a:p>
            <a:pPr lvl="1"/>
            <a:r>
              <a:rPr lang="lt-LT" noProof="0" smtClean="0"/>
              <a:t>Antras lygis</a:t>
            </a:r>
          </a:p>
          <a:p>
            <a:pPr lvl="2"/>
            <a:r>
              <a:rPr lang="lt-LT" noProof="0" smtClean="0"/>
              <a:t>Trečias lygis</a:t>
            </a:r>
          </a:p>
          <a:p>
            <a:pPr lvl="3"/>
            <a:r>
              <a:rPr lang="lt-LT" noProof="0" smtClean="0"/>
              <a:t>Ketvirtas lygis</a:t>
            </a:r>
          </a:p>
          <a:p>
            <a:pPr lvl="4"/>
            <a:r>
              <a:rPr lang="lt-LT" noProof="0" smtClean="0"/>
              <a:t>Penktas lygis</a:t>
            </a:r>
            <a:endParaRPr lang="en-US" noProof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noProof="0" smtClean="0"/>
              <a:t>Redaguoti šablono teksto stilius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lt-LT" noProof="0" smtClean="0"/>
              <a:t>Redaguoti šablono teksto stilius</a:t>
            </a:r>
          </a:p>
          <a:p>
            <a:pPr lvl="1">
              <a:buClr>
                <a:schemeClr val="accent2"/>
              </a:buClr>
            </a:pPr>
            <a:r>
              <a:rPr lang="lt-LT" noProof="0" smtClean="0"/>
              <a:t>Antras lygis</a:t>
            </a:r>
          </a:p>
          <a:p>
            <a:pPr lvl="2">
              <a:buClr>
                <a:schemeClr val="accent2"/>
              </a:buClr>
            </a:pPr>
            <a:r>
              <a:rPr lang="lt-LT" noProof="0" smtClean="0"/>
              <a:t>Trečias lygis</a:t>
            </a:r>
          </a:p>
          <a:p>
            <a:pPr lvl="3">
              <a:buClr>
                <a:schemeClr val="accent2"/>
              </a:buClr>
            </a:pPr>
            <a:r>
              <a:rPr lang="lt-LT" noProof="0" smtClean="0"/>
              <a:t>Ketvirtas lygis</a:t>
            </a:r>
          </a:p>
          <a:p>
            <a:pPr lvl="4">
              <a:buClr>
                <a:schemeClr val="accent2"/>
              </a:buClr>
            </a:pPr>
            <a:r>
              <a:rPr lang="lt-LT" noProof="0" smtClean="0"/>
              <a:t>Penktas lygis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noProof="0" smtClean="0"/>
              <a:t>Redaguoti šablono teksto stilius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lt-LT" noProof="0" smtClean="0"/>
              <a:t>Redaguoti šablono teksto stilius</a:t>
            </a:r>
          </a:p>
          <a:p>
            <a:pPr lvl="1">
              <a:buClr>
                <a:schemeClr val="accent2"/>
              </a:buClr>
            </a:pPr>
            <a:r>
              <a:rPr lang="lt-LT" noProof="0" smtClean="0"/>
              <a:t>Antras lygis</a:t>
            </a:r>
          </a:p>
          <a:p>
            <a:pPr lvl="2">
              <a:buClr>
                <a:schemeClr val="accent2"/>
              </a:buClr>
            </a:pPr>
            <a:r>
              <a:rPr lang="lt-LT" noProof="0" smtClean="0"/>
              <a:t>Trečias lygis</a:t>
            </a:r>
          </a:p>
          <a:p>
            <a:pPr lvl="3">
              <a:buClr>
                <a:schemeClr val="accent2"/>
              </a:buClr>
            </a:pPr>
            <a:r>
              <a:rPr lang="lt-LT" noProof="0" smtClean="0"/>
              <a:t>Ketvirtas lygis</a:t>
            </a:r>
          </a:p>
          <a:p>
            <a:pPr lvl="4">
              <a:buClr>
                <a:schemeClr val="accent2"/>
              </a:buClr>
            </a:pPr>
            <a:r>
              <a:rPr lang="lt-LT" noProof="0" smtClean="0"/>
              <a:t>Penktas lygis</a:t>
            </a:r>
            <a:endParaRPr lang="en-US" noProof="0"/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lt-LT" noProof="0" smtClean="0"/>
              <a:t>Spustelėkite piktogramą, jei norite pridėti diagramą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lt-LT" noProof="0" smtClean="0"/>
              <a:t>Spustelėkite piktogramą, jei norite pridėti lentelę</a:t>
            </a:r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lt-LT" noProof="0" smtClean="0"/>
              <a:t>Spustelėję redag. ruoš. pavad. stilių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  <p:sldLayoutId id="2147483717" r:id="rId20"/>
    <p:sldLayoutId id="2147483718" r:id="rId21"/>
    <p:sldLayoutId id="2147483719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12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7.xml"/><Relationship Id="rId11" Type="http://schemas.openxmlformats.org/officeDocument/2006/relationships/image" Target="../media/image13.png"/><Relationship Id="rId5" Type="http://schemas.openxmlformats.org/officeDocument/2006/relationships/chart" Target="../charts/chart6.xml"/><Relationship Id="rId10" Type="http://schemas.openxmlformats.org/officeDocument/2006/relationships/image" Target="../media/image15.png"/><Relationship Id="rId4" Type="http://schemas.openxmlformats.org/officeDocument/2006/relationships/chart" Target="../charts/chart5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2.wdp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hyperlink" Target="mailto:komunikacija@lvpa.lt" TargetMode="External"/><Relationship Id="rId7" Type="http://schemas.openxmlformats.org/officeDocument/2006/relationships/hyperlink" Target="https://lt-lt.facebook.com/pg/LietuvosVersloParamosAgentura/posts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5" Type="http://schemas.openxmlformats.org/officeDocument/2006/relationships/image" Target="../media/image2.emf"/><Relationship Id="rId4" Type="http://schemas.openxmlformats.org/officeDocument/2006/relationships/hyperlink" Target="http://www.lvpa.lt/" TargetMode="External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o vietos rezervavimo ženklas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9" r="23129"/>
          <a:stretch>
            <a:fillRect/>
          </a:stretch>
        </p:blipFill>
        <p:spPr/>
      </p:pic>
      <p:sp>
        <p:nvSpPr>
          <p:cNvPr id="18" name="Hexagon 17" descr="Solid dark colored hexagon in the middle of image accent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721" y="2006084"/>
            <a:ext cx="5270847" cy="161625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ES INVESTICIJOS </a:t>
            </a:r>
            <a:r>
              <a:rPr lang="en-US" sz="4400" dirty="0" smtClean="0"/>
              <a:t>VERSLO INOVATYVUMUI IR KONKURENCINGUMUI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2000" dirty="0"/>
              <a:t>AURIMAS </a:t>
            </a:r>
            <a:r>
              <a:rPr lang="fi-FI" sz="2000" dirty="0" smtClean="0"/>
              <a:t>PAUTIENIUS</a:t>
            </a:r>
            <a:r>
              <a:rPr lang="lt-LT" sz="2000" dirty="0" smtClean="0"/>
              <a:t>-ŽELVYS</a:t>
            </a:r>
            <a:br>
              <a:rPr lang="lt-LT" sz="2000" dirty="0" smtClean="0"/>
            </a:br>
            <a:r>
              <a:rPr lang="fi-FI" sz="2000" dirty="0" smtClean="0"/>
              <a:t>LVPA </a:t>
            </a:r>
            <a:r>
              <a:rPr lang="fi-FI" sz="2000" dirty="0"/>
              <a:t>DIREKTORIUS</a:t>
            </a:r>
            <a:br>
              <a:rPr lang="fi-FI" sz="2000" dirty="0"/>
            </a:br>
            <a:r>
              <a:rPr lang="fi-FI" sz="2000" dirty="0"/>
              <a:t>2019 m.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7201" y="2814210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t>10</a:t>
            </a:fld>
            <a:endParaRPr lang="en-US" noProof="0" dirty="0"/>
          </a:p>
        </p:txBody>
      </p:sp>
      <p:grpSp>
        <p:nvGrpSpPr>
          <p:cNvPr id="11" name="Grupė 10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12" name="Statusis trikampis 11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 txBox="1">
            <a:spLocks/>
          </p:cNvSpPr>
          <p:nvPr/>
        </p:nvSpPr>
        <p:spPr>
          <a:xfrm>
            <a:off x="5992073" y="2498717"/>
            <a:ext cx="4779036" cy="3507204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2"/>
              </a:buClr>
            </a:pPr>
            <a:r>
              <a:rPr lang="lt-LT" sz="1800" dirty="0">
                <a:latin typeface="Calibri Light" panose="020F0302020204030204" pitchFamily="34" charset="0"/>
              </a:rPr>
              <a:t>UAB „</a:t>
            </a:r>
            <a:r>
              <a:rPr lang="lt-LT" sz="1800" dirty="0" err="1">
                <a:latin typeface="Calibri Light" panose="020F0302020204030204" pitchFamily="34" charset="0"/>
              </a:rPr>
              <a:t>Thermo</a:t>
            </a:r>
            <a:r>
              <a:rPr lang="lt-LT" sz="1800" dirty="0">
                <a:latin typeface="Calibri Light" panose="020F0302020204030204" pitchFamily="34" charset="0"/>
              </a:rPr>
              <a:t> </a:t>
            </a:r>
            <a:r>
              <a:rPr lang="lt-LT" sz="1800" dirty="0" err="1">
                <a:latin typeface="Calibri Light" panose="020F0302020204030204" pitchFamily="34" charset="0"/>
              </a:rPr>
              <a:t>Fisher</a:t>
            </a:r>
            <a:r>
              <a:rPr lang="lt-LT" sz="1800" dirty="0">
                <a:latin typeface="Calibri Light" panose="020F0302020204030204" pitchFamily="34" charset="0"/>
              </a:rPr>
              <a:t> </a:t>
            </a:r>
            <a:r>
              <a:rPr lang="lt-LT" sz="1800" dirty="0" err="1">
                <a:latin typeface="Calibri Light" panose="020F0302020204030204" pitchFamily="34" charset="0"/>
              </a:rPr>
              <a:t>Scientific</a:t>
            </a:r>
            <a:r>
              <a:rPr lang="lt-LT" sz="1800" dirty="0">
                <a:latin typeface="Calibri Light" panose="020F0302020204030204" pitchFamily="34" charset="0"/>
              </a:rPr>
              <a:t> </a:t>
            </a:r>
            <a:r>
              <a:rPr lang="lt-LT" sz="1800" dirty="0" err="1">
                <a:latin typeface="Calibri Light" panose="020F0302020204030204" pitchFamily="34" charset="0"/>
              </a:rPr>
              <a:t>Baltics</a:t>
            </a:r>
            <a:r>
              <a:rPr lang="lt-LT" sz="1800" dirty="0">
                <a:latin typeface="Calibri Light" panose="020F0302020204030204" pitchFamily="34" charset="0"/>
              </a:rPr>
              <a:t>“ 2007-2013 m. laikotarpiu įgyvendino </a:t>
            </a:r>
            <a:r>
              <a:rPr lang="lt-LT" sz="1800" dirty="0" smtClean="0">
                <a:latin typeface="Calibri Light" panose="020F0302020204030204" pitchFamily="34" charset="0"/>
              </a:rPr>
              <a:t>penkis </a:t>
            </a:r>
            <a:r>
              <a:rPr lang="lt-LT" sz="1800" dirty="0">
                <a:latin typeface="Calibri Light" panose="020F0302020204030204" pitchFamily="34" charset="0"/>
              </a:rPr>
              <a:t>mokslinių tyrimų ir eksperimentinės plėtros projektus, kuriais kūrė ir tobulino:</a:t>
            </a:r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lt-LT" sz="1800" dirty="0" smtClean="0">
                <a:latin typeface="Calibri Light" panose="020F0302020204030204" pitchFamily="34" charset="0"/>
              </a:rPr>
              <a:t>naujos </a:t>
            </a:r>
            <a:r>
              <a:rPr lang="lt-LT" sz="1800" dirty="0">
                <a:latin typeface="Calibri Light" panose="020F0302020204030204" pitchFamily="34" charset="0"/>
              </a:rPr>
              <a:t>kartos </a:t>
            </a:r>
            <a:r>
              <a:rPr lang="lt-LT" sz="1800" dirty="0" err="1">
                <a:latin typeface="Calibri Light" panose="020F0302020204030204" pitchFamily="34" charset="0"/>
              </a:rPr>
              <a:t>sekoskaitos</a:t>
            </a:r>
            <a:r>
              <a:rPr lang="lt-LT" sz="1800" dirty="0">
                <a:latin typeface="Calibri Light" panose="020F0302020204030204" pitchFamily="34" charset="0"/>
              </a:rPr>
              <a:t> įrankius;</a:t>
            </a:r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lt-LT" sz="1800" dirty="0" smtClean="0">
                <a:latin typeface="Calibri Light" panose="020F0302020204030204" pitchFamily="34" charset="0"/>
              </a:rPr>
              <a:t>molekulinės </a:t>
            </a:r>
            <a:r>
              <a:rPr lang="lt-LT" sz="1800" dirty="0">
                <a:latin typeface="Calibri Light" panose="020F0302020204030204" pitchFamily="34" charset="0"/>
              </a:rPr>
              <a:t>biologijos įrankius </a:t>
            </a:r>
            <a:r>
              <a:rPr lang="lt-LT" sz="1800" dirty="0" err="1">
                <a:latin typeface="Calibri Light" panose="020F0302020204030204" pitchFamily="34" charset="0"/>
              </a:rPr>
              <a:t>epigenetikos</a:t>
            </a:r>
            <a:r>
              <a:rPr lang="lt-LT" sz="1800" dirty="0">
                <a:latin typeface="Calibri Light" panose="020F0302020204030204" pitchFamily="34" charset="0"/>
              </a:rPr>
              <a:t>; tyrimams (MBET);</a:t>
            </a:r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lt-LT" sz="1800" dirty="0" smtClean="0">
                <a:latin typeface="Calibri Light" panose="020F0302020204030204" pitchFamily="34" charset="0"/>
              </a:rPr>
              <a:t>molekulinės </a:t>
            </a:r>
            <a:r>
              <a:rPr lang="lt-LT" sz="1800" dirty="0" err="1">
                <a:latin typeface="Calibri Light" panose="020F0302020204030204" pitchFamily="34" charset="0"/>
              </a:rPr>
              <a:t>in</a:t>
            </a:r>
            <a:r>
              <a:rPr lang="lt-LT" sz="1800" dirty="0">
                <a:latin typeface="Calibri Light" panose="020F0302020204030204" pitchFamily="34" charset="0"/>
              </a:rPr>
              <a:t> </a:t>
            </a:r>
            <a:r>
              <a:rPr lang="lt-LT" sz="1800" dirty="0" err="1">
                <a:latin typeface="Calibri Light" panose="020F0302020204030204" pitchFamily="34" charset="0"/>
              </a:rPr>
              <a:t>vitro</a:t>
            </a:r>
            <a:r>
              <a:rPr lang="lt-LT" sz="1800" dirty="0">
                <a:latin typeface="Calibri Light" panose="020F0302020204030204" pitchFamily="34" charset="0"/>
              </a:rPr>
              <a:t> diagnostikos įrankius (MIVD);</a:t>
            </a:r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lt-LT" sz="1800" dirty="0" smtClean="0">
                <a:latin typeface="Calibri Light" panose="020F0302020204030204" pitchFamily="34" charset="0"/>
              </a:rPr>
              <a:t>naujos </a:t>
            </a:r>
            <a:r>
              <a:rPr lang="lt-LT" sz="1800" dirty="0">
                <a:latin typeface="Calibri Light" panose="020F0302020204030204" pitchFamily="34" charset="0"/>
              </a:rPr>
              <a:t>kartos molekulinės biologijos įrankius.</a:t>
            </a:r>
          </a:p>
          <a:p>
            <a:pPr algn="l">
              <a:buClr>
                <a:schemeClr val="accent2"/>
              </a:buClr>
            </a:pPr>
            <a:r>
              <a:rPr lang="lt-LT" sz="1800" dirty="0" smtClean="0">
                <a:latin typeface="Calibri Light" panose="020F0302020204030204" pitchFamily="34" charset="0"/>
              </a:rPr>
              <a:t>Taip </a:t>
            </a:r>
            <a:r>
              <a:rPr lang="lt-LT" sz="1800" dirty="0">
                <a:latin typeface="Calibri Light" panose="020F0302020204030204" pitchFamily="34" charset="0"/>
              </a:rPr>
              <a:t>pat įmonė investavo į integruotas molekulinės biologijos tyrimų centrą (IMBTC)</a:t>
            </a:r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 txBox="1">
            <a:spLocks/>
          </p:cNvSpPr>
          <p:nvPr/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mtClean="0"/>
              <a:t>MTEPI KRYPTIES PROJEKTAI</a:t>
            </a:r>
            <a:endParaRPr lang="en-US" b="0" dirty="0"/>
          </a:p>
        </p:txBody>
      </p:sp>
      <p:sp>
        <p:nvSpPr>
          <p:cNvPr id="19" name="Teksto vietos rezervavimo ženklas 1"/>
          <p:cNvSpPr txBox="1">
            <a:spLocks/>
          </p:cNvSpPr>
          <p:nvPr/>
        </p:nvSpPr>
        <p:spPr>
          <a:xfrm>
            <a:off x="520492" y="1376932"/>
            <a:ext cx="8104761" cy="609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000" spc="300" dirty="0" smtClean="0">
                <a:solidFill>
                  <a:schemeClr val="accent6"/>
                </a:solidFill>
              </a:rPr>
              <a:t>Geroji</a:t>
            </a:r>
            <a:r>
              <a:rPr lang="lt-LT" dirty="0" smtClean="0"/>
              <a:t> </a:t>
            </a:r>
            <a:r>
              <a:rPr lang="lt-LT" sz="2000" spc="300" dirty="0">
                <a:solidFill>
                  <a:schemeClr val="accent6"/>
                </a:solidFill>
              </a:rPr>
              <a:t>praktika: </a:t>
            </a:r>
            <a:r>
              <a:rPr lang="en-US" sz="2000" spc="300" dirty="0">
                <a:solidFill>
                  <a:schemeClr val="accent6"/>
                </a:solidFill>
              </a:rPr>
              <a:t>UAB „</a:t>
            </a:r>
            <a:r>
              <a:rPr lang="en-US" sz="2000" spc="300" dirty="0" err="1">
                <a:solidFill>
                  <a:schemeClr val="accent6"/>
                </a:solidFill>
              </a:rPr>
              <a:t>Thermo</a:t>
            </a:r>
            <a:r>
              <a:rPr lang="en-US" sz="2000" spc="300" dirty="0">
                <a:solidFill>
                  <a:schemeClr val="accent6"/>
                </a:solidFill>
              </a:rPr>
              <a:t> Fisher Scientific Baltics“ </a:t>
            </a:r>
            <a:endParaRPr lang="lt-LT" dirty="0"/>
          </a:p>
        </p:txBody>
      </p:sp>
      <p:pic>
        <p:nvPicPr>
          <p:cNvPr id="6" name="Paveikslėlio vietos rezervavimo ženklas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3" r="21263"/>
          <a:stretch>
            <a:fillRect/>
          </a:stretch>
        </p:blipFill>
        <p:spPr>
          <a:xfrm>
            <a:off x="1578252" y="1985963"/>
            <a:ext cx="3662086" cy="4247783"/>
          </a:xfrm>
        </p:spPr>
      </p:pic>
    </p:spTree>
    <p:extLst>
      <p:ext uri="{BB962C8B-B14F-4D97-AF65-F5344CB8AC3E}">
        <p14:creationId xmlns:p14="http://schemas.microsoft.com/office/powerpoint/2010/main" val="14505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MTEPI KRYPTIES PROJEKTAI</a:t>
            </a:r>
            <a:endParaRPr lang="en-US" b="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8678" y="2101362"/>
            <a:ext cx="4779036" cy="425498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lt-LT" sz="2000" dirty="0" smtClean="0">
                <a:latin typeface="Calibri Light" panose="020F0302020204030204" pitchFamily="34" charset="0"/>
              </a:rPr>
              <a:t>2018 m. verslo </a:t>
            </a:r>
            <a:r>
              <a:rPr lang="lt-LT" sz="2000" dirty="0">
                <a:latin typeface="Calibri Light" panose="020F0302020204030204" pitchFamily="34" charset="0"/>
              </a:rPr>
              <a:t>įmonės siekė gauti </a:t>
            </a:r>
            <a:r>
              <a:rPr lang="lt-LT" sz="2000" dirty="0" smtClean="0">
                <a:latin typeface="Calibri Light" panose="020F0302020204030204" pitchFamily="34" charset="0"/>
              </a:rPr>
              <a:t>investicijas </a:t>
            </a:r>
            <a:r>
              <a:rPr lang="lt-LT" sz="2000" dirty="0">
                <a:latin typeface="Calibri Light" panose="020F0302020204030204" pitchFamily="34" charset="0"/>
              </a:rPr>
              <a:t>moksliniams tyrimams ir eksperimentinei plėtrai bei inovatyviems produktams kurti. </a:t>
            </a:r>
            <a:endParaRPr lang="lt-LT" sz="2000" dirty="0" smtClean="0">
              <a:latin typeface="Calibri Light" panose="020F0302020204030204" pitchFamily="34" charset="0"/>
            </a:endParaRPr>
          </a:p>
          <a:p>
            <a:pPr>
              <a:buClr>
                <a:schemeClr val="accent2"/>
              </a:buClr>
            </a:pPr>
            <a:r>
              <a:rPr lang="lt-LT" sz="2000" dirty="0" smtClean="0">
                <a:latin typeface="Calibri Light" panose="020F0302020204030204" pitchFamily="34" charset="0"/>
              </a:rPr>
              <a:t>Daugiausia </a:t>
            </a:r>
            <a:r>
              <a:rPr lang="lt-LT" sz="2000" dirty="0">
                <a:latin typeface="Calibri Light" panose="020F0302020204030204" pitchFamily="34" charset="0"/>
              </a:rPr>
              <a:t>iš visų sričių ir MTEP konkursinių priemonių 2018 m. </a:t>
            </a:r>
            <a:r>
              <a:rPr lang="lt-LT" sz="2000" dirty="0" smtClean="0">
                <a:latin typeface="Calibri Light" panose="020F0302020204030204" pitchFamily="34" charset="0"/>
              </a:rPr>
              <a:t>LVPA pateikta </a:t>
            </a:r>
            <a:r>
              <a:rPr lang="lt-LT" sz="2000" dirty="0">
                <a:latin typeface="Calibri Light" panose="020F0302020204030204" pitchFamily="34" charset="0"/>
              </a:rPr>
              <a:t>pagal priemonę </a:t>
            </a:r>
            <a:r>
              <a:rPr lang="lt-LT" sz="2000" b="1" dirty="0">
                <a:latin typeface="Calibri Light" panose="020F0302020204030204" pitchFamily="34" charset="0"/>
              </a:rPr>
              <a:t>„Intelektas. Bendri mokslo-verslo projektai</a:t>
            </a:r>
            <a:r>
              <a:rPr lang="lt-LT" sz="2000" b="1" dirty="0" smtClean="0">
                <a:latin typeface="Calibri Light" panose="020F0302020204030204" pitchFamily="34" charset="0"/>
              </a:rPr>
              <a:t>“</a:t>
            </a:r>
            <a:r>
              <a:rPr lang="en-US" sz="2000" b="1" dirty="0" smtClean="0">
                <a:latin typeface="Calibri Light" panose="020F0302020204030204" pitchFamily="34" charset="0"/>
              </a:rPr>
              <a:t>.</a:t>
            </a:r>
          </a:p>
          <a:p>
            <a:pPr>
              <a:buClr>
                <a:schemeClr val="accent2"/>
              </a:buClr>
            </a:pPr>
            <a:r>
              <a:rPr lang="lt-LT" sz="2000" dirty="0" smtClean="0">
                <a:latin typeface="Calibri Light" panose="020F0302020204030204" pitchFamily="34" charset="0"/>
              </a:rPr>
              <a:t>Pagal antrąjį kvietimą gautos 42 paraiškos už 4,5 mln. </a:t>
            </a:r>
            <a:r>
              <a:rPr lang="lt-LT" sz="2000" dirty="0" err="1" smtClean="0">
                <a:latin typeface="Calibri Light" panose="020F0302020204030204" pitchFamily="34" charset="0"/>
              </a:rPr>
              <a:t>Eur</a:t>
            </a:r>
            <a:r>
              <a:rPr lang="lt-LT" sz="2000" dirty="0" smtClean="0">
                <a:latin typeface="Calibri Light" panose="020F0302020204030204" pitchFamily="34" charset="0"/>
              </a:rPr>
              <a:t>, pagal trečiąjį – 147 paraiškos ir prašoma investicijų už 84 mln. </a:t>
            </a:r>
            <a:r>
              <a:rPr lang="lt-LT" sz="2000" dirty="0" err="1" smtClean="0">
                <a:latin typeface="Calibri Light" panose="020F0302020204030204" pitchFamily="34" charset="0"/>
              </a:rPr>
              <a:t>Eur</a:t>
            </a:r>
            <a:r>
              <a:rPr lang="lt-LT" sz="2000" dirty="0" smtClean="0">
                <a:latin typeface="Calibri Light" panose="020F0302020204030204" pitchFamily="34" charset="0"/>
              </a:rPr>
              <a:t> , pagal ketvirtąjį – 139 paraiškos už 101,2 mln. </a:t>
            </a:r>
            <a:r>
              <a:rPr lang="lt-LT" sz="2000" dirty="0" err="1" smtClean="0">
                <a:latin typeface="Calibri Light" panose="020F0302020204030204" pitchFamily="34" charset="0"/>
              </a:rPr>
              <a:t>Eur</a:t>
            </a:r>
            <a:r>
              <a:rPr lang="lt-LT" sz="2000" dirty="0" smtClean="0">
                <a:latin typeface="Calibri Light" panose="020F0302020204030204" pitchFamily="34" charset="0"/>
              </a:rPr>
              <a:t>.</a:t>
            </a:r>
            <a:endParaRPr lang="en-US" sz="2000" dirty="0">
              <a:latin typeface="Calibri Light" panose="020F0302020204030204" pitchFamily="34" charset="0"/>
            </a:endParaRPr>
          </a:p>
        </p:txBody>
      </p:sp>
      <p:sp>
        <p:nvSpPr>
          <p:cNvPr id="4" name="Statusis trikampis 3"/>
          <p:cNvSpPr/>
          <p:nvPr/>
        </p:nvSpPr>
        <p:spPr>
          <a:xfrm rot="10800000">
            <a:off x="8079814" y="-1"/>
            <a:ext cx="4112186" cy="25506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7971" y="134939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8221" y="5825779"/>
            <a:ext cx="5625339" cy="781164"/>
          </a:xfrm>
        </p:spPr>
        <p:txBody>
          <a:bodyPr/>
          <a:lstStyle/>
          <a:p>
            <a:r>
              <a:rPr lang="lt-LT" sz="1600" dirty="0"/>
              <a:t>2018 m. LVPA įvertintos priemonės „Intelektas. Bendri mokslo-verslo projektai“ paraiškos pagal </a:t>
            </a:r>
            <a:r>
              <a:rPr lang="lt-LT" sz="1600" dirty="0" smtClean="0"/>
              <a:t>kvietimus.</a:t>
            </a:r>
            <a:endParaRPr lang="en-US" sz="1600" dirty="0"/>
          </a:p>
        </p:txBody>
      </p:sp>
      <p:sp>
        <p:nvSpPr>
          <p:cNvPr id="2" name="Teksto vietos rezervavimo ženklas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„</a:t>
            </a:r>
            <a:r>
              <a:rPr lang="en-US" dirty="0" err="1"/>
              <a:t>Intelektas</a:t>
            </a:r>
            <a:r>
              <a:rPr lang="en-US" dirty="0"/>
              <a:t>. </a:t>
            </a:r>
            <a:r>
              <a:rPr lang="en-US" dirty="0" err="1"/>
              <a:t>Bendri</a:t>
            </a:r>
            <a:r>
              <a:rPr lang="en-US" dirty="0"/>
              <a:t> </a:t>
            </a:r>
            <a:r>
              <a:rPr lang="en-US" dirty="0" err="1"/>
              <a:t>mokslo</a:t>
            </a:r>
            <a:r>
              <a:rPr lang="en-US" dirty="0"/>
              <a:t>-verslo </a:t>
            </a:r>
            <a:r>
              <a:rPr lang="en-US" dirty="0" err="1"/>
              <a:t>projektai</a:t>
            </a:r>
            <a:r>
              <a:rPr lang="en-US" dirty="0" smtClean="0"/>
              <a:t>“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2" name="Diagrama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561398"/>
              </p:ext>
            </p:extLst>
          </p:nvPr>
        </p:nvGraphicFramePr>
        <p:xfrm>
          <a:off x="5908221" y="1769125"/>
          <a:ext cx="523875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39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MTEPI KRYPTIES </a:t>
            </a:r>
            <a:r>
              <a:rPr lang="lt-LT" dirty="0" smtClean="0"/>
              <a:t>PROJEKTAI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2" y="1376932"/>
            <a:ext cx="7889857" cy="608895"/>
          </a:xfrm>
        </p:spPr>
        <p:txBody>
          <a:bodyPr/>
          <a:lstStyle/>
          <a:p>
            <a:r>
              <a:rPr lang="lt-LT" dirty="0"/>
              <a:t>2018 m. </a:t>
            </a:r>
            <a:r>
              <a:rPr lang="lt-LT" dirty="0" smtClean="0"/>
              <a:t>gautos paraiškos ir sudarytos sutartys pagal priemonę </a:t>
            </a:r>
            <a:r>
              <a:rPr lang="en-US" dirty="0" smtClean="0"/>
              <a:t>„</a:t>
            </a:r>
            <a:r>
              <a:rPr lang="en-US" dirty="0" err="1" smtClean="0"/>
              <a:t>Intelektas</a:t>
            </a:r>
            <a:r>
              <a:rPr lang="en-US" dirty="0"/>
              <a:t>. </a:t>
            </a:r>
            <a:r>
              <a:rPr lang="en-US" dirty="0" err="1"/>
              <a:t>Bendri</a:t>
            </a:r>
            <a:r>
              <a:rPr lang="en-US" dirty="0"/>
              <a:t> </a:t>
            </a:r>
            <a:r>
              <a:rPr lang="en-US" dirty="0" err="1"/>
              <a:t>mokslo-verslo</a:t>
            </a:r>
            <a:r>
              <a:rPr lang="en-US" dirty="0"/>
              <a:t> </a:t>
            </a:r>
            <a:r>
              <a:rPr lang="en-US" dirty="0" err="1" smtClean="0"/>
              <a:t>projektai</a:t>
            </a:r>
            <a:r>
              <a:rPr lang="lt-LT" dirty="0" smtClean="0"/>
              <a:t>“</a:t>
            </a:r>
            <a:endParaRPr lang="en-US" dirty="0"/>
          </a:p>
        </p:txBody>
      </p:sp>
      <p:sp>
        <p:nvSpPr>
          <p:cNvPr id="4" name="Statusis trikampis 3"/>
          <p:cNvSpPr/>
          <p:nvPr/>
        </p:nvSpPr>
        <p:spPr>
          <a:xfrm rot="10800000">
            <a:off x="8079814" y="-1"/>
            <a:ext cx="4112186" cy="25506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7971" y="134939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ačiakampis 7"/>
          <p:cNvSpPr/>
          <p:nvPr/>
        </p:nvSpPr>
        <p:spPr>
          <a:xfrm>
            <a:off x="1067684" y="2550696"/>
            <a:ext cx="4058231" cy="3900636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</a:pPr>
            <a:r>
              <a:rPr lang="lt-LT" sz="2000" dirty="0">
                <a:latin typeface="Calibri Light" panose="020F0302020204030204" pitchFamily="34" charset="0"/>
              </a:rPr>
              <a:t>Iš viso 2018 m. pagal priemonę „Intelektas. Bendri mokslo-verslo projektai“ buvo pateiktos 328 paraiškos už 189,8 mln. </a:t>
            </a:r>
            <a:r>
              <a:rPr lang="lt-LT" sz="2000" dirty="0" err="1">
                <a:latin typeface="Calibri Light" panose="020F0302020204030204" pitchFamily="34" charset="0"/>
              </a:rPr>
              <a:t>Eur</a:t>
            </a:r>
            <a:r>
              <a:rPr lang="lt-LT" sz="2000" dirty="0">
                <a:latin typeface="Calibri Light" panose="020F0302020204030204" pitchFamily="34" charset="0"/>
              </a:rPr>
              <a:t> investicijoms gauti ir pasirašyta 101 finansavimo sutartis, kurių bendra vertė – 61,2 mln. </a:t>
            </a:r>
            <a:r>
              <a:rPr lang="lt-LT" sz="2000" dirty="0" err="1">
                <a:latin typeface="Calibri Light" panose="020F0302020204030204" pitchFamily="34" charset="0"/>
              </a:rPr>
              <a:t>Eur</a:t>
            </a:r>
            <a:r>
              <a:rPr lang="lt-LT" sz="2000" dirty="0">
                <a:latin typeface="Calibri Light" panose="020F0302020204030204" pitchFamily="34" charset="0"/>
              </a:rPr>
              <a:t>.</a:t>
            </a:r>
          </a:p>
        </p:txBody>
      </p:sp>
      <p:graphicFrame>
        <p:nvGraphicFramePr>
          <p:cNvPr id="9" name="Diagram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254023"/>
              </p:ext>
            </p:extLst>
          </p:nvPr>
        </p:nvGraphicFramePr>
        <p:xfrm>
          <a:off x="7843383" y="2130377"/>
          <a:ext cx="2414588" cy="424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a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704511"/>
              </p:ext>
            </p:extLst>
          </p:nvPr>
        </p:nvGraphicFramePr>
        <p:xfrm>
          <a:off x="5339382" y="2152705"/>
          <a:ext cx="246697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123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MTEPI </a:t>
            </a:r>
            <a:r>
              <a:rPr lang="lt-LT" dirty="0"/>
              <a:t>KRYPTIES </a:t>
            </a:r>
            <a:r>
              <a:rPr lang="lt-LT" dirty="0" smtClean="0"/>
              <a:t>PROJEKTAI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lt-LT" dirty="0"/>
              <a:t>„Intelektas LT-2</a:t>
            </a:r>
            <a:r>
              <a:rPr lang="lt-LT" dirty="0" smtClean="0"/>
              <a:t>“ 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8678" y="2005762"/>
            <a:ext cx="4779036" cy="4441014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lt-LT" sz="2000" dirty="0">
                <a:latin typeface="Calibri Light" panose="020F0302020204030204" pitchFamily="34" charset="0"/>
              </a:rPr>
              <a:t>2018 m. pirmą kartą buvo paskelbta nauja priemonė </a:t>
            </a:r>
            <a:r>
              <a:rPr lang="lt-LT" sz="2000" b="1" dirty="0">
                <a:latin typeface="Calibri Light" panose="020F0302020204030204" pitchFamily="34" charset="0"/>
              </a:rPr>
              <a:t>„Intelektas LT-2</a:t>
            </a:r>
            <a:r>
              <a:rPr lang="lt-LT" sz="2000" dirty="0">
                <a:latin typeface="Calibri Light" panose="020F0302020204030204" pitchFamily="34" charset="0"/>
              </a:rPr>
              <a:t>“, skirta fundamentiniams moksliniams tyrimams</a:t>
            </a:r>
            <a:r>
              <a:rPr lang="lt-LT" sz="2000" dirty="0" smtClean="0">
                <a:latin typeface="Calibri Light" panose="020F0302020204030204" pitchFamily="34" charset="0"/>
              </a:rPr>
              <a:t>.</a:t>
            </a:r>
          </a:p>
          <a:p>
            <a:pPr>
              <a:buClr>
                <a:schemeClr val="accent2"/>
              </a:buClr>
            </a:pPr>
            <a:r>
              <a:rPr lang="lt-LT" sz="2000" dirty="0" smtClean="0">
                <a:latin typeface="Calibri Light" panose="020F0302020204030204" pitchFamily="34" charset="0"/>
              </a:rPr>
              <a:t>Įmonės </a:t>
            </a:r>
            <a:r>
              <a:rPr lang="lt-LT" sz="2000" dirty="0">
                <a:latin typeface="Calibri Light" panose="020F0302020204030204" pitchFamily="34" charset="0"/>
              </a:rPr>
              <a:t>pateikė 4 paraiškas, kuriose prašė 22 mln. </a:t>
            </a:r>
            <a:r>
              <a:rPr lang="lt-LT" sz="2000" dirty="0" err="1">
                <a:latin typeface="Calibri Light" panose="020F0302020204030204" pitchFamily="34" charset="0"/>
              </a:rPr>
              <a:t>Eur</a:t>
            </a:r>
            <a:r>
              <a:rPr lang="lt-LT" sz="2000" dirty="0">
                <a:latin typeface="Calibri Light" panose="020F0302020204030204" pitchFamily="34" charset="0"/>
              </a:rPr>
              <a:t> </a:t>
            </a:r>
            <a:r>
              <a:rPr lang="lt-LT" sz="2000" dirty="0" smtClean="0">
                <a:latin typeface="Calibri Light" panose="020F0302020204030204" pitchFamily="34" charset="0"/>
              </a:rPr>
              <a:t>investicijų.</a:t>
            </a:r>
            <a:endParaRPr lang="lt-LT" sz="2000" dirty="0">
              <a:latin typeface="Calibri Light" panose="020F0302020204030204" pitchFamily="34" charset="0"/>
            </a:endParaRPr>
          </a:p>
          <a:p>
            <a:pPr>
              <a:buClr>
                <a:schemeClr val="accent2"/>
              </a:buClr>
            </a:pPr>
            <a:r>
              <a:rPr lang="lt-LT" sz="2000" dirty="0" smtClean="0">
                <a:latin typeface="Calibri Light" panose="020F0302020204030204" pitchFamily="34" charset="0"/>
              </a:rPr>
              <a:t>Teigiamai </a:t>
            </a:r>
            <a:r>
              <a:rPr lang="lt-LT" sz="2000" dirty="0">
                <a:latin typeface="Calibri Light" panose="020F0302020204030204" pitchFamily="34" charset="0"/>
              </a:rPr>
              <a:t>buvo įvertinti 2 projektai, prašoma </a:t>
            </a:r>
            <a:r>
              <a:rPr lang="lt-LT" sz="2000" dirty="0" smtClean="0">
                <a:latin typeface="Calibri Light" panose="020F0302020204030204" pitchFamily="34" charset="0"/>
              </a:rPr>
              <a:t>investicijų </a:t>
            </a:r>
            <a:r>
              <a:rPr lang="lt-LT" sz="2000" dirty="0">
                <a:latin typeface="Calibri Light" panose="020F0302020204030204" pitchFamily="34" charset="0"/>
              </a:rPr>
              <a:t>suma – 12,4 mln. </a:t>
            </a:r>
            <a:r>
              <a:rPr lang="lt-LT" sz="2000" dirty="0" err="1">
                <a:latin typeface="Calibri Light" panose="020F0302020204030204" pitchFamily="34" charset="0"/>
              </a:rPr>
              <a:t>Eur</a:t>
            </a:r>
            <a:r>
              <a:rPr lang="lt-LT" sz="2000" dirty="0">
                <a:latin typeface="Calibri Light" panose="020F0302020204030204" pitchFamily="34" charset="0"/>
              </a:rPr>
              <a:t>.</a:t>
            </a:r>
          </a:p>
          <a:p>
            <a:pPr>
              <a:buClr>
                <a:schemeClr val="accent2"/>
              </a:buClr>
            </a:pPr>
            <a:r>
              <a:rPr lang="lt-LT" sz="2000" dirty="0" smtClean="0">
                <a:latin typeface="Calibri Light" panose="020F0302020204030204" pitchFamily="34" charset="0"/>
              </a:rPr>
              <a:t>Viena </a:t>
            </a:r>
            <a:r>
              <a:rPr lang="lt-LT" sz="2000" dirty="0">
                <a:latin typeface="Calibri Light" panose="020F0302020204030204" pitchFamily="34" charset="0"/>
              </a:rPr>
              <a:t>projektą vykdanti įmonė </a:t>
            </a:r>
            <a:r>
              <a:rPr lang="lt-LT" sz="2000" dirty="0" smtClean="0">
                <a:latin typeface="Calibri Light" panose="020F0302020204030204" pitchFamily="34" charset="0"/>
              </a:rPr>
              <a:t>kuria </a:t>
            </a:r>
            <a:r>
              <a:rPr lang="lt-LT" sz="2000" dirty="0" err="1" smtClean="0">
                <a:latin typeface="Calibri Light" panose="020F0302020204030204" pitchFamily="34" charset="0"/>
              </a:rPr>
              <a:t>bio</a:t>
            </a:r>
            <a:r>
              <a:rPr lang="lt-LT" sz="2000" dirty="0" smtClean="0">
                <a:latin typeface="Calibri Light" panose="020F0302020204030204" pitchFamily="34" charset="0"/>
              </a:rPr>
              <a:t>-panašaus </a:t>
            </a:r>
            <a:r>
              <a:rPr lang="lt-LT" sz="2000" dirty="0">
                <a:latin typeface="Calibri Light" panose="020F0302020204030204" pitchFamily="34" charset="0"/>
              </a:rPr>
              <a:t>ilgai veikiančio insulino </a:t>
            </a:r>
            <a:r>
              <a:rPr lang="lt-LT" sz="2000" dirty="0" err="1">
                <a:latin typeface="Calibri Light" panose="020F0302020204030204" pitchFamily="34" charset="0"/>
              </a:rPr>
              <a:t>glargino</a:t>
            </a:r>
            <a:r>
              <a:rPr lang="lt-LT" sz="2000" dirty="0">
                <a:latin typeface="Calibri Light" panose="020F0302020204030204" pitchFamily="34" charset="0"/>
              </a:rPr>
              <a:t> technologijos prototipą, kita – ultragarsinius šilumos ir vandens skaitiklius.</a:t>
            </a:r>
            <a:endParaRPr lang="en-US" sz="2000" dirty="0">
              <a:latin typeface="Calibri Light" panose="020F0302020204030204" pitchFamily="34" charset="0"/>
            </a:endParaRPr>
          </a:p>
        </p:txBody>
      </p:sp>
      <p:sp>
        <p:nvSpPr>
          <p:cNvPr id="4" name="Statusis trikampis 3"/>
          <p:cNvSpPr/>
          <p:nvPr/>
        </p:nvSpPr>
        <p:spPr>
          <a:xfrm rot="10800000">
            <a:off x="8079814" y="-1"/>
            <a:ext cx="4112186" cy="25506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7971" y="134939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lrt.lt/img/2019/07/10/467786-259664-1287x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91" y="2005762"/>
            <a:ext cx="3549462" cy="19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091" y="4178936"/>
            <a:ext cx="3553051" cy="19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Puslapis-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68" y="36565"/>
            <a:ext cx="971881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</p:pic>
      <p:grpSp>
        <p:nvGrpSpPr>
          <p:cNvPr id="92" name="组合 91"/>
          <p:cNvGrpSpPr/>
          <p:nvPr/>
        </p:nvGrpSpPr>
        <p:grpSpPr>
          <a:xfrm>
            <a:off x="4492583" y="1361370"/>
            <a:ext cx="6456806" cy="4152164"/>
            <a:chOff x="832509" y="1910827"/>
            <a:chExt cx="7515132" cy="4582041"/>
          </a:xfrm>
        </p:grpSpPr>
        <p:grpSp>
          <p:nvGrpSpPr>
            <p:cNvPr id="59" name="组合 58"/>
            <p:cNvGrpSpPr/>
            <p:nvPr/>
          </p:nvGrpSpPr>
          <p:grpSpPr>
            <a:xfrm>
              <a:off x="2366946" y="2522530"/>
              <a:ext cx="5233988" cy="3970338"/>
              <a:chOff x="1371600" y="1374775"/>
              <a:chExt cx="5233988" cy="3970338"/>
            </a:xfrm>
          </p:grpSpPr>
          <p:sp>
            <p:nvSpPr>
              <p:cNvPr id="49" name="Freeform 5"/>
              <p:cNvSpPr>
                <a:spLocks/>
              </p:cNvSpPr>
              <p:nvPr/>
            </p:nvSpPr>
            <p:spPr bwMode="auto">
              <a:xfrm>
                <a:off x="4425950" y="2841625"/>
                <a:ext cx="2092325" cy="2125663"/>
              </a:xfrm>
              <a:custGeom>
                <a:avLst/>
                <a:gdLst/>
                <a:ahLst/>
                <a:cxnLst>
                  <a:cxn ang="0">
                    <a:pos x="1584" y="5544"/>
                  </a:cxn>
                  <a:cxn ang="0">
                    <a:pos x="1488" y="5928"/>
                  </a:cxn>
                  <a:cxn ang="0">
                    <a:pos x="1152" y="6252"/>
                  </a:cxn>
                  <a:cxn ang="0">
                    <a:pos x="1296" y="6588"/>
                  </a:cxn>
                  <a:cxn ang="0">
                    <a:pos x="1872" y="6696"/>
                  </a:cxn>
                  <a:cxn ang="0">
                    <a:pos x="2412" y="6216"/>
                  </a:cxn>
                  <a:cxn ang="0">
                    <a:pos x="2916" y="5988"/>
                  </a:cxn>
                  <a:cxn ang="0">
                    <a:pos x="3372" y="6036"/>
                  </a:cxn>
                  <a:cxn ang="0">
                    <a:pos x="3348" y="6564"/>
                  </a:cxn>
                  <a:cxn ang="0">
                    <a:pos x="3876" y="6576"/>
                  </a:cxn>
                  <a:cxn ang="0">
                    <a:pos x="3960" y="5976"/>
                  </a:cxn>
                  <a:cxn ang="0">
                    <a:pos x="3684" y="5772"/>
                  </a:cxn>
                  <a:cxn ang="0">
                    <a:pos x="3384" y="5568"/>
                  </a:cxn>
                  <a:cxn ang="0">
                    <a:pos x="3588" y="4992"/>
                  </a:cxn>
                  <a:cxn ang="0">
                    <a:pos x="3936" y="4476"/>
                  </a:cxn>
                  <a:cxn ang="0">
                    <a:pos x="3888" y="3648"/>
                  </a:cxn>
                  <a:cxn ang="0">
                    <a:pos x="4020" y="3108"/>
                  </a:cxn>
                  <a:cxn ang="0">
                    <a:pos x="4356" y="2712"/>
                  </a:cxn>
                  <a:cxn ang="0">
                    <a:pos x="4812" y="2532"/>
                  </a:cxn>
                  <a:cxn ang="0">
                    <a:pos x="5220" y="2220"/>
                  </a:cxn>
                  <a:cxn ang="0">
                    <a:pos x="5352" y="1764"/>
                  </a:cxn>
                  <a:cxn ang="0">
                    <a:pos x="5856" y="1704"/>
                  </a:cxn>
                  <a:cxn ang="0">
                    <a:pos x="6372" y="1572"/>
                  </a:cxn>
                  <a:cxn ang="0">
                    <a:pos x="6588" y="1236"/>
                  </a:cxn>
                  <a:cxn ang="0">
                    <a:pos x="6307" y="1041"/>
                  </a:cxn>
                  <a:cxn ang="0">
                    <a:pos x="5923" y="1270"/>
                  </a:cxn>
                  <a:cxn ang="0">
                    <a:pos x="5384" y="1242"/>
                  </a:cxn>
                  <a:cxn ang="0">
                    <a:pos x="4973" y="1242"/>
                  </a:cxn>
                  <a:cxn ang="0">
                    <a:pos x="4735" y="941"/>
                  </a:cxn>
                  <a:cxn ang="0">
                    <a:pos x="4140" y="972"/>
                  </a:cxn>
                  <a:cxn ang="0">
                    <a:pos x="3708" y="1092"/>
                  </a:cxn>
                  <a:cxn ang="0">
                    <a:pos x="3624" y="1536"/>
                  </a:cxn>
                  <a:cxn ang="0">
                    <a:pos x="3924" y="1860"/>
                  </a:cxn>
                  <a:cxn ang="0">
                    <a:pos x="3672" y="2196"/>
                  </a:cxn>
                  <a:cxn ang="0">
                    <a:pos x="3084" y="2232"/>
                  </a:cxn>
                  <a:cxn ang="0">
                    <a:pos x="2544" y="2208"/>
                  </a:cxn>
                  <a:cxn ang="0">
                    <a:pos x="2304" y="1980"/>
                  </a:cxn>
                  <a:cxn ang="0">
                    <a:pos x="2352" y="1644"/>
                  </a:cxn>
                  <a:cxn ang="0">
                    <a:pos x="2244" y="1284"/>
                  </a:cxn>
                  <a:cxn ang="0">
                    <a:pos x="1860" y="888"/>
                  </a:cxn>
                  <a:cxn ang="0">
                    <a:pos x="1428" y="768"/>
                  </a:cxn>
                  <a:cxn ang="0">
                    <a:pos x="1128" y="504"/>
                  </a:cxn>
                  <a:cxn ang="0">
                    <a:pos x="996" y="72"/>
                  </a:cxn>
                  <a:cxn ang="0">
                    <a:pos x="600" y="228"/>
                  </a:cxn>
                  <a:cxn ang="0">
                    <a:pos x="216" y="492"/>
                  </a:cxn>
                  <a:cxn ang="0">
                    <a:pos x="0" y="1020"/>
                  </a:cxn>
                  <a:cxn ang="0">
                    <a:pos x="288" y="1404"/>
                  </a:cxn>
                  <a:cxn ang="0">
                    <a:pos x="552" y="1944"/>
                  </a:cxn>
                  <a:cxn ang="0">
                    <a:pos x="564" y="2412"/>
                  </a:cxn>
                  <a:cxn ang="0">
                    <a:pos x="816" y="2712"/>
                  </a:cxn>
                  <a:cxn ang="0">
                    <a:pos x="1272" y="3060"/>
                  </a:cxn>
                  <a:cxn ang="0">
                    <a:pos x="1032" y="3348"/>
                  </a:cxn>
                  <a:cxn ang="0">
                    <a:pos x="468" y="3372"/>
                  </a:cxn>
                  <a:cxn ang="0">
                    <a:pos x="516" y="3720"/>
                  </a:cxn>
                  <a:cxn ang="0">
                    <a:pos x="276" y="4152"/>
                  </a:cxn>
                  <a:cxn ang="0">
                    <a:pos x="132" y="4488"/>
                  </a:cxn>
                  <a:cxn ang="0">
                    <a:pos x="84" y="4992"/>
                  </a:cxn>
                  <a:cxn ang="0">
                    <a:pos x="252" y="5292"/>
                  </a:cxn>
                  <a:cxn ang="0">
                    <a:pos x="804" y="5208"/>
                  </a:cxn>
                  <a:cxn ang="0">
                    <a:pos x="1080" y="5412"/>
                  </a:cxn>
                  <a:cxn ang="0">
                    <a:pos x="1644" y="5256"/>
                  </a:cxn>
                </a:cxnLst>
                <a:rect l="0" t="0" r="r" b="b"/>
                <a:pathLst>
                  <a:path w="6588" h="6696">
                    <a:moveTo>
                      <a:pt x="1836" y="5220"/>
                    </a:moveTo>
                    <a:lnTo>
                      <a:pt x="1812" y="5352"/>
                    </a:lnTo>
                    <a:lnTo>
                      <a:pt x="1764" y="5460"/>
                    </a:lnTo>
                    <a:lnTo>
                      <a:pt x="1692" y="5520"/>
                    </a:lnTo>
                    <a:lnTo>
                      <a:pt x="1584" y="5544"/>
                    </a:lnTo>
                    <a:lnTo>
                      <a:pt x="1524" y="5664"/>
                    </a:lnTo>
                    <a:lnTo>
                      <a:pt x="1548" y="5748"/>
                    </a:lnTo>
                    <a:lnTo>
                      <a:pt x="1584" y="5844"/>
                    </a:lnTo>
                    <a:lnTo>
                      <a:pt x="1584" y="5940"/>
                    </a:lnTo>
                    <a:lnTo>
                      <a:pt x="1488" y="5928"/>
                    </a:lnTo>
                    <a:lnTo>
                      <a:pt x="1428" y="6012"/>
                    </a:lnTo>
                    <a:lnTo>
                      <a:pt x="1356" y="6108"/>
                    </a:lnTo>
                    <a:lnTo>
                      <a:pt x="1260" y="6156"/>
                    </a:lnTo>
                    <a:lnTo>
                      <a:pt x="1236" y="6252"/>
                    </a:lnTo>
                    <a:lnTo>
                      <a:pt x="1152" y="6252"/>
                    </a:lnTo>
                    <a:lnTo>
                      <a:pt x="1104" y="6312"/>
                    </a:lnTo>
                    <a:lnTo>
                      <a:pt x="1128" y="6396"/>
                    </a:lnTo>
                    <a:lnTo>
                      <a:pt x="1200" y="6444"/>
                    </a:lnTo>
                    <a:lnTo>
                      <a:pt x="1284" y="6480"/>
                    </a:lnTo>
                    <a:lnTo>
                      <a:pt x="1296" y="6588"/>
                    </a:lnTo>
                    <a:lnTo>
                      <a:pt x="1332" y="6660"/>
                    </a:lnTo>
                    <a:lnTo>
                      <a:pt x="1524" y="6624"/>
                    </a:lnTo>
                    <a:lnTo>
                      <a:pt x="1668" y="6516"/>
                    </a:lnTo>
                    <a:lnTo>
                      <a:pt x="1704" y="6636"/>
                    </a:lnTo>
                    <a:lnTo>
                      <a:pt x="1872" y="6696"/>
                    </a:lnTo>
                    <a:lnTo>
                      <a:pt x="2040" y="6684"/>
                    </a:lnTo>
                    <a:lnTo>
                      <a:pt x="2124" y="6564"/>
                    </a:lnTo>
                    <a:lnTo>
                      <a:pt x="2256" y="6396"/>
                    </a:lnTo>
                    <a:lnTo>
                      <a:pt x="2376" y="6300"/>
                    </a:lnTo>
                    <a:lnTo>
                      <a:pt x="2412" y="6216"/>
                    </a:lnTo>
                    <a:lnTo>
                      <a:pt x="2412" y="6096"/>
                    </a:lnTo>
                    <a:lnTo>
                      <a:pt x="2556" y="6060"/>
                    </a:lnTo>
                    <a:lnTo>
                      <a:pt x="2676" y="6084"/>
                    </a:lnTo>
                    <a:lnTo>
                      <a:pt x="2844" y="6084"/>
                    </a:lnTo>
                    <a:lnTo>
                      <a:pt x="2916" y="5988"/>
                    </a:lnTo>
                    <a:lnTo>
                      <a:pt x="3036" y="5940"/>
                    </a:lnTo>
                    <a:lnTo>
                      <a:pt x="3132" y="5916"/>
                    </a:lnTo>
                    <a:lnTo>
                      <a:pt x="3228" y="5856"/>
                    </a:lnTo>
                    <a:lnTo>
                      <a:pt x="3276" y="5976"/>
                    </a:lnTo>
                    <a:lnTo>
                      <a:pt x="3372" y="6036"/>
                    </a:lnTo>
                    <a:lnTo>
                      <a:pt x="3348" y="6204"/>
                    </a:lnTo>
                    <a:lnTo>
                      <a:pt x="3420" y="6300"/>
                    </a:lnTo>
                    <a:lnTo>
                      <a:pt x="3360" y="6396"/>
                    </a:lnTo>
                    <a:lnTo>
                      <a:pt x="3276" y="6480"/>
                    </a:lnTo>
                    <a:lnTo>
                      <a:pt x="3348" y="6564"/>
                    </a:lnTo>
                    <a:lnTo>
                      <a:pt x="3456" y="6612"/>
                    </a:lnTo>
                    <a:lnTo>
                      <a:pt x="3588" y="6636"/>
                    </a:lnTo>
                    <a:lnTo>
                      <a:pt x="3684" y="6696"/>
                    </a:lnTo>
                    <a:lnTo>
                      <a:pt x="3780" y="6648"/>
                    </a:lnTo>
                    <a:lnTo>
                      <a:pt x="3876" y="6576"/>
                    </a:lnTo>
                    <a:lnTo>
                      <a:pt x="4056" y="6528"/>
                    </a:lnTo>
                    <a:lnTo>
                      <a:pt x="4080" y="6396"/>
                    </a:lnTo>
                    <a:lnTo>
                      <a:pt x="4020" y="6288"/>
                    </a:lnTo>
                    <a:lnTo>
                      <a:pt x="4008" y="6072"/>
                    </a:lnTo>
                    <a:lnTo>
                      <a:pt x="3960" y="5976"/>
                    </a:lnTo>
                    <a:lnTo>
                      <a:pt x="3900" y="5988"/>
                    </a:lnTo>
                    <a:lnTo>
                      <a:pt x="3852" y="5940"/>
                    </a:lnTo>
                    <a:lnTo>
                      <a:pt x="3816" y="5820"/>
                    </a:lnTo>
                    <a:lnTo>
                      <a:pt x="3756" y="5736"/>
                    </a:lnTo>
                    <a:lnTo>
                      <a:pt x="3684" y="5772"/>
                    </a:lnTo>
                    <a:lnTo>
                      <a:pt x="3624" y="5796"/>
                    </a:lnTo>
                    <a:lnTo>
                      <a:pt x="3528" y="5760"/>
                    </a:lnTo>
                    <a:lnTo>
                      <a:pt x="3420" y="5748"/>
                    </a:lnTo>
                    <a:lnTo>
                      <a:pt x="3348" y="5676"/>
                    </a:lnTo>
                    <a:lnTo>
                      <a:pt x="3384" y="5568"/>
                    </a:lnTo>
                    <a:lnTo>
                      <a:pt x="3468" y="5472"/>
                    </a:lnTo>
                    <a:lnTo>
                      <a:pt x="3504" y="5388"/>
                    </a:lnTo>
                    <a:lnTo>
                      <a:pt x="3588" y="5268"/>
                    </a:lnTo>
                    <a:lnTo>
                      <a:pt x="3564" y="5136"/>
                    </a:lnTo>
                    <a:lnTo>
                      <a:pt x="3588" y="4992"/>
                    </a:lnTo>
                    <a:lnTo>
                      <a:pt x="3636" y="4848"/>
                    </a:lnTo>
                    <a:lnTo>
                      <a:pt x="3696" y="4716"/>
                    </a:lnTo>
                    <a:lnTo>
                      <a:pt x="3804" y="4644"/>
                    </a:lnTo>
                    <a:lnTo>
                      <a:pt x="3900" y="4596"/>
                    </a:lnTo>
                    <a:lnTo>
                      <a:pt x="3936" y="4476"/>
                    </a:lnTo>
                    <a:lnTo>
                      <a:pt x="3912" y="4320"/>
                    </a:lnTo>
                    <a:lnTo>
                      <a:pt x="3888" y="4188"/>
                    </a:lnTo>
                    <a:lnTo>
                      <a:pt x="3852" y="4020"/>
                    </a:lnTo>
                    <a:lnTo>
                      <a:pt x="3876" y="3840"/>
                    </a:lnTo>
                    <a:lnTo>
                      <a:pt x="3888" y="3648"/>
                    </a:lnTo>
                    <a:lnTo>
                      <a:pt x="3876" y="3504"/>
                    </a:lnTo>
                    <a:lnTo>
                      <a:pt x="3852" y="3360"/>
                    </a:lnTo>
                    <a:lnTo>
                      <a:pt x="3960" y="3324"/>
                    </a:lnTo>
                    <a:lnTo>
                      <a:pt x="3972" y="3228"/>
                    </a:lnTo>
                    <a:lnTo>
                      <a:pt x="4020" y="3108"/>
                    </a:lnTo>
                    <a:lnTo>
                      <a:pt x="4104" y="3000"/>
                    </a:lnTo>
                    <a:lnTo>
                      <a:pt x="4164" y="2904"/>
                    </a:lnTo>
                    <a:lnTo>
                      <a:pt x="4176" y="2796"/>
                    </a:lnTo>
                    <a:lnTo>
                      <a:pt x="4248" y="2736"/>
                    </a:lnTo>
                    <a:lnTo>
                      <a:pt x="4356" y="2712"/>
                    </a:lnTo>
                    <a:lnTo>
                      <a:pt x="4476" y="2640"/>
                    </a:lnTo>
                    <a:lnTo>
                      <a:pt x="4548" y="2652"/>
                    </a:lnTo>
                    <a:lnTo>
                      <a:pt x="4668" y="2652"/>
                    </a:lnTo>
                    <a:lnTo>
                      <a:pt x="4776" y="2616"/>
                    </a:lnTo>
                    <a:lnTo>
                      <a:pt x="4812" y="2532"/>
                    </a:lnTo>
                    <a:lnTo>
                      <a:pt x="4920" y="2472"/>
                    </a:lnTo>
                    <a:lnTo>
                      <a:pt x="5004" y="2436"/>
                    </a:lnTo>
                    <a:lnTo>
                      <a:pt x="5124" y="2412"/>
                    </a:lnTo>
                    <a:lnTo>
                      <a:pt x="5172" y="2340"/>
                    </a:lnTo>
                    <a:lnTo>
                      <a:pt x="5220" y="2220"/>
                    </a:lnTo>
                    <a:lnTo>
                      <a:pt x="5244" y="2088"/>
                    </a:lnTo>
                    <a:lnTo>
                      <a:pt x="5304" y="2004"/>
                    </a:lnTo>
                    <a:lnTo>
                      <a:pt x="5268" y="1932"/>
                    </a:lnTo>
                    <a:lnTo>
                      <a:pt x="5220" y="1836"/>
                    </a:lnTo>
                    <a:lnTo>
                      <a:pt x="5352" y="1764"/>
                    </a:lnTo>
                    <a:lnTo>
                      <a:pt x="5436" y="1704"/>
                    </a:lnTo>
                    <a:lnTo>
                      <a:pt x="5556" y="1680"/>
                    </a:lnTo>
                    <a:lnTo>
                      <a:pt x="5664" y="1716"/>
                    </a:lnTo>
                    <a:lnTo>
                      <a:pt x="5760" y="1692"/>
                    </a:lnTo>
                    <a:lnTo>
                      <a:pt x="5856" y="1704"/>
                    </a:lnTo>
                    <a:lnTo>
                      <a:pt x="5988" y="1608"/>
                    </a:lnTo>
                    <a:lnTo>
                      <a:pt x="6048" y="1656"/>
                    </a:lnTo>
                    <a:lnTo>
                      <a:pt x="6144" y="1608"/>
                    </a:lnTo>
                    <a:lnTo>
                      <a:pt x="6276" y="1608"/>
                    </a:lnTo>
                    <a:lnTo>
                      <a:pt x="6372" y="1572"/>
                    </a:lnTo>
                    <a:lnTo>
                      <a:pt x="6432" y="1596"/>
                    </a:lnTo>
                    <a:lnTo>
                      <a:pt x="6492" y="1476"/>
                    </a:lnTo>
                    <a:lnTo>
                      <a:pt x="6468" y="1380"/>
                    </a:lnTo>
                    <a:lnTo>
                      <a:pt x="6516" y="1308"/>
                    </a:lnTo>
                    <a:lnTo>
                      <a:pt x="6588" y="1236"/>
                    </a:lnTo>
                    <a:lnTo>
                      <a:pt x="6588" y="1128"/>
                    </a:lnTo>
                    <a:lnTo>
                      <a:pt x="6588" y="1044"/>
                    </a:lnTo>
                    <a:lnTo>
                      <a:pt x="6509" y="1023"/>
                    </a:lnTo>
                    <a:lnTo>
                      <a:pt x="6399" y="1023"/>
                    </a:lnTo>
                    <a:lnTo>
                      <a:pt x="6307" y="1041"/>
                    </a:lnTo>
                    <a:lnTo>
                      <a:pt x="6271" y="1114"/>
                    </a:lnTo>
                    <a:lnTo>
                      <a:pt x="6243" y="1197"/>
                    </a:lnTo>
                    <a:lnTo>
                      <a:pt x="6134" y="1233"/>
                    </a:lnTo>
                    <a:lnTo>
                      <a:pt x="6015" y="1261"/>
                    </a:lnTo>
                    <a:lnTo>
                      <a:pt x="5923" y="1270"/>
                    </a:lnTo>
                    <a:lnTo>
                      <a:pt x="5805" y="1315"/>
                    </a:lnTo>
                    <a:lnTo>
                      <a:pt x="5695" y="1297"/>
                    </a:lnTo>
                    <a:lnTo>
                      <a:pt x="5567" y="1261"/>
                    </a:lnTo>
                    <a:lnTo>
                      <a:pt x="5457" y="1270"/>
                    </a:lnTo>
                    <a:lnTo>
                      <a:pt x="5384" y="1242"/>
                    </a:lnTo>
                    <a:lnTo>
                      <a:pt x="5265" y="1261"/>
                    </a:lnTo>
                    <a:lnTo>
                      <a:pt x="5201" y="1178"/>
                    </a:lnTo>
                    <a:lnTo>
                      <a:pt x="5119" y="1206"/>
                    </a:lnTo>
                    <a:lnTo>
                      <a:pt x="5082" y="1279"/>
                    </a:lnTo>
                    <a:lnTo>
                      <a:pt x="4973" y="1242"/>
                    </a:lnTo>
                    <a:lnTo>
                      <a:pt x="5009" y="1142"/>
                    </a:lnTo>
                    <a:lnTo>
                      <a:pt x="4945" y="1078"/>
                    </a:lnTo>
                    <a:lnTo>
                      <a:pt x="4881" y="986"/>
                    </a:lnTo>
                    <a:lnTo>
                      <a:pt x="4799" y="968"/>
                    </a:lnTo>
                    <a:lnTo>
                      <a:pt x="4735" y="941"/>
                    </a:lnTo>
                    <a:lnTo>
                      <a:pt x="4653" y="959"/>
                    </a:lnTo>
                    <a:lnTo>
                      <a:pt x="4572" y="1020"/>
                    </a:lnTo>
                    <a:lnTo>
                      <a:pt x="4476" y="1044"/>
                    </a:lnTo>
                    <a:lnTo>
                      <a:pt x="4284" y="1044"/>
                    </a:lnTo>
                    <a:lnTo>
                      <a:pt x="4140" y="972"/>
                    </a:lnTo>
                    <a:lnTo>
                      <a:pt x="4044" y="1056"/>
                    </a:lnTo>
                    <a:lnTo>
                      <a:pt x="4020" y="948"/>
                    </a:lnTo>
                    <a:lnTo>
                      <a:pt x="3876" y="924"/>
                    </a:lnTo>
                    <a:lnTo>
                      <a:pt x="3768" y="996"/>
                    </a:lnTo>
                    <a:lnTo>
                      <a:pt x="3708" y="1092"/>
                    </a:lnTo>
                    <a:lnTo>
                      <a:pt x="3696" y="1188"/>
                    </a:lnTo>
                    <a:lnTo>
                      <a:pt x="3660" y="1248"/>
                    </a:lnTo>
                    <a:lnTo>
                      <a:pt x="3612" y="1332"/>
                    </a:lnTo>
                    <a:lnTo>
                      <a:pt x="3564" y="1452"/>
                    </a:lnTo>
                    <a:lnTo>
                      <a:pt x="3624" y="1536"/>
                    </a:lnTo>
                    <a:lnTo>
                      <a:pt x="3720" y="1596"/>
                    </a:lnTo>
                    <a:lnTo>
                      <a:pt x="3732" y="1692"/>
                    </a:lnTo>
                    <a:lnTo>
                      <a:pt x="3804" y="1728"/>
                    </a:lnTo>
                    <a:lnTo>
                      <a:pt x="3876" y="1764"/>
                    </a:lnTo>
                    <a:lnTo>
                      <a:pt x="3924" y="1860"/>
                    </a:lnTo>
                    <a:lnTo>
                      <a:pt x="3888" y="1968"/>
                    </a:lnTo>
                    <a:lnTo>
                      <a:pt x="3852" y="2040"/>
                    </a:lnTo>
                    <a:lnTo>
                      <a:pt x="3828" y="2124"/>
                    </a:lnTo>
                    <a:lnTo>
                      <a:pt x="3780" y="2196"/>
                    </a:lnTo>
                    <a:lnTo>
                      <a:pt x="3672" y="2196"/>
                    </a:lnTo>
                    <a:lnTo>
                      <a:pt x="3588" y="2148"/>
                    </a:lnTo>
                    <a:lnTo>
                      <a:pt x="3456" y="2124"/>
                    </a:lnTo>
                    <a:lnTo>
                      <a:pt x="3348" y="2148"/>
                    </a:lnTo>
                    <a:lnTo>
                      <a:pt x="3228" y="2208"/>
                    </a:lnTo>
                    <a:lnTo>
                      <a:pt x="3084" y="2232"/>
                    </a:lnTo>
                    <a:lnTo>
                      <a:pt x="2976" y="2256"/>
                    </a:lnTo>
                    <a:lnTo>
                      <a:pt x="2880" y="2244"/>
                    </a:lnTo>
                    <a:lnTo>
                      <a:pt x="2736" y="2280"/>
                    </a:lnTo>
                    <a:lnTo>
                      <a:pt x="2640" y="2256"/>
                    </a:lnTo>
                    <a:lnTo>
                      <a:pt x="2544" y="2208"/>
                    </a:lnTo>
                    <a:lnTo>
                      <a:pt x="2436" y="2232"/>
                    </a:lnTo>
                    <a:lnTo>
                      <a:pt x="2340" y="2220"/>
                    </a:lnTo>
                    <a:lnTo>
                      <a:pt x="2376" y="2148"/>
                    </a:lnTo>
                    <a:lnTo>
                      <a:pt x="2352" y="2040"/>
                    </a:lnTo>
                    <a:lnTo>
                      <a:pt x="2304" y="1980"/>
                    </a:lnTo>
                    <a:lnTo>
                      <a:pt x="2172" y="1980"/>
                    </a:lnTo>
                    <a:lnTo>
                      <a:pt x="2196" y="1848"/>
                    </a:lnTo>
                    <a:lnTo>
                      <a:pt x="2184" y="1740"/>
                    </a:lnTo>
                    <a:lnTo>
                      <a:pt x="2280" y="1668"/>
                    </a:lnTo>
                    <a:lnTo>
                      <a:pt x="2352" y="1644"/>
                    </a:lnTo>
                    <a:lnTo>
                      <a:pt x="2400" y="1572"/>
                    </a:lnTo>
                    <a:lnTo>
                      <a:pt x="2448" y="1476"/>
                    </a:lnTo>
                    <a:lnTo>
                      <a:pt x="2328" y="1416"/>
                    </a:lnTo>
                    <a:lnTo>
                      <a:pt x="2196" y="1368"/>
                    </a:lnTo>
                    <a:lnTo>
                      <a:pt x="2244" y="1284"/>
                    </a:lnTo>
                    <a:lnTo>
                      <a:pt x="2232" y="1164"/>
                    </a:lnTo>
                    <a:lnTo>
                      <a:pt x="2124" y="1200"/>
                    </a:lnTo>
                    <a:lnTo>
                      <a:pt x="2004" y="1116"/>
                    </a:lnTo>
                    <a:lnTo>
                      <a:pt x="1956" y="996"/>
                    </a:lnTo>
                    <a:lnTo>
                      <a:pt x="1860" y="888"/>
                    </a:lnTo>
                    <a:lnTo>
                      <a:pt x="1740" y="900"/>
                    </a:lnTo>
                    <a:lnTo>
                      <a:pt x="1644" y="852"/>
                    </a:lnTo>
                    <a:lnTo>
                      <a:pt x="1632" y="744"/>
                    </a:lnTo>
                    <a:lnTo>
                      <a:pt x="1548" y="744"/>
                    </a:lnTo>
                    <a:lnTo>
                      <a:pt x="1428" y="768"/>
                    </a:lnTo>
                    <a:lnTo>
                      <a:pt x="1404" y="708"/>
                    </a:lnTo>
                    <a:lnTo>
                      <a:pt x="1296" y="720"/>
                    </a:lnTo>
                    <a:lnTo>
                      <a:pt x="1188" y="660"/>
                    </a:lnTo>
                    <a:lnTo>
                      <a:pt x="1104" y="576"/>
                    </a:lnTo>
                    <a:lnTo>
                      <a:pt x="1128" y="504"/>
                    </a:lnTo>
                    <a:lnTo>
                      <a:pt x="1128" y="408"/>
                    </a:lnTo>
                    <a:lnTo>
                      <a:pt x="1200" y="360"/>
                    </a:lnTo>
                    <a:lnTo>
                      <a:pt x="1152" y="240"/>
                    </a:lnTo>
                    <a:lnTo>
                      <a:pt x="1092" y="156"/>
                    </a:lnTo>
                    <a:lnTo>
                      <a:pt x="996" y="72"/>
                    </a:lnTo>
                    <a:lnTo>
                      <a:pt x="864" y="0"/>
                    </a:lnTo>
                    <a:lnTo>
                      <a:pt x="795" y="50"/>
                    </a:lnTo>
                    <a:lnTo>
                      <a:pt x="756" y="60"/>
                    </a:lnTo>
                    <a:lnTo>
                      <a:pt x="732" y="168"/>
                    </a:lnTo>
                    <a:lnTo>
                      <a:pt x="600" y="228"/>
                    </a:lnTo>
                    <a:lnTo>
                      <a:pt x="492" y="216"/>
                    </a:lnTo>
                    <a:lnTo>
                      <a:pt x="432" y="276"/>
                    </a:lnTo>
                    <a:lnTo>
                      <a:pt x="444" y="372"/>
                    </a:lnTo>
                    <a:lnTo>
                      <a:pt x="324" y="420"/>
                    </a:lnTo>
                    <a:lnTo>
                      <a:pt x="216" y="492"/>
                    </a:lnTo>
                    <a:lnTo>
                      <a:pt x="120" y="564"/>
                    </a:lnTo>
                    <a:lnTo>
                      <a:pt x="108" y="696"/>
                    </a:lnTo>
                    <a:lnTo>
                      <a:pt x="60" y="780"/>
                    </a:lnTo>
                    <a:lnTo>
                      <a:pt x="0" y="876"/>
                    </a:lnTo>
                    <a:lnTo>
                      <a:pt x="0" y="1020"/>
                    </a:lnTo>
                    <a:lnTo>
                      <a:pt x="72" y="1092"/>
                    </a:lnTo>
                    <a:lnTo>
                      <a:pt x="120" y="1212"/>
                    </a:lnTo>
                    <a:lnTo>
                      <a:pt x="96" y="1296"/>
                    </a:lnTo>
                    <a:lnTo>
                      <a:pt x="168" y="1356"/>
                    </a:lnTo>
                    <a:lnTo>
                      <a:pt x="288" y="1404"/>
                    </a:lnTo>
                    <a:lnTo>
                      <a:pt x="276" y="1524"/>
                    </a:lnTo>
                    <a:lnTo>
                      <a:pt x="300" y="1644"/>
                    </a:lnTo>
                    <a:lnTo>
                      <a:pt x="408" y="1728"/>
                    </a:lnTo>
                    <a:lnTo>
                      <a:pt x="420" y="1824"/>
                    </a:lnTo>
                    <a:lnTo>
                      <a:pt x="552" y="1944"/>
                    </a:lnTo>
                    <a:lnTo>
                      <a:pt x="576" y="2052"/>
                    </a:lnTo>
                    <a:lnTo>
                      <a:pt x="696" y="2148"/>
                    </a:lnTo>
                    <a:lnTo>
                      <a:pt x="720" y="2280"/>
                    </a:lnTo>
                    <a:lnTo>
                      <a:pt x="624" y="2328"/>
                    </a:lnTo>
                    <a:lnTo>
                      <a:pt x="564" y="2412"/>
                    </a:lnTo>
                    <a:lnTo>
                      <a:pt x="468" y="2484"/>
                    </a:lnTo>
                    <a:lnTo>
                      <a:pt x="564" y="2580"/>
                    </a:lnTo>
                    <a:lnTo>
                      <a:pt x="636" y="2604"/>
                    </a:lnTo>
                    <a:lnTo>
                      <a:pt x="732" y="2700"/>
                    </a:lnTo>
                    <a:lnTo>
                      <a:pt x="816" y="2712"/>
                    </a:lnTo>
                    <a:lnTo>
                      <a:pt x="888" y="2808"/>
                    </a:lnTo>
                    <a:lnTo>
                      <a:pt x="1032" y="2808"/>
                    </a:lnTo>
                    <a:lnTo>
                      <a:pt x="1116" y="2880"/>
                    </a:lnTo>
                    <a:lnTo>
                      <a:pt x="1200" y="2916"/>
                    </a:lnTo>
                    <a:lnTo>
                      <a:pt x="1272" y="3060"/>
                    </a:lnTo>
                    <a:lnTo>
                      <a:pt x="1116" y="3084"/>
                    </a:lnTo>
                    <a:lnTo>
                      <a:pt x="1056" y="3144"/>
                    </a:lnTo>
                    <a:lnTo>
                      <a:pt x="1068" y="3180"/>
                    </a:lnTo>
                    <a:lnTo>
                      <a:pt x="1104" y="3252"/>
                    </a:lnTo>
                    <a:lnTo>
                      <a:pt x="1032" y="3348"/>
                    </a:lnTo>
                    <a:lnTo>
                      <a:pt x="960" y="3348"/>
                    </a:lnTo>
                    <a:lnTo>
                      <a:pt x="840" y="3324"/>
                    </a:lnTo>
                    <a:lnTo>
                      <a:pt x="708" y="3336"/>
                    </a:lnTo>
                    <a:lnTo>
                      <a:pt x="624" y="3372"/>
                    </a:lnTo>
                    <a:lnTo>
                      <a:pt x="468" y="3372"/>
                    </a:lnTo>
                    <a:lnTo>
                      <a:pt x="468" y="3444"/>
                    </a:lnTo>
                    <a:lnTo>
                      <a:pt x="516" y="3480"/>
                    </a:lnTo>
                    <a:lnTo>
                      <a:pt x="588" y="3516"/>
                    </a:lnTo>
                    <a:lnTo>
                      <a:pt x="564" y="3612"/>
                    </a:lnTo>
                    <a:lnTo>
                      <a:pt x="516" y="3720"/>
                    </a:lnTo>
                    <a:lnTo>
                      <a:pt x="420" y="3792"/>
                    </a:lnTo>
                    <a:lnTo>
                      <a:pt x="336" y="3864"/>
                    </a:lnTo>
                    <a:lnTo>
                      <a:pt x="300" y="3972"/>
                    </a:lnTo>
                    <a:lnTo>
                      <a:pt x="252" y="4056"/>
                    </a:lnTo>
                    <a:lnTo>
                      <a:pt x="276" y="4152"/>
                    </a:lnTo>
                    <a:lnTo>
                      <a:pt x="252" y="4236"/>
                    </a:lnTo>
                    <a:lnTo>
                      <a:pt x="264" y="4344"/>
                    </a:lnTo>
                    <a:lnTo>
                      <a:pt x="312" y="4404"/>
                    </a:lnTo>
                    <a:lnTo>
                      <a:pt x="228" y="4476"/>
                    </a:lnTo>
                    <a:lnTo>
                      <a:pt x="132" y="4488"/>
                    </a:lnTo>
                    <a:lnTo>
                      <a:pt x="108" y="4596"/>
                    </a:lnTo>
                    <a:lnTo>
                      <a:pt x="120" y="4692"/>
                    </a:lnTo>
                    <a:lnTo>
                      <a:pt x="84" y="4800"/>
                    </a:lnTo>
                    <a:lnTo>
                      <a:pt x="60" y="4896"/>
                    </a:lnTo>
                    <a:lnTo>
                      <a:pt x="84" y="4992"/>
                    </a:lnTo>
                    <a:lnTo>
                      <a:pt x="72" y="5064"/>
                    </a:lnTo>
                    <a:lnTo>
                      <a:pt x="168" y="5112"/>
                    </a:lnTo>
                    <a:lnTo>
                      <a:pt x="144" y="5220"/>
                    </a:lnTo>
                    <a:lnTo>
                      <a:pt x="120" y="5316"/>
                    </a:lnTo>
                    <a:lnTo>
                      <a:pt x="252" y="5292"/>
                    </a:lnTo>
                    <a:lnTo>
                      <a:pt x="420" y="5268"/>
                    </a:lnTo>
                    <a:lnTo>
                      <a:pt x="504" y="5316"/>
                    </a:lnTo>
                    <a:lnTo>
                      <a:pt x="612" y="5280"/>
                    </a:lnTo>
                    <a:lnTo>
                      <a:pt x="720" y="5232"/>
                    </a:lnTo>
                    <a:lnTo>
                      <a:pt x="804" y="5208"/>
                    </a:lnTo>
                    <a:lnTo>
                      <a:pt x="924" y="5244"/>
                    </a:lnTo>
                    <a:lnTo>
                      <a:pt x="984" y="5304"/>
                    </a:lnTo>
                    <a:lnTo>
                      <a:pt x="960" y="5376"/>
                    </a:lnTo>
                    <a:lnTo>
                      <a:pt x="972" y="5436"/>
                    </a:lnTo>
                    <a:lnTo>
                      <a:pt x="1080" y="5412"/>
                    </a:lnTo>
                    <a:lnTo>
                      <a:pt x="1212" y="5388"/>
                    </a:lnTo>
                    <a:lnTo>
                      <a:pt x="1320" y="5400"/>
                    </a:lnTo>
                    <a:lnTo>
                      <a:pt x="1404" y="5316"/>
                    </a:lnTo>
                    <a:lnTo>
                      <a:pt x="1500" y="5280"/>
                    </a:lnTo>
                    <a:lnTo>
                      <a:pt x="1644" y="5256"/>
                    </a:lnTo>
                    <a:lnTo>
                      <a:pt x="1740" y="5232"/>
                    </a:lnTo>
                    <a:lnTo>
                      <a:pt x="1836" y="5220"/>
                    </a:lnTo>
                    <a:close/>
                  </a:path>
                </a:pathLst>
              </a:custGeom>
              <a:solidFill>
                <a:srgbClr val="0070C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2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4662488" y="2122488"/>
                <a:ext cx="1943100" cy="1443038"/>
              </a:xfrm>
              <a:custGeom>
                <a:avLst/>
                <a:gdLst/>
                <a:ahLst/>
                <a:cxnLst>
                  <a:cxn ang="0">
                    <a:pos x="1764" y="1284"/>
                  </a:cxn>
                  <a:cxn ang="0">
                    <a:pos x="1188" y="1260"/>
                  </a:cxn>
                  <a:cxn ang="0">
                    <a:pos x="708" y="1188"/>
                  </a:cxn>
                  <a:cxn ang="0">
                    <a:pos x="348" y="1248"/>
                  </a:cxn>
                  <a:cxn ang="0">
                    <a:pos x="228" y="1464"/>
                  </a:cxn>
                  <a:cxn ang="0">
                    <a:pos x="132" y="1524"/>
                  </a:cxn>
                  <a:cxn ang="0">
                    <a:pos x="96" y="1788"/>
                  </a:cxn>
                  <a:cxn ang="0">
                    <a:pos x="54" y="2172"/>
                  </a:cxn>
                  <a:cxn ang="0">
                    <a:pos x="348" y="2424"/>
                  </a:cxn>
                  <a:cxn ang="0">
                    <a:pos x="384" y="2771"/>
                  </a:cxn>
                  <a:cxn ang="0">
                    <a:pos x="662" y="2975"/>
                  </a:cxn>
                  <a:cxn ang="0">
                    <a:pos x="899" y="3119"/>
                  </a:cxn>
                  <a:cxn ang="0">
                    <a:pos x="1262" y="3387"/>
                  </a:cxn>
                  <a:cxn ang="0">
                    <a:pos x="1454" y="3635"/>
                  </a:cxn>
                  <a:cxn ang="0">
                    <a:pos x="1608" y="3915"/>
                  </a:cxn>
                  <a:cxn ang="0">
                    <a:pos x="1430" y="4247"/>
                  </a:cxn>
                  <a:cxn ang="0">
                    <a:pos x="1596" y="4487"/>
                  </a:cxn>
                  <a:cxn ang="0">
                    <a:pos x="1994" y="4548"/>
                  </a:cxn>
                  <a:cxn ang="0">
                    <a:pos x="2486" y="4476"/>
                  </a:cxn>
                  <a:cxn ang="0">
                    <a:pos x="2928" y="4464"/>
                  </a:cxn>
                  <a:cxn ang="0">
                    <a:pos x="3146" y="4229"/>
                  </a:cxn>
                  <a:cxn ang="0">
                    <a:pos x="2975" y="3863"/>
                  </a:cxn>
                  <a:cxn ang="0">
                    <a:pos x="2951" y="3458"/>
                  </a:cxn>
                  <a:cxn ang="0">
                    <a:pos x="3275" y="3216"/>
                  </a:cxn>
                  <a:cxn ang="0">
                    <a:pos x="3734" y="3312"/>
                  </a:cxn>
                  <a:cxn ang="0">
                    <a:pos x="4055" y="3236"/>
                  </a:cxn>
                  <a:cxn ang="0">
                    <a:pos x="4229" y="3512"/>
                  </a:cxn>
                  <a:cxn ang="0">
                    <a:pos x="4520" y="3527"/>
                  </a:cxn>
                  <a:cxn ang="0">
                    <a:pos x="4947" y="3564"/>
                  </a:cxn>
                  <a:cxn ang="0">
                    <a:pos x="5370" y="3506"/>
                  </a:cxn>
                  <a:cxn ang="0">
                    <a:pos x="5652" y="3293"/>
                  </a:cxn>
                  <a:cxn ang="0">
                    <a:pos x="6039" y="3225"/>
                  </a:cxn>
                  <a:cxn ang="0">
                    <a:pos x="5975" y="3023"/>
                  </a:cxn>
                  <a:cxn ang="0">
                    <a:pos x="5510" y="3000"/>
                  </a:cxn>
                  <a:cxn ang="0">
                    <a:pos x="5040" y="2892"/>
                  </a:cxn>
                  <a:cxn ang="0">
                    <a:pos x="5313" y="2676"/>
                  </a:cxn>
                  <a:cxn ang="0">
                    <a:pos x="5279" y="2294"/>
                  </a:cxn>
                  <a:cxn ang="0">
                    <a:pos x="5424" y="1920"/>
                  </a:cxn>
                  <a:cxn ang="0">
                    <a:pos x="5448" y="1286"/>
                  </a:cxn>
                  <a:cxn ang="0">
                    <a:pos x="4992" y="1152"/>
                  </a:cxn>
                  <a:cxn ang="0">
                    <a:pos x="4596" y="996"/>
                  </a:cxn>
                  <a:cxn ang="0">
                    <a:pos x="4344" y="612"/>
                  </a:cxn>
                  <a:cxn ang="0">
                    <a:pos x="3996" y="324"/>
                  </a:cxn>
                  <a:cxn ang="0">
                    <a:pos x="3744" y="60"/>
                  </a:cxn>
                  <a:cxn ang="0">
                    <a:pos x="3624" y="408"/>
                  </a:cxn>
                  <a:cxn ang="0">
                    <a:pos x="3276" y="624"/>
                  </a:cxn>
                  <a:cxn ang="0">
                    <a:pos x="3072" y="864"/>
                  </a:cxn>
                  <a:cxn ang="0">
                    <a:pos x="2868" y="1164"/>
                  </a:cxn>
                  <a:cxn ang="0">
                    <a:pos x="2340" y="1152"/>
                  </a:cxn>
                  <a:cxn ang="0">
                    <a:pos x="1920" y="1059"/>
                  </a:cxn>
                </a:cxnLst>
                <a:rect l="0" t="0" r="r" b="b"/>
                <a:pathLst>
                  <a:path w="6120" h="4548">
                    <a:moveTo>
                      <a:pt x="1920" y="1059"/>
                    </a:moveTo>
                    <a:lnTo>
                      <a:pt x="1800" y="1116"/>
                    </a:lnTo>
                    <a:lnTo>
                      <a:pt x="1800" y="1236"/>
                    </a:lnTo>
                    <a:lnTo>
                      <a:pt x="1764" y="1284"/>
                    </a:lnTo>
                    <a:lnTo>
                      <a:pt x="1668" y="1188"/>
                    </a:lnTo>
                    <a:lnTo>
                      <a:pt x="1464" y="1272"/>
                    </a:lnTo>
                    <a:lnTo>
                      <a:pt x="1236" y="1368"/>
                    </a:lnTo>
                    <a:lnTo>
                      <a:pt x="1188" y="1260"/>
                    </a:lnTo>
                    <a:lnTo>
                      <a:pt x="1140" y="1188"/>
                    </a:lnTo>
                    <a:lnTo>
                      <a:pt x="984" y="1152"/>
                    </a:lnTo>
                    <a:lnTo>
                      <a:pt x="876" y="1128"/>
                    </a:lnTo>
                    <a:lnTo>
                      <a:pt x="708" y="1188"/>
                    </a:lnTo>
                    <a:lnTo>
                      <a:pt x="624" y="1188"/>
                    </a:lnTo>
                    <a:lnTo>
                      <a:pt x="564" y="1272"/>
                    </a:lnTo>
                    <a:lnTo>
                      <a:pt x="492" y="1188"/>
                    </a:lnTo>
                    <a:lnTo>
                      <a:pt x="348" y="1248"/>
                    </a:lnTo>
                    <a:lnTo>
                      <a:pt x="204" y="1236"/>
                    </a:lnTo>
                    <a:lnTo>
                      <a:pt x="192" y="1296"/>
                    </a:lnTo>
                    <a:lnTo>
                      <a:pt x="192" y="1380"/>
                    </a:lnTo>
                    <a:lnTo>
                      <a:pt x="228" y="1464"/>
                    </a:lnTo>
                    <a:lnTo>
                      <a:pt x="156" y="1452"/>
                    </a:lnTo>
                    <a:lnTo>
                      <a:pt x="0" y="1464"/>
                    </a:lnTo>
                    <a:lnTo>
                      <a:pt x="36" y="1560"/>
                    </a:lnTo>
                    <a:lnTo>
                      <a:pt x="132" y="1524"/>
                    </a:lnTo>
                    <a:lnTo>
                      <a:pt x="156" y="1572"/>
                    </a:lnTo>
                    <a:lnTo>
                      <a:pt x="192" y="1668"/>
                    </a:lnTo>
                    <a:lnTo>
                      <a:pt x="168" y="1776"/>
                    </a:lnTo>
                    <a:lnTo>
                      <a:pt x="96" y="1788"/>
                    </a:lnTo>
                    <a:lnTo>
                      <a:pt x="48" y="1860"/>
                    </a:lnTo>
                    <a:lnTo>
                      <a:pt x="60" y="1944"/>
                    </a:lnTo>
                    <a:lnTo>
                      <a:pt x="36" y="2046"/>
                    </a:lnTo>
                    <a:lnTo>
                      <a:pt x="54" y="2172"/>
                    </a:lnTo>
                    <a:lnTo>
                      <a:pt x="54" y="2316"/>
                    </a:lnTo>
                    <a:lnTo>
                      <a:pt x="119" y="2268"/>
                    </a:lnTo>
                    <a:lnTo>
                      <a:pt x="255" y="2340"/>
                    </a:lnTo>
                    <a:lnTo>
                      <a:pt x="348" y="2424"/>
                    </a:lnTo>
                    <a:lnTo>
                      <a:pt x="410" y="2511"/>
                    </a:lnTo>
                    <a:lnTo>
                      <a:pt x="456" y="2627"/>
                    </a:lnTo>
                    <a:lnTo>
                      <a:pt x="384" y="2675"/>
                    </a:lnTo>
                    <a:lnTo>
                      <a:pt x="384" y="2771"/>
                    </a:lnTo>
                    <a:lnTo>
                      <a:pt x="359" y="2841"/>
                    </a:lnTo>
                    <a:lnTo>
                      <a:pt x="444" y="2930"/>
                    </a:lnTo>
                    <a:lnTo>
                      <a:pt x="557" y="2988"/>
                    </a:lnTo>
                    <a:lnTo>
                      <a:pt x="662" y="2975"/>
                    </a:lnTo>
                    <a:lnTo>
                      <a:pt x="684" y="3036"/>
                    </a:lnTo>
                    <a:lnTo>
                      <a:pt x="803" y="3011"/>
                    </a:lnTo>
                    <a:lnTo>
                      <a:pt x="888" y="3009"/>
                    </a:lnTo>
                    <a:lnTo>
                      <a:pt x="899" y="3119"/>
                    </a:lnTo>
                    <a:lnTo>
                      <a:pt x="995" y="3168"/>
                    </a:lnTo>
                    <a:lnTo>
                      <a:pt x="1118" y="3155"/>
                    </a:lnTo>
                    <a:lnTo>
                      <a:pt x="1208" y="3260"/>
                    </a:lnTo>
                    <a:lnTo>
                      <a:pt x="1262" y="3387"/>
                    </a:lnTo>
                    <a:lnTo>
                      <a:pt x="1379" y="3468"/>
                    </a:lnTo>
                    <a:lnTo>
                      <a:pt x="1488" y="3435"/>
                    </a:lnTo>
                    <a:lnTo>
                      <a:pt x="1500" y="3551"/>
                    </a:lnTo>
                    <a:lnTo>
                      <a:pt x="1454" y="3635"/>
                    </a:lnTo>
                    <a:lnTo>
                      <a:pt x="1578" y="3681"/>
                    </a:lnTo>
                    <a:lnTo>
                      <a:pt x="1703" y="3743"/>
                    </a:lnTo>
                    <a:lnTo>
                      <a:pt x="1658" y="3833"/>
                    </a:lnTo>
                    <a:lnTo>
                      <a:pt x="1608" y="3915"/>
                    </a:lnTo>
                    <a:lnTo>
                      <a:pt x="1535" y="3936"/>
                    </a:lnTo>
                    <a:lnTo>
                      <a:pt x="1440" y="4008"/>
                    </a:lnTo>
                    <a:lnTo>
                      <a:pt x="1451" y="4118"/>
                    </a:lnTo>
                    <a:lnTo>
                      <a:pt x="1430" y="4247"/>
                    </a:lnTo>
                    <a:lnTo>
                      <a:pt x="1562" y="4247"/>
                    </a:lnTo>
                    <a:lnTo>
                      <a:pt x="1611" y="4314"/>
                    </a:lnTo>
                    <a:lnTo>
                      <a:pt x="1634" y="4415"/>
                    </a:lnTo>
                    <a:lnTo>
                      <a:pt x="1596" y="4487"/>
                    </a:lnTo>
                    <a:lnTo>
                      <a:pt x="1688" y="4499"/>
                    </a:lnTo>
                    <a:lnTo>
                      <a:pt x="1800" y="4478"/>
                    </a:lnTo>
                    <a:lnTo>
                      <a:pt x="1892" y="4523"/>
                    </a:lnTo>
                    <a:lnTo>
                      <a:pt x="1994" y="4548"/>
                    </a:lnTo>
                    <a:lnTo>
                      <a:pt x="2136" y="4512"/>
                    </a:lnTo>
                    <a:lnTo>
                      <a:pt x="2229" y="4524"/>
                    </a:lnTo>
                    <a:lnTo>
                      <a:pt x="2348" y="4500"/>
                    </a:lnTo>
                    <a:lnTo>
                      <a:pt x="2486" y="4476"/>
                    </a:lnTo>
                    <a:lnTo>
                      <a:pt x="2603" y="4415"/>
                    </a:lnTo>
                    <a:lnTo>
                      <a:pt x="2717" y="4392"/>
                    </a:lnTo>
                    <a:lnTo>
                      <a:pt x="2843" y="4415"/>
                    </a:lnTo>
                    <a:lnTo>
                      <a:pt x="2928" y="4464"/>
                    </a:lnTo>
                    <a:lnTo>
                      <a:pt x="3038" y="4464"/>
                    </a:lnTo>
                    <a:lnTo>
                      <a:pt x="3086" y="4392"/>
                    </a:lnTo>
                    <a:lnTo>
                      <a:pt x="3107" y="4310"/>
                    </a:lnTo>
                    <a:lnTo>
                      <a:pt x="3146" y="4229"/>
                    </a:lnTo>
                    <a:lnTo>
                      <a:pt x="3180" y="4130"/>
                    </a:lnTo>
                    <a:lnTo>
                      <a:pt x="3135" y="4034"/>
                    </a:lnTo>
                    <a:lnTo>
                      <a:pt x="2990" y="3959"/>
                    </a:lnTo>
                    <a:lnTo>
                      <a:pt x="2975" y="3863"/>
                    </a:lnTo>
                    <a:lnTo>
                      <a:pt x="2882" y="3807"/>
                    </a:lnTo>
                    <a:lnTo>
                      <a:pt x="2820" y="3722"/>
                    </a:lnTo>
                    <a:lnTo>
                      <a:pt x="2867" y="3605"/>
                    </a:lnTo>
                    <a:lnTo>
                      <a:pt x="2951" y="3458"/>
                    </a:lnTo>
                    <a:lnTo>
                      <a:pt x="2964" y="3360"/>
                    </a:lnTo>
                    <a:lnTo>
                      <a:pt x="3026" y="3263"/>
                    </a:lnTo>
                    <a:lnTo>
                      <a:pt x="3131" y="3192"/>
                    </a:lnTo>
                    <a:lnTo>
                      <a:pt x="3275" y="3216"/>
                    </a:lnTo>
                    <a:lnTo>
                      <a:pt x="3300" y="3324"/>
                    </a:lnTo>
                    <a:lnTo>
                      <a:pt x="3395" y="3242"/>
                    </a:lnTo>
                    <a:lnTo>
                      <a:pt x="3539" y="3311"/>
                    </a:lnTo>
                    <a:lnTo>
                      <a:pt x="3734" y="3312"/>
                    </a:lnTo>
                    <a:lnTo>
                      <a:pt x="3831" y="3287"/>
                    </a:lnTo>
                    <a:lnTo>
                      <a:pt x="3909" y="3228"/>
                    </a:lnTo>
                    <a:lnTo>
                      <a:pt x="3990" y="3207"/>
                    </a:lnTo>
                    <a:lnTo>
                      <a:pt x="4055" y="3236"/>
                    </a:lnTo>
                    <a:lnTo>
                      <a:pt x="4139" y="3254"/>
                    </a:lnTo>
                    <a:lnTo>
                      <a:pt x="4199" y="3344"/>
                    </a:lnTo>
                    <a:lnTo>
                      <a:pt x="4263" y="3411"/>
                    </a:lnTo>
                    <a:lnTo>
                      <a:pt x="4229" y="3512"/>
                    </a:lnTo>
                    <a:lnTo>
                      <a:pt x="4340" y="3545"/>
                    </a:lnTo>
                    <a:lnTo>
                      <a:pt x="4373" y="3474"/>
                    </a:lnTo>
                    <a:lnTo>
                      <a:pt x="4457" y="3447"/>
                    </a:lnTo>
                    <a:lnTo>
                      <a:pt x="4520" y="3527"/>
                    </a:lnTo>
                    <a:lnTo>
                      <a:pt x="4640" y="3510"/>
                    </a:lnTo>
                    <a:lnTo>
                      <a:pt x="4716" y="3537"/>
                    </a:lnTo>
                    <a:lnTo>
                      <a:pt x="4826" y="3530"/>
                    </a:lnTo>
                    <a:lnTo>
                      <a:pt x="4947" y="3564"/>
                    </a:lnTo>
                    <a:lnTo>
                      <a:pt x="5066" y="3581"/>
                    </a:lnTo>
                    <a:lnTo>
                      <a:pt x="5178" y="3537"/>
                    </a:lnTo>
                    <a:lnTo>
                      <a:pt x="5273" y="3528"/>
                    </a:lnTo>
                    <a:lnTo>
                      <a:pt x="5370" y="3506"/>
                    </a:lnTo>
                    <a:lnTo>
                      <a:pt x="5499" y="3467"/>
                    </a:lnTo>
                    <a:lnTo>
                      <a:pt x="5526" y="3387"/>
                    </a:lnTo>
                    <a:lnTo>
                      <a:pt x="5562" y="3309"/>
                    </a:lnTo>
                    <a:lnTo>
                      <a:pt x="5652" y="3293"/>
                    </a:lnTo>
                    <a:lnTo>
                      <a:pt x="5765" y="3291"/>
                    </a:lnTo>
                    <a:lnTo>
                      <a:pt x="5844" y="3314"/>
                    </a:lnTo>
                    <a:lnTo>
                      <a:pt x="5954" y="3300"/>
                    </a:lnTo>
                    <a:lnTo>
                      <a:pt x="6039" y="3225"/>
                    </a:lnTo>
                    <a:lnTo>
                      <a:pt x="6120" y="3168"/>
                    </a:lnTo>
                    <a:lnTo>
                      <a:pt x="6099" y="3077"/>
                    </a:lnTo>
                    <a:lnTo>
                      <a:pt x="6047" y="3023"/>
                    </a:lnTo>
                    <a:lnTo>
                      <a:pt x="5975" y="3023"/>
                    </a:lnTo>
                    <a:lnTo>
                      <a:pt x="5879" y="2997"/>
                    </a:lnTo>
                    <a:lnTo>
                      <a:pt x="5774" y="2975"/>
                    </a:lnTo>
                    <a:lnTo>
                      <a:pt x="5637" y="2952"/>
                    </a:lnTo>
                    <a:lnTo>
                      <a:pt x="5510" y="3000"/>
                    </a:lnTo>
                    <a:lnTo>
                      <a:pt x="5364" y="2987"/>
                    </a:lnTo>
                    <a:lnTo>
                      <a:pt x="5220" y="3000"/>
                    </a:lnTo>
                    <a:lnTo>
                      <a:pt x="5097" y="2988"/>
                    </a:lnTo>
                    <a:lnTo>
                      <a:pt x="5040" y="2892"/>
                    </a:lnTo>
                    <a:lnTo>
                      <a:pt x="5121" y="2823"/>
                    </a:lnTo>
                    <a:lnTo>
                      <a:pt x="5174" y="2760"/>
                    </a:lnTo>
                    <a:lnTo>
                      <a:pt x="5256" y="2748"/>
                    </a:lnTo>
                    <a:lnTo>
                      <a:pt x="5313" y="2676"/>
                    </a:lnTo>
                    <a:lnTo>
                      <a:pt x="5318" y="2607"/>
                    </a:lnTo>
                    <a:lnTo>
                      <a:pt x="5256" y="2507"/>
                    </a:lnTo>
                    <a:lnTo>
                      <a:pt x="5292" y="2414"/>
                    </a:lnTo>
                    <a:lnTo>
                      <a:pt x="5279" y="2294"/>
                    </a:lnTo>
                    <a:lnTo>
                      <a:pt x="5246" y="2153"/>
                    </a:lnTo>
                    <a:lnTo>
                      <a:pt x="5243" y="2054"/>
                    </a:lnTo>
                    <a:lnTo>
                      <a:pt x="5315" y="2027"/>
                    </a:lnTo>
                    <a:lnTo>
                      <a:pt x="5424" y="1920"/>
                    </a:lnTo>
                    <a:lnTo>
                      <a:pt x="5486" y="1787"/>
                    </a:lnTo>
                    <a:lnTo>
                      <a:pt x="5508" y="1608"/>
                    </a:lnTo>
                    <a:lnTo>
                      <a:pt x="5475" y="1440"/>
                    </a:lnTo>
                    <a:lnTo>
                      <a:pt x="5448" y="1286"/>
                    </a:lnTo>
                    <a:lnTo>
                      <a:pt x="5364" y="1325"/>
                    </a:lnTo>
                    <a:lnTo>
                      <a:pt x="5172" y="1296"/>
                    </a:lnTo>
                    <a:lnTo>
                      <a:pt x="5064" y="1212"/>
                    </a:lnTo>
                    <a:lnTo>
                      <a:pt x="4992" y="1152"/>
                    </a:lnTo>
                    <a:lnTo>
                      <a:pt x="4884" y="1164"/>
                    </a:lnTo>
                    <a:lnTo>
                      <a:pt x="4764" y="1116"/>
                    </a:lnTo>
                    <a:lnTo>
                      <a:pt x="4680" y="1032"/>
                    </a:lnTo>
                    <a:lnTo>
                      <a:pt x="4596" y="996"/>
                    </a:lnTo>
                    <a:lnTo>
                      <a:pt x="4512" y="912"/>
                    </a:lnTo>
                    <a:lnTo>
                      <a:pt x="4404" y="840"/>
                    </a:lnTo>
                    <a:lnTo>
                      <a:pt x="4356" y="720"/>
                    </a:lnTo>
                    <a:lnTo>
                      <a:pt x="4344" y="612"/>
                    </a:lnTo>
                    <a:lnTo>
                      <a:pt x="4308" y="504"/>
                    </a:lnTo>
                    <a:lnTo>
                      <a:pt x="4236" y="432"/>
                    </a:lnTo>
                    <a:lnTo>
                      <a:pt x="4092" y="348"/>
                    </a:lnTo>
                    <a:lnTo>
                      <a:pt x="3996" y="324"/>
                    </a:lnTo>
                    <a:lnTo>
                      <a:pt x="3936" y="228"/>
                    </a:lnTo>
                    <a:lnTo>
                      <a:pt x="3864" y="120"/>
                    </a:lnTo>
                    <a:lnTo>
                      <a:pt x="3828" y="0"/>
                    </a:lnTo>
                    <a:lnTo>
                      <a:pt x="3744" y="60"/>
                    </a:lnTo>
                    <a:lnTo>
                      <a:pt x="3660" y="120"/>
                    </a:lnTo>
                    <a:lnTo>
                      <a:pt x="3624" y="204"/>
                    </a:lnTo>
                    <a:lnTo>
                      <a:pt x="3672" y="312"/>
                    </a:lnTo>
                    <a:lnTo>
                      <a:pt x="3624" y="408"/>
                    </a:lnTo>
                    <a:lnTo>
                      <a:pt x="3456" y="432"/>
                    </a:lnTo>
                    <a:lnTo>
                      <a:pt x="3432" y="516"/>
                    </a:lnTo>
                    <a:lnTo>
                      <a:pt x="3420" y="636"/>
                    </a:lnTo>
                    <a:lnTo>
                      <a:pt x="3276" y="624"/>
                    </a:lnTo>
                    <a:lnTo>
                      <a:pt x="3252" y="732"/>
                    </a:lnTo>
                    <a:lnTo>
                      <a:pt x="3276" y="816"/>
                    </a:lnTo>
                    <a:lnTo>
                      <a:pt x="3192" y="888"/>
                    </a:lnTo>
                    <a:lnTo>
                      <a:pt x="3072" y="864"/>
                    </a:lnTo>
                    <a:lnTo>
                      <a:pt x="2952" y="888"/>
                    </a:lnTo>
                    <a:lnTo>
                      <a:pt x="2988" y="996"/>
                    </a:lnTo>
                    <a:lnTo>
                      <a:pt x="2952" y="1092"/>
                    </a:lnTo>
                    <a:lnTo>
                      <a:pt x="2868" y="1164"/>
                    </a:lnTo>
                    <a:lnTo>
                      <a:pt x="2760" y="1104"/>
                    </a:lnTo>
                    <a:lnTo>
                      <a:pt x="2640" y="1056"/>
                    </a:lnTo>
                    <a:lnTo>
                      <a:pt x="2508" y="1140"/>
                    </a:lnTo>
                    <a:lnTo>
                      <a:pt x="2340" y="1152"/>
                    </a:lnTo>
                    <a:lnTo>
                      <a:pt x="2232" y="1080"/>
                    </a:lnTo>
                    <a:lnTo>
                      <a:pt x="2124" y="1044"/>
                    </a:lnTo>
                    <a:lnTo>
                      <a:pt x="2004" y="984"/>
                    </a:lnTo>
                    <a:lnTo>
                      <a:pt x="1920" y="1059"/>
                    </a:lnTo>
                    <a:close/>
                  </a:path>
                </a:pathLst>
              </a:custGeom>
              <a:solidFill>
                <a:srgbClr val="C4B798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2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3981450" y="1376363"/>
                <a:ext cx="1897063" cy="1643063"/>
              </a:xfrm>
              <a:custGeom>
                <a:avLst/>
                <a:gdLst/>
                <a:ahLst/>
                <a:cxnLst>
                  <a:cxn ang="0">
                    <a:pos x="3912" y="3634"/>
                  </a:cxn>
                  <a:cxn ang="0">
                    <a:pos x="3336" y="3610"/>
                  </a:cxn>
                  <a:cxn ang="0">
                    <a:pos x="2856" y="3538"/>
                  </a:cxn>
                  <a:cxn ang="0">
                    <a:pos x="2496" y="3598"/>
                  </a:cxn>
                  <a:cxn ang="0">
                    <a:pos x="2376" y="3814"/>
                  </a:cxn>
                  <a:cxn ang="0">
                    <a:pos x="2280" y="3874"/>
                  </a:cxn>
                  <a:cxn ang="0">
                    <a:pos x="2244" y="4138"/>
                  </a:cxn>
                  <a:cxn ang="0">
                    <a:pos x="2202" y="4522"/>
                  </a:cxn>
                  <a:cxn ang="0">
                    <a:pos x="2003" y="4846"/>
                  </a:cxn>
                  <a:cxn ang="0">
                    <a:pos x="1728" y="5037"/>
                  </a:cxn>
                  <a:cxn ang="0">
                    <a:pos x="1412" y="5019"/>
                  </a:cxn>
                  <a:cxn ang="0">
                    <a:pos x="1156" y="4937"/>
                  </a:cxn>
                  <a:cxn ang="0">
                    <a:pos x="873" y="4882"/>
                  </a:cxn>
                  <a:cxn ang="0">
                    <a:pos x="589" y="4855"/>
                  </a:cxn>
                  <a:cxn ang="0">
                    <a:pos x="461" y="4827"/>
                  </a:cxn>
                  <a:cxn ang="0">
                    <a:pos x="315" y="4580"/>
                  </a:cxn>
                  <a:cxn ang="0">
                    <a:pos x="86" y="4452"/>
                  </a:cxn>
                  <a:cxn ang="0">
                    <a:pos x="50" y="4242"/>
                  </a:cxn>
                  <a:cxn ang="0">
                    <a:pos x="260" y="4050"/>
                  </a:cxn>
                  <a:cxn ang="0">
                    <a:pos x="397" y="3867"/>
                  </a:cxn>
                  <a:cxn ang="0">
                    <a:pos x="507" y="3639"/>
                  </a:cxn>
                  <a:cxn ang="0">
                    <a:pos x="388" y="3401"/>
                  </a:cxn>
                  <a:cxn ang="0">
                    <a:pos x="251" y="3181"/>
                  </a:cxn>
                  <a:cxn ang="0">
                    <a:pos x="425" y="2907"/>
                  </a:cxn>
                  <a:cxn ang="0">
                    <a:pos x="589" y="2615"/>
                  </a:cxn>
                  <a:cxn ang="0">
                    <a:pos x="397" y="2386"/>
                  </a:cxn>
                  <a:cxn ang="0">
                    <a:pos x="461" y="2011"/>
                  </a:cxn>
                  <a:cxn ang="0">
                    <a:pos x="653" y="1673"/>
                  </a:cxn>
                  <a:cxn ang="0">
                    <a:pos x="809" y="1344"/>
                  </a:cxn>
                  <a:cxn ang="0">
                    <a:pos x="726" y="1133"/>
                  </a:cxn>
                  <a:cxn ang="0">
                    <a:pos x="863" y="932"/>
                  </a:cxn>
                  <a:cxn ang="0">
                    <a:pos x="1156" y="704"/>
                  </a:cxn>
                  <a:cxn ang="0">
                    <a:pos x="1485" y="877"/>
                  </a:cxn>
                  <a:cxn ang="0">
                    <a:pos x="1924" y="786"/>
                  </a:cxn>
                  <a:cxn ang="0">
                    <a:pos x="1979" y="539"/>
                  </a:cxn>
                  <a:cxn ang="0">
                    <a:pos x="2207" y="356"/>
                  </a:cxn>
                  <a:cxn ang="0">
                    <a:pos x="2473" y="219"/>
                  </a:cxn>
                  <a:cxn ang="0">
                    <a:pos x="2683" y="146"/>
                  </a:cxn>
                  <a:cxn ang="0">
                    <a:pos x="2857" y="18"/>
                  </a:cxn>
                  <a:cxn ang="0">
                    <a:pos x="2930" y="384"/>
                  </a:cxn>
                  <a:cxn ang="0">
                    <a:pos x="3113" y="740"/>
                  </a:cxn>
                  <a:cxn ang="0">
                    <a:pos x="3250" y="1097"/>
                  </a:cxn>
                  <a:cxn ang="0">
                    <a:pos x="3597" y="1280"/>
                  </a:cxn>
                  <a:cxn ang="0">
                    <a:pos x="3954" y="1435"/>
                  </a:cxn>
                  <a:cxn ang="0">
                    <a:pos x="4393" y="1435"/>
                  </a:cxn>
                  <a:cxn ang="0">
                    <a:pos x="4694" y="1453"/>
                  </a:cxn>
                  <a:cxn ang="0">
                    <a:pos x="5005" y="1600"/>
                  </a:cxn>
                  <a:cxn ang="0">
                    <a:pos x="5307" y="1856"/>
                  </a:cxn>
                  <a:cxn ang="0">
                    <a:pos x="5554" y="2103"/>
                  </a:cxn>
                  <a:cxn ang="0">
                    <a:pos x="5901" y="2285"/>
                  </a:cxn>
                  <a:cxn ang="0">
                    <a:pos x="5772" y="2554"/>
                  </a:cxn>
                  <a:cxn ang="0">
                    <a:pos x="5580" y="2866"/>
                  </a:cxn>
                  <a:cxn ang="0">
                    <a:pos x="5424" y="3166"/>
                  </a:cxn>
                  <a:cxn ang="0">
                    <a:pos x="5136" y="3346"/>
                  </a:cxn>
                  <a:cxn ang="0">
                    <a:pos x="4788" y="3406"/>
                  </a:cxn>
                  <a:cxn ang="0">
                    <a:pos x="4272" y="3394"/>
                  </a:cxn>
                </a:cxnLst>
                <a:rect l="0" t="0" r="r" b="b"/>
                <a:pathLst>
                  <a:path w="5976" h="5179">
                    <a:moveTo>
                      <a:pt x="4068" y="3409"/>
                    </a:moveTo>
                    <a:lnTo>
                      <a:pt x="3948" y="3466"/>
                    </a:lnTo>
                    <a:lnTo>
                      <a:pt x="3948" y="3586"/>
                    </a:lnTo>
                    <a:lnTo>
                      <a:pt x="3912" y="3634"/>
                    </a:lnTo>
                    <a:lnTo>
                      <a:pt x="3816" y="3538"/>
                    </a:lnTo>
                    <a:lnTo>
                      <a:pt x="3612" y="3622"/>
                    </a:lnTo>
                    <a:lnTo>
                      <a:pt x="3384" y="3718"/>
                    </a:lnTo>
                    <a:lnTo>
                      <a:pt x="3336" y="3610"/>
                    </a:lnTo>
                    <a:lnTo>
                      <a:pt x="3288" y="3538"/>
                    </a:lnTo>
                    <a:lnTo>
                      <a:pt x="3132" y="3502"/>
                    </a:lnTo>
                    <a:lnTo>
                      <a:pt x="3024" y="3478"/>
                    </a:lnTo>
                    <a:lnTo>
                      <a:pt x="2856" y="3538"/>
                    </a:lnTo>
                    <a:lnTo>
                      <a:pt x="2772" y="3538"/>
                    </a:lnTo>
                    <a:lnTo>
                      <a:pt x="2712" y="3622"/>
                    </a:lnTo>
                    <a:lnTo>
                      <a:pt x="2640" y="3538"/>
                    </a:lnTo>
                    <a:lnTo>
                      <a:pt x="2496" y="3598"/>
                    </a:lnTo>
                    <a:lnTo>
                      <a:pt x="2352" y="3586"/>
                    </a:lnTo>
                    <a:lnTo>
                      <a:pt x="2340" y="3646"/>
                    </a:lnTo>
                    <a:lnTo>
                      <a:pt x="2340" y="3730"/>
                    </a:lnTo>
                    <a:lnTo>
                      <a:pt x="2376" y="3814"/>
                    </a:lnTo>
                    <a:lnTo>
                      <a:pt x="2304" y="3802"/>
                    </a:lnTo>
                    <a:lnTo>
                      <a:pt x="2148" y="3814"/>
                    </a:lnTo>
                    <a:lnTo>
                      <a:pt x="2184" y="3910"/>
                    </a:lnTo>
                    <a:lnTo>
                      <a:pt x="2280" y="3874"/>
                    </a:lnTo>
                    <a:lnTo>
                      <a:pt x="2304" y="3922"/>
                    </a:lnTo>
                    <a:lnTo>
                      <a:pt x="2340" y="4018"/>
                    </a:lnTo>
                    <a:lnTo>
                      <a:pt x="2316" y="4126"/>
                    </a:lnTo>
                    <a:lnTo>
                      <a:pt x="2244" y="4138"/>
                    </a:lnTo>
                    <a:lnTo>
                      <a:pt x="2196" y="4210"/>
                    </a:lnTo>
                    <a:lnTo>
                      <a:pt x="2208" y="4294"/>
                    </a:lnTo>
                    <a:lnTo>
                      <a:pt x="2184" y="4396"/>
                    </a:lnTo>
                    <a:lnTo>
                      <a:pt x="2202" y="4522"/>
                    </a:lnTo>
                    <a:lnTo>
                      <a:pt x="2202" y="4666"/>
                    </a:lnTo>
                    <a:lnTo>
                      <a:pt x="2160" y="4678"/>
                    </a:lnTo>
                    <a:lnTo>
                      <a:pt x="2136" y="4786"/>
                    </a:lnTo>
                    <a:lnTo>
                      <a:pt x="2003" y="4846"/>
                    </a:lnTo>
                    <a:lnTo>
                      <a:pt x="1895" y="4834"/>
                    </a:lnTo>
                    <a:lnTo>
                      <a:pt x="1836" y="4894"/>
                    </a:lnTo>
                    <a:lnTo>
                      <a:pt x="1847" y="4990"/>
                    </a:lnTo>
                    <a:lnTo>
                      <a:pt x="1728" y="5037"/>
                    </a:lnTo>
                    <a:lnTo>
                      <a:pt x="1524" y="5179"/>
                    </a:lnTo>
                    <a:lnTo>
                      <a:pt x="1439" y="5156"/>
                    </a:lnTo>
                    <a:lnTo>
                      <a:pt x="1439" y="5083"/>
                    </a:lnTo>
                    <a:lnTo>
                      <a:pt x="1412" y="5019"/>
                    </a:lnTo>
                    <a:lnTo>
                      <a:pt x="1394" y="4937"/>
                    </a:lnTo>
                    <a:lnTo>
                      <a:pt x="1293" y="4928"/>
                    </a:lnTo>
                    <a:lnTo>
                      <a:pt x="1211" y="4882"/>
                    </a:lnTo>
                    <a:lnTo>
                      <a:pt x="1156" y="4937"/>
                    </a:lnTo>
                    <a:lnTo>
                      <a:pt x="1046" y="4882"/>
                    </a:lnTo>
                    <a:lnTo>
                      <a:pt x="1001" y="4818"/>
                    </a:lnTo>
                    <a:lnTo>
                      <a:pt x="900" y="4800"/>
                    </a:lnTo>
                    <a:lnTo>
                      <a:pt x="873" y="4882"/>
                    </a:lnTo>
                    <a:lnTo>
                      <a:pt x="799" y="4864"/>
                    </a:lnTo>
                    <a:lnTo>
                      <a:pt x="690" y="4937"/>
                    </a:lnTo>
                    <a:lnTo>
                      <a:pt x="662" y="4882"/>
                    </a:lnTo>
                    <a:lnTo>
                      <a:pt x="589" y="4855"/>
                    </a:lnTo>
                    <a:lnTo>
                      <a:pt x="571" y="4919"/>
                    </a:lnTo>
                    <a:lnTo>
                      <a:pt x="479" y="4946"/>
                    </a:lnTo>
                    <a:lnTo>
                      <a:pt x="434" y="4882"/>
                    </a:lnTo>
                    <a:lnTo>
                      <a:pt x="461" y="4827"/>
                    </a:lnTo>
                    <a:lnTo>
                      <a:pt x="461" y="4754"/>
                    </a:lnTo>
                    <a:lnTo>
                      <a:pt x="406" y="4699"/>
                    </a:lnTo>
                    <a:lnTo>
                      <a:pt x="361" y="4644"/>
                    </a:lnTo>
                    <a:lnTo>
                      <a:pt x="315" y="4580"/>
                    </a:lnTo>
                    <a:lnTo>
                      <a:pt x="223" y="4589"/>
                    </a:lnTo>
                    <a:lnTo>
                      <a:pt x="159" y="4580"/>
                    </a:lnTo>
                    <a:lnTo>
                      <a:pt x="141" y="4507"/>
                    </a:lnTo>
                    <a:lnTo>
                      <a:pt x="86" y="4452"/>
                    </a:lnTo>
                    <a:lnTo>
                      <a:pt x="114" y="4407"/>
                    </a:lnTo>
                    <a:lnTo>
                      <a:pt x="95" y="4343"/>
                    </a:lnTo>
                    <a:lnTo>
                      <a:pt x="0" y="4342"/>
                    </a:lnTo>
                    <a:lnTo>
                      <a:pt x="50" y="4242"/>
                    </a:lnTo>
                    <a:lnTo>
                      <a:pt x="95" y="4141"/>
                    </a:lnTo>
                    <a:lnTo>
                      <a:pt x="123" y="4041"/>
                    </a:lnTo>
                    <a:lnTo>
                      <a:pt x="205" y="4050"/>
                    </a:lnTo>
                    <a:lnTo>
                      <a:pt x="260" y="4050"/>
                    </a:lnTo>
                    <a:lnTo>
                      <a:pt x="260" y="3995"/>
                    </a:lnTo>
                    <a:lnTo>
                      <a:pt x="351" y="4004"/>
                    </a:lnTo>
                    <a:lnTo>
                      <a:pt x="406" y="3959"/>
                    </a:lnTo>
                    <a:lnTo>
                      <a:pt x="397" y="3867"/>
                    </a:lnTo>
                    <a:lnTo>
                      <a:pt x="397" y="3767"/>
                    </a:lnTo>
                    <a:lnTo>
                      <a:pt x="443" y="3721"/>
                    </a:lnTo>
                    <a:lnTo>
                      <a:pt x="516" y="3712"/>
                    </a:lnTo>
                    <a:lnTo>
                      <a:pt x="507" y="3639"/>
                    </a:lnTo>
                    <a:lnTo>
                      <a:pt x="434" y="3611"/>
                    </a:lnTo>
                    <a:lnTo>
                      <a:pt x="443" y="3529"/>
                    </a:lnTo>
                    <a:lnTo>
                      <a:pt x="443" y="3447"/>
                    </a:lnTo>
                    <a:lnTo>
                      <a:pt x="388" y="3401"/>
                    </a:lnTo>
                    <a:lnTo>
                      <a:pt x="388" y="3319"/>
                    </a:lnTo>
                    <a:lnTo>
                      <a:pt x="342" y="3255"/>
                    </a:lnTo>
                    <a:lnTo>
                      <a:pt x="287" y="3245"/>
                    </a:lnTo>
                    <a:lnTo>
                      <a:pt x="251" y="3181"/>
                    </a:lnTo>
                    <a:lnTo>
                      <a:pt x="233" y="3072"/>
                    </a:lnTo>
                    <a:lnTo>
                      <a:pt x="233" y="2980"/>
                    </a:lnTo>
                    <a:lnTo>
                      <a:pt x="333" y="2953"/>
                    </a:lnTo>
                    <a:lnTo>
                      <a:pt x="425" y="2907"/>
                    </a:lnTo>
                    <a:lnTo>
                      <a:pt x="498" y="2843"/>
                    </a:lnTo>
                    <a:lnTo>
                      <a:pt x="562" y="2779"/>
                    </a:lnTo>
                    <a:lnTo>
                      <a:pt x="543" y="2669"/>
                    </a:lnTo>
                    <a:lnTo>
                      <a:pt x="589" y="2615"/>
                    </a:lnTo>
                    <a:lnTo>
                      <a:pt x="580" y="2496"/>
                    </a:lnTo>
                    <a:lnTo>
                      <a:pt x="507" y="2487"/>
                    </a:lnTo>
                    <a:lnTo>
                      <a:pt x="452" y="2459"/>
                    </a:lnTo>
                    <a:lnTo>
                      <a:pt x="397" y="2386"/>
                    </a:lnTo>
                    <a:lnTo>
                      <a:pt x="379" y="2267"/>
                    </a:lnTo>
                    <a:lnTo>
                      <a:pt x="434" y="2167"/>
                    </a:lnTo>
                    <a:lnTo>
                      <a:pt x="425" y="2084"/>
                    </a:lnTo>
                    <a:lnTo>
                      <a:pt x="461" y="2011"/>
                    </a:lnTo>
                    <a:lnTo>
                      <a:pt x="525" y="2020"/>
                    </a:lnTo>
                    <a:lnTo>
                      <a:pt x="534" y="1892"/>
                    </a:lnTo>
                    <a:lnTo>
                      <a:pt x="598" y="1792"/>
                    </a:lnTo>
                    <a:lnTo>
                      <a:pt x="653" y="1673"/>
                    </a:lnTo>
                    <a:lnTo>
                      <a:pt x="717" y="1591"/>
                    </a:lnTo>
                    <a:lnTo>
                      <a:pt x="818" y="1527"/>
                    </a:lnTo>
                    <a:lnTo>
                      <a:pt x="799" y="1444"/>
                    </a:lnTo>
                    <a:lnTo>
                      <a:pt x="809" y="1344"/>
                    </a:lnTo>
                    <a:lnTo>
                      <a:pt x="754" y="1344"/>
                    </a:lnTo>
                    <a:lnTo>
                      <a:pt x="763" y="1225"/>
                    </a:lnTo>
                    <a:lnTo>
                      <a:pt x="699" y="1197"/>
                    </a:lnTo>
                    <a:lnTo>
                      <a:pt x="726" y="1133"/>
                    </a:lnTo>
                    <a:lnTo>
                      <a:pt x="699" y="1051"/>
                    </a:lnTo>
                    <a:lnTo>
                      <a:pt x="660" y="946"/>
                    </a:lnTo>
                    <a:lnTo>
                      <a:pt x="735" y="969"/>
                    </a:lnTo>
                    <a:lnTo>
                      <a:pt x="863" y="932"/>
                    </a:lnTo>
                    <a:lnTo>
                      <a:pt x="946" y="868"/>
                    </a:lnTo>
                    <a:lnTo>
                      <a:pt x="1028" y="813"/>
                    </a:lnTo>
                    <a:lnTo>
                      <a:pt x="1110" y="777"/>
                    </a:lnTo>
                    <a:lnTo>
                      <a:pt x="1156" y="704"/>
                    </a:lnTo>
                    <a:lnTo>
                      <a:pt x="1275" y="759"/>
                    </a:lnTo>
                    <a:lnTo>
                      <a:pt x="1339" y="823"/>
                    </a:lnTo>
                    <a:lnTo>
                      <a:pt x="1394" y="850"/>
                    </a:lnTo>
                    <a:lnTo>
                      <a:pt x="1485" y="877"/>
                    </a:lnTo>
                    <a:lnTo>
                      <a:pt x="1567" y="896"/>
                    </a:lnTo>
                    <a:lnTo>
                      <a:pt x="1686" y="859"/>
                    </a:lnTo>
                    <a:lnTo>
                      <a:pt x="1814" y="795"/>
                    </a:lnTo>
                    <a:lnTo>
                      <a:pt x="1924" y="786"/>
                    </a:lnTo>
                    <a:lnTo>
                      <a:pt x="1924" y="722"/>
                    </a:lnTo>
                    <a:lnTo>
                      <a:pt x="1897" y="658"/>
                    </a:lnTo>
                    <a:lnTo>
                      <a:pt x="1915" y="603"/>
                    </a:lnTo>
                    <a:lnTo>
                      <a:pt x="1979" y="539"/>
                    </a:lnTo>
                    <a:lnTo>
                      <a:pt x="2070" y="503"/>
                    </a:lnTo>
                    <a:lnTo>
                      <a:pt x="2052" y="439"/>
                    </a:lnTo>
                    <a:lnTo>
                      <a:pt x="2089" y="356"/>
                    </a:lnTo>
                    <a:lnTo>
                      <a:pt x="2207" y="356"/>
                    </a:lnTo>
                    <a:lnTo>
                      <a:pt x="2253" y="283"/>
                    </a:lnTo>
                    <a:lnTo>
                      <a:pt x="2271" y="237"/>
                    </a:lnTo>
                    <a:lnTo>
                      <a:pt x="2372" y="210"/>
                    </a:lnTo>
                    <a:lnTo>
                      <a:pt x="2473" y="219"/>
                    </a:lnTo>
                    <a:lnTo>
                      <a:pt x="2509" y="173"/>
                    </a:lnTo>
                    <a:lnTo>
                      <a:pt x="2500" y="91"/>
                    </a:lnTo>
                    <a:lnTo>
                      <a:pt x="2601" y="128"/>
                    </a:lnTo>
                    <a:lnTo>
                      <a:pt x="2683" y="146"/>
                    </a:lnTo>
                    <a:lnTo>
                      <a:pt x="2665" y="82"/>
                    </a:lnTo>
                    <a:lnTo>
                      <a:pt x="2692" y="36"/>
                    </a:lnTo>
                    <a:lnTo>
                      <a:pt x="2747" y="0"/>
                    </a:lnTo>
                    <a:lnTo>
                      <a:pt x="2857" y="18"/>
                    </a:lnTo>
                    <a:lnTo>
                      <a:pt x="2783" y="109"/>
                    </a:lnTo>
                    <a:lnTo>
                      <a:pt x="2838" y="210"/>
                    </a:lnTo>
                    <a:lnTo>
                      <a:pt x="2893" y="292"/>
                    </a:lnTo>
                    <a:lnTo>
                      <a:pt x="2930" y="384"/>
                    </a:lnTo>
                    <a:lnTo>
                      <a:pt x="2985" y="475"/>
                    </a:lnTo>
                    <a:lnTo>
                      <a:pt x="2975" y="557"/>
                    </a:lnTo>
                    <a:lnTo>
                      <a:pt x="3030" y="658"/>
                    </a:lnTo>
                    <a:lnTo>
                      <a:pt x="3113" y="740"/>
                    </a:lnTo>
                    <a:lnTo>
                      <a:pt x="3177" y="832"/>
                    </a:lnTo>
                    <a:lnTo>
                      <a:pt x="3204" y="914"/>
                    </a:lnTo>
                    <a:lnTo>
                      <a:pt x="3250" y="1005"/>
                    </a:lnTo>
                    <a:lnTo>
                      <a:pt x="3250" y="1097"/>
                    </a:lnTo>
                    <a:lnTo>
                      <a:pt x="3305" y="1179"/>
                    </a:lnTo>
                    <a:lnTo>
                      <a:pt x="3323" y="1243"/>
                    </a:lnTo>
                    <a:lnTo>
                      <a:pt x="3460" y="1289"/>
                    </a:lnTo>
                    <a:lnTo>
                      <a:pt x="3597" y="1280"/>
                    </a:lnTo>
                    <a:lnTo>
                      <a:pt x="3707" y="1207"/>
                    </a:lnTo>
                    <a:lnTo>
                      <a:pt x="3780" y="1289"/>
                    </a:lnTo>
                    <a:lnTo>
                      <a:pt x="3844" y="1371"/>
                    </a:lnTo>
                    <a:lnTo>
                      <a:pt x="3954" y="1435"/>
                    </a:lnTo>
                    <a:lnTo>
                      <a:pt x="4054" y="1380"/>
                    </a:lnTo>
                    <a:lnTo>
                      <a:pt x="4182" y="1380"/>
                    </a:lnTo>
                    <a:lnTo>
                      <a:pt x="4265" y="1408"/>
                    </a:lnTo>
                    <a:lnTo>
                      <a:pt x="4393" y="1435"/>
                    </a:lnTo>
                    <a:lnTo>
                      <a:pt x="4484" y="1389"/>
                    </a:lnTo>
                    <a:lnTo>
                      <a:pt x="4511" y="1298"/>
                    </a:lnTo>
                    <a:lnTo>
                      <a:pt x="4639" y="1408"/>
                    </a:lnTo>
                    <a:lnTo>
                      <a:pt x="4694" y="1453"/>
                    </a:lnTo>
                    <a:lnTo>
                      <a:pt x="4786" y="1463"/>
                    </a:lnTo>
                    <a:lnTo>
                      <a:pt x="4920" y="1414"/>
                    </a:lnTo>
                    <a:lnTo>
                      <a:pt x="4996" y="1499"/>
                    </a:lnTo>
                    <a:lnTo>
                      <a:pt x="5005" y="1600"/>
                    </a:lnTo>
                    <a:lnTo>
                      <a:pt x="4978" y="1682"/>
                    </a:lnTo>
                    <a:lnTo>
                      <a:pt x="5051" y="1746"/>
                    </a:lnTo>
                    <a:lnTo>
                      <a:pt x="5179" y="1773"/>
                    </a:lnTo>
                    <a:lnTo>
                      <a:pt x="5307" y="1856"/>
                    </a:lnTo>
                    <a:lnTo>
                      <a:pt x="5371" y="1911"/>
                    </a:lnTo>
                    <a:lnTo>
                      <a:pt x="5426" y="2002"/>
                    </a:lnTo>
                    <a:lnTo>
                      <a:pt x="5435" y="2093"/>
                    </a:lnTo>
                    <a:lnTo>
                      <a:pt x="5554" y="2103"/>
                    </a:lnTo>
                    <a:lnTo>
                      <a:pt x="5654" y="2148"/>
                    </a:lnTo>
                    <a:lnTo>
                      <a:pt x="5737" y="2185"/>
                    </a:lnTo>
                    <a:lnTo>
                      <a:pt x="5828" y="2258"/>
                    </a:lnTo>
                    <a:lnTo>
                      <a:pt x="5901" y="2285"/>
                    </a:lnTo>
                    <a:lnTo>
                      <a:pt x="5976" y="2350"/>
                    </a:lnTo>
                    <a:lnTo>
                      <a:pt x="5892" y="2410"/>
                    </a:lnTo>
                    <a:lnTo>
                      <a:pt x="5808" y="2470"/>
                    </a:lnTo>
                    <a:lnTo>
                      <a:pt x="5772" y="2554"/>
                    </a:lnTo>
                    <a:lnTo>
                      <a:pt x="5820" y="2662"/>
                    </a:lnTo>
                    <a:lnTo>
                      <a:pt x="5772" y="2758"/>
                    </a:lnTo>
                    <a:lnTo>
                      <a:pt x="5604" y="2782"/>
                    </a:lnTo>
                    <a:lnTo>
                      <a:pt x="5580" y="2866"/>
                    </a:lnTo>
                    <a:lnTo>
                      <a:pt x="5568" y="2986"/>
                    </a:lnTo>
                    <a:lnTo>
                      <a:pt x="5424" y="2974"/>
                    </a:lnTo>
                    <a:lnTo>
                      <a:pt x="5400" y="3082"/>
                    </a:lnTo>
                    <a:lnTo>
                      <a:pt x="5424" y="3166"/>
                    </a:lnTo>
                    <a:lnTo>
                      <a:pt x="5340" y="3238"/>
                    </a:lnTo>
                    <a:lnTo>
                      <a:pt x="5220" y="3214"/>
                    </a:lnTo>
                    <a:lnTo>
                      <a:pt x="5100" y="3238"/>
                    </a:lnTo>
                    <a:lnTo>
                      <a:pt x="5136" y="3346"/>
                    </a:lnTo>
                    <a:lnTo>
                      <a:pt x="5100" y="3442"/>
                    </a:lnTo>
                    <a:lnTo>
                      <a:pt x="5016" y="3514"/>
                    </a:lnTo>
                    <a:lnTo>
                      <a:pt x="4908" y="3454"/>
                    </a:lnTo>
                    <a:lnTo>
                      <a:pt x="4788" y="3406"/>
                    </a:lnTo>
                    <a:lnTo>
                      <a:pt x="4656" y="3490"/>
                    </a:lnTo>
                    <a:lnTo>
                      <a:pt x="4488" y="3502"/>
                    </a:lnTo>
                    <a:lnTo>
                      <a:pt x="4380" y="3430"/>
                    </a:lnTo>
                    <a:lnTo>
                      <a:pt x="4272" y="3394"/>
                    </a:lnTo>
                    <a:lnTo>
                      <a:pt x="4152" y="3334"/>
                    </a:lnTo>
                    <a:lnTo>
                      <a:pt x="4068" y="3409"/>
                    </a:lnTo>
                    <a:close/>
                  </a:path>
                </a:pathLst>
              </a:custGeom>
              <a:solidFill>
                <a:srgbClr val="C4B798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2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8"/>
              <p:cNvSpPr>
                <a:spLocks/>
              </p:cNvSpPr>
              <p:nvPr/>
            </p:nvSpPr>
            <p:spPr bwMode="auto">
              <a:xfrm>
                <a:off x="2827338" y="3459163"/>
                <a:ext cx="1065213" cy="1325563"/>
              </a:xfrm>
              <a:custGeom>
                <a:avLst/>
                <a:gdLst/>
                <a:ahLst/>
                <a:cxnLst>
                  <a:cxn ang="0">
                    <a:pos x="2100" y="192"/>
                  </a:cxn>
                  <a:cxn ang="0">
                    <a:pos x="1644" y="84"/>
                  </a:cxn>
                  <a:cxn ang="0">
                    <a:pos x="1200" y="24"/>
                  </a:cxn>
                  <a:cxn ang="0">
                    <a:pos x="792" y="48"/>
                  </a:cxn>
                  <a:cxn ang="0">
                    <a:pos x="360" y="192"/>
                  </a:cxn>
                  <a:cxn ang="0">
                    <a:pos x="5" y="177"/>
                  </a:cxn>
                  <a:cxn ang="0">
                    <a:pos x="72" y="504"/>
                  </a:cxn>
                  <a:cxn ang="0">
                    <a:pos x="360" y="672"/>
                  </a:cxn>
                  <a:cxn ang="0">
                    <a:pos x="528" y="924"/>
                  </a:cxn>
                  <a:cxn ang="0">
                    <a:pos x="708" y="1164"/>
                  </a:cxn>
                  <a:cxn ang="0">
                    <a:pos x="708" y="1596"/>
                  </a:cxn>
                  <a:cxn ang="0">
                    <a:pos x="432" y="1752"/>
                  </a:cxn>
                  <a:cxn ang="0">
                    <a:pos x="360" y="2148"/>
                  </a:cxn>
                  <a:cxn ang="0">
                    <a:pos x="240" y="2460"/>
                  </a:cxn>
                  <a:cxn ang="0">
                    <a:pos x="204" y="2784"/>
                  </a:cxn>
                  <a:cxn ang="0">
                    <a:pos x="264" y="3192"/>
                  </a:cxn>
                  <a:cxn ang="0">
                    <a:pos x="420" y="3540"/>
                  </a:cxn>
                  <a:cxn ang="0">
                    <a:pos x="588" y="3528"/>
                  </a:cxn>
                  <a:cxn ang="0">
                    <a:pos x="828" y="3456"/>
                  </a:cxn>
                  <a:cxn ang="0">
                    <a:pos x="1104" y="3636"/>
                  </a:cxn>
                  <a:cxn ang="0">
                    <a:pos x="1212" y="3888"/>
                  </a:cxn>
                  <a:cxn ang="0">
                    <a:pos x="1488" y="3936"/>
                  </a:cxn>
                  <a:cxn ang="0">
                    <a:pos x="1716" y="4080"/>
                  </a:cxn>
                  <a:cxn ang="0">
                    <a:pos x="2004" y="4152"/>
                  </a:cxn>
                  <a:cxn ang="0">
                    <a:pos x="2052" y="3924"/>
                  </a:cxn>
                  <a:cxn ang="0">
                    <a:pos x="2124" y="3696"/>
                  </a:cxn>
                  <a:cxn ang="0">
                    <a:pos x="2328" y="3540"/>
                  </a:cxn>
                  <a:cxn ang="0">
                    <a:pos x="2556" y="3180"/>
                  </a:cxn>
                  <a:cxn ang="0">
                    <a:pos x="2832" y="3048"/>
                  </a:cxn>
                  <a:cxn ang="0">
                    <a:pos x="3024" y="3036"/>
                  </a:cxn>
                  <a:cxn ang="0">
                    <a:pos x="3288" y="3096"/>
                  </a:cxn>
                  <a:cxn ang="0">
                    <a:pos x="3264" y="2880"/>
                  </a:cxn>
                  <a:cxn ang="0">
                    <a:pos x="3096" y="2748"/>
                  </a:cxn>
                  <a:cxn ang="0">
                    <a:pos x="3060" y="2532"/>
                  </a:cxn>
                  <a:cxn ang="0">
                    <a:pos x="2928" y="2376"/>
                  </a:cxn>
                  <a:cxn ang="0">
                    <a:pos x="2964" y="2100"/>
                  </a:cxn>
                  <a:cxn ang="0">
                    <a:pos x="2892" y="1740"/>
                  </a:cxn>
                  <a:cxn ang="0">
                    <a:pos x="2928" y="1488"/>
                  </a:cxn>
                  <a:cxn ang="0">
                    <a:pos x="2736" y="1248"/>
                  </a:cxn>
                  <a:cxn ang="0">
                    <a:pos x="2640" y="1080"/>
                  </a:cxn>
                  <a:cxn ang="0">
                    <a:pos x="2460" y="912"/>
                  </a:cxn>
                  <a:cxn ang="0">
                    <a:pos x="2208" y="720"/>
                  </a:cxn>
                  <a:cxn ang="0">
                    <a:pos x="2568" y="672"/>
                  </a:cxn>
                  <a:cxn ang="0">
                    <a:pos x="2784" y="396"/>
                  </a:cxn>
                  <a:cxn ang="0">
                    <a:pos x="2520" y="312"/>
                  </a:cxn>
                </a:cxnLst>
                <a:rect l="0" t="0" r="r" b="b"/>
                <a:pathLst>
                  <a:path w="3360" h="4176">
                    <a:moveTo>
                      <a:pt x="2328" y="156"/>
                    </a:moveTo>
                    <a:lnTo>
                      <a:pt x="2232" y="156"/>
                    </a:lnTo>
                    <a:lnTo>
                      <a:pt x="2100" y="192"/>
                    </a:lnTo>
                    <a:lnTo>
                      <a:pt x="1944" y="156"/>
                    </a:lnTo>
                    <a:lnTo>
                      <a:pt x="1788" y="144"/>
                    </a:lnTo>
                    <a:lnTo>
                      <a:pt x="1644" y="84"/>
                    </a:lnTo>
                    <a:lnTo>
                      <a:pt x="1440" y="48"/>
                    </a:lnTo>
                    <a:lnTo>
                      <a:pt x="1320" y="0"/>
                    </a:lnTo>
                    <a:lnTo>
                      <a:pt x="1200" y="24"/>
                    </a:lnTo>
                    <a:lnTo>
                      <a:pt x="1068" y="72"/>
                    </a:lnTo>
                    <a:lnTo>
                      <a:pt x="912" y="108"/>
                    </a:lnTo>
                    <a:lnTo>
                      <a:pt x="792" y="48"/>
                    </a:lnTo>
                    <a:lnTo>
                      <a:pt x="684" y="120"/>
                    </a:lnTo>
                    <a:lnTo>
                      <a:pt x="516" y="132"/>
                    </a:lnTo>
                    <a:lnTo>
                      <a:pt x="360" y="192"/>
                    </a:lnTo>
                    <a:lnTo>
                      <a:pt x="228" y="240"/>
                    </a:lnTo>
                    <a:lnTo>
                      <a:pt x="120" y="216"/>
                    </a:lnTo>
                    <a:lnTo>
                      <a:pt x="5" y="177"/>
                    </a:lnTo>
                    <a:lnTo>
                      <a:pt x="0" y="252"/>
                    </a:lnTo>
                    <a:lnTo>
                      <a:pt x="12" y="372"/>
                    </a:lnTo>
                    <a:lnTo>
                      <a:pt x="72" y="504"/>
                    </a:lnTo>
                    <a:lnTo>
                      <a:pt x="144" y="624"/>
                    </a:lnTo>
                    <a:lnTo>
                      <a:pt x="240" y="600"/>
                    </a:lnTo>
                    <a:lnTo>
                      <a:pt x="360" y="672"/>
                    </a:lnTo>
                    <a:lnTo>
                      <a:pt x="396" y="792"/>
                    </a:lnTo>
                    <a:lnTo>
                      <a:pt x="444" y="876"/>
                    </a:lnTo>
                    <a:lnTo>
                      <a:pt x="528" y="924"/>
                    </a:lnTo>
                    <a:lnTo>
                      <a:pt x="660" y="984"/>
                    </a:lnTo>
                    <a:lnTo>
                      <a:pt x="708" y="1068"/>
                    </a:lnTo>
                    <a:lnTo>
                      <a:pt x="708" y="1164"/>
                    </a:lnTo>
                    <a:lnTo>
                      <a:pt x="780" y="1320"/>
                    </a:lnTo>
                    <a:lnTo>
                      <a:pt x="768" y="1476"/>
                    </a:lnTo>
                    <a:lnTo>
                      <a:pt x="708" y="1596"/>
                    </a:lnTo>
                    <a:lnTo>
                      <a:pt x="624" y="1632"/>
                    </a:lnTo>
                    <a:lnTo>
                      <a:pt x="540" y="1692"/>
                    </a:lnTo>
                    <a:lnTo>
                      <a:pt x="432" y="1752"/>
                    </a:lnTo>
                    <a:lnTo>
                      <a:pt x="396" y="1920"/>
                    </a:lnTo>
                    <a:lnTo>
                      <a:pt x="300" y="2004"/>
                    </a:lnTo>
                    <a:lnTo>
                      <a:pt x="360" y="2148"/>
                    </a:lnTo>
                    <a:lnTo>
                      <a:pt x="420" y="2232"/>
                    </a:lnTo>
                    <a:lnTo>
                      <a:pt x="324" y="2364"/>
                    </a:lnTo>
                    <a:lnTo>
                      <a:pt x="240" y="2460"/>
                    </a:lnTo>
                    <a:lnTo>
                      <a:pt x="204" y="2544"/>
                    </a:lnTo>
                    <a:lnTo>
                      <a:pt x="264" y="2640"/>
                    </a:lnTo>
                    <a:lnTo>
                      <a:pt x="204" y="2784"/>
                    </a:lnTo>
                    <a:lnTo>
                      <a:pt x="216" y="2916"/>
                    </a:lnTo>
                    <a:lnTo>
                      <a:pt x="216" y="3072"/>
                    </a:lnTo>
                    <a:lnTo>
                      <a:pt x="264" y="3192"/>
                    </a:lnTo>
                    <a:lnTo>
                      <a:pt x="336" y="3264"/>
                    </a:lnTo>
                    <a:lnTo>
                      <a:pt x="348" y="3396"/>
                    </a:lnTo>
                    <a:lnTo>
                      <a:pt x="420" y="3540"/>
                    </a:lnTo>
                    <a:lnTo>
                      <a:pt x="507" y="3653"/>
                    </a:lnTo>
                    <a:lnTo>
                      <a:pt x="564" y="3600"/>
                    </a:lnTo>
                    <a:lnTo>
                      <a:pt x="588" y="3528"/>
                    </a:lnTo>
                    <a:lnTo>
                      <a:pt x="588" y="3456"/>
                    </a:lnTo>
                    <a:lnTo>
                      <a:pt x="696" y="3420"/>
                    </a:lnTo>
                    <a:lnTo>
                      <a:pt x="828" y="3456"/>
                    </a:lnTo>
                    <a:lnTo>
                      <a:pt x="960" y="3492"/>
                    </a:lnTo>
                    <a:lnTo>
                      <a:pt x="1044" y="3540"/>
                    </a:lnTo>
                    <a:lnTo>
                      <a:pt x="1104" y="3636"/>
                    </a:lnTo>
                    <a:lnTo>
                      <a:pt x="1176" y="3720"/>
                    </a:lnTo>
                    <a:lnTo>
                      <a:pt x="1212" y="3804"/>
                    </a:lnTo>
                    <a:lnTo>
                      <a:pt x="1212" y="3888"/>
                    </a:lnTo>
                    <a:lnTo>
                      <a:pt x="1308" y="3936"/>
                    </a:lnTo>
                    <a:lnTo>
                      <a:pt x="1404" y="3948"/>
                    </a:lnTo>
                    <a:lnTo>
                      <a:pt x="1488" y="3936"/>
                    </a:lnTo>
                    <a:lnTo>
                      <a:pt x="1536" y="3972"/>
                    </a:lnTo>
                    <a:lnTo>
                      <a:pt x="1656" y="4044"/>
                    </a:lnTo>
                    <a:lnTo>
                      <a:pt x="1716" y="4080"/>
                    </a:lnTo>
                    <a:lnTo>
                      <a:pt x="1788" y="4152"/>
                    </a:lnTo>
                    <a:lnTo>
                      <a:pt x="1908" y="4176"/>
                    </a:lnTo>
                    <a:lnTo>
                      <a:pt x="2004" y="4152"/>
                    </a:lnTo>
                    <a:lnTo>
                      <a:pt x="2040" y="4056"/>
                    </a:lnTo>
                    <a:lnTo>
                      <a:pt x="1980" y="4008"/>
                    </a:lnTo>
                    <a:lnTo>
                      <a:pt x="2052" y="3924"/>
                    </a:lnTo>
                    <a:lnTo>
                      <a:pt x="2064" y="3828"/>
                    </a:lnTo>
                    <a:lnTo>
                      <a:pt x="2088" y="3744"/>
                    </a:lnTo>
                    <a:lnTo>
                      <a:pt x="2124" y="3696"/>
                    </a:lnTo>
                    <a:lnTo>
                      <a:pt x="2232" y="3624"/>
                    </a:lnTo>
                    <a:lnTo>
                      <a:pt x="2352" y="3624"/>
                    </a:lnTo>
                    <a:lnTo>
                      <a:pt x="2328" y="3540"/>
                    </a:lnTo>
                    <a:lnTo>
                      <a:pt x="2424" y="3456"/>
                    </a:lnTo>
                    <a:lnTo>
                      <a:pt x="2556" y="3420"/>
                    </a:lnTo>
                    <a:lnTo>
                      <a:pt x="2556" y="3180"/>
                    </a:lnTo>
                    <a:lnTo>
                      <a:pt x="2652" y="3120"/>
                    </a:lnTo>
                    <a:lnTo>
                      <a:pt x="2736" y="3096"/>
                    </a:lnTo>
                    <a:lnTo>
                      <a:pt x="2832" y="3048"/>
                    </a:lnTo>
                    <a:lnTo>
                      <a:pt x="2868" y="2976"/>
                    </a:lnTo>
                    <a:lnTo>
                      <a:pt x="2988" y="2928"/>
                    </a:lnTo>
                    <a:lnTo>
                      <a:pt x="3024" y="3036"/>
                    </a:lnTo>
                    <a:lnTo>
                      <a:pt x="3072" y="3120"/>
                    </a:lnTo>
                    <a:lnTo>
                      <a:pt x="3192" y="3144"/>
                    </a:lnTo>
                    <a:lnTo>
                      <a:pt x="3288" y="3096"/>
                    </a:lnTo>
                    <a:lnTo>
                      <a:pt x="3360" y="3012"/>
                    </a:lnTo>
                    <a:lnTo>
                      <a:pt x="3336" y="2928"/>
                    </a:lnTo>
                    <a:lnTo>
                      <a:pt x="3264" y="2880"/>
                    </a:lnTo>
                    <a:lnTo>
                      <a:pt x="3264" y="2736"/>
                    </a:lnTo>
                    <a:lnTo>
                      <a:pt x="3168" y="2772"/>
                    </a:lnTo>
                    <a:lnTo>
                      <a:pt x="3096" y="2748"/>
                    </a:lnTo>
                    <a:lnTo>
                      <a:pt x="3036" y="2676"/>
                    </a:lnTo>
                    <a:lnTo>
                      <a:pt x="3012" y="2604"/>
                    </a:lnTo>
                    <a:lnTo>
                      <a:pt x="3060" y="2532"/>
                    </a:lnTo>
                    <a:lnTo>
                      <a:pt x="3024" y="2448"/>
                    </a:lnTo>
                    <a:lnTo>
                      <a:pt x="2940" y="2436"/>
                    </a:lnTo>
                    <a:lnTo>
                      <a:pt x="2928" y="2376"/>
                    </a:lnTo>
                    <a:lnTo>
                      <a:pt x="2964" y="2328"/>
                    </a:lnTo>
                    <a:lnTo>
                      <a:pt x="2976" y="2208"/>
                    </a:lnTo>
                    <a:lnTo>
                      <a:pt x="2964" y="2100"/>
                    </a:lnTo>
                    <a:lnTo>
                      <a:pt x="2952" y="1968"/>
                    </a:lnTo>
                    <a:lnTo>
                      <a:pt x="2976" y="1848"/>
                    </a:lnTo>
                    <a:lnTo>
                      <a:pt x="2892" y="1740"/>
                    </a:lnTo>
                    <a:lnTo>
                      <a:pt x="2820" y="1692"/>
                    </a:lnTo>
                    <a:lnTo>
                      <a:pt x="2880" y="1572"/>
                    </a:lnTo>
                    <a:lnTo>
                      <a:pt x="2928" y="1488"/>
                    </a:lnTo>
                    <a:lnTo>
                      <a:pt x="2844" y="1392"/>
                    </a:lnTo>
                    <a:lnTo>
                      <a:pt x="2832" y="1284"/>
                    </a:lnTo>
                    <a:lnTo>
                      <a:pt x="2736" y="1248"/>
                    </a:lnTo>
                    <a:lnTo>
                      <a:pt x="2748" y="1164"/>
                    </a:lnTo>
                    <a:lnTo>
                      <a:pt x="2724" y="1104"/>
                    </a:lnTo>
                    <a:lnTo>
                      <a:pt x="2640" y="1080"/>
                    </a:lnTo>
                    <a:lnTo>
                      <a:pt x="2556" y="1080"/>
                    </a:lnTo>
                    <a:lnTo>
                      <a:pt x="2472" y="1080"/>
                    </a:lnTo>
                    <a:lnTo>
                      <a:pt x="2460" y="912"/>
                    </a:lnTo>
                    <a:lnTo>
                      <a:pt x="2364" y="876"/>
                    </a:lnTo>
                    <a:lnTo>
                      <a:pt x="2268" y="804"/>
                    </a:lnTo>
                    <a:lnTo>
                      <a:pt x="2208" y="720"/>
                    </a:lnTo>
                    <a:lnTo>
                      <a:pt x="2340" y="696"/>
                    </a:lnTo>
                    <a:lnTo>
                      <a:pt x="2436" y="636"/>
                    </a:lnTo>
                    <a:lnTo>
                      <a:pt x="2568" y="672"/>
                    </a:lnTo>
                    <a:lnTo>
                      <a:pt x="2640" y="552"/>
                    </a:lnTo>
                    <a:lnTo>
                      <a:pt x="2760" y="516"/>
                    </a:lnTo>
                    <a:lnTo>
                      <a:pt x="2784" y="396"/>
                    </a:lnTo>
                    <a:lnTo>
                      <a:pt x="2712" y="300"/>
                    </a:lnTo>
                    <a:lnTo>
                      <a:pt x="2616" y="324"/>
                    </a:lnTo>
                    <a:lnTo>
                      <a:pt x="2520" y="312"/>
                    </a:lnTo>
                    <a:lnTo>
                      <a:pt x="2400" y="264"/>
                    </a:lnTo>
                    <a:lnTo>
                      <a:pt x="2328" y="156"/>
                    </a:lnTo>
                    <a:close/>
                  </a:path>
                </a:pathLst>
              </a:custGeom>
              <a:solidFill>
                <a:srgbClr val="C4B798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2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2914650" y="2738438"/>
                <a:ext cx="1916113" cy="1733550"/>
              </a:xfrm>
              <a:custGeom>
                <a:avLst/>
                <a:gdLst/>
                <a:ahLst/>
                <a:cxnLst>
                  <a:cxn ang="0">
                    <a:pos x="2208" y="2076"/>
                  </a:cxn>
                  <a:cxn ang="0">
                    <a:pos x="2088" y="1764"/>
                  </a:cxn>
                  <a:cxn ang="0">
                    <a:pos x="1800" y="1620"/>
                  </a:cxn>
                  <a:cxn ang="0">
                    <a:pos x="1368" y="1500"/>
                  </a:cxn>
                  <a:cxn ang="0">
                    <a:pos x="900" y="1524"/>
                  </a:cxn>
                  <a:cxn ang="0">
                    <a:pos x="708" y="1260"/>
                  </a:cxn>
                  <a:cxn ang="0">
                    <a:pos x="336" y="1176"/>
                  </a:cxn>
                  <a:cxn ang="0">
                    <a:pos x="228" y="912"/>
                  </a:cxn>
                  <a:cxn ang="0">
                    <a:pos x="36" y="744"/>
                  </a:cxn>
                  <a:cxn ang="0">
                    <a:pos x="108" y="396"/>
                  </a:cxn>
                  <a:cxn ang="0">
                    <a:pos x="456" y="372"/>
                  </a:cxn>
                  <a:cxn ang="0">
                    <a:pos x="780" y="408"/>
                  </a:cxn>
                  <a:cxn ang="0">
                    <a:pos x="1152" y="204"/>
                  </a:cxn>
                  <a:cxn ang="0">
                    <a:pos x="1428" y="24"/>
                  </a:cxn>
                  <a:cxn ang="0">
                    <a:pos x="1788" y="144"/>
                  </a:cxn>
                  <a:cxn ang="0">
                    <a:pos x="2088" y="324"/>
                  </a:cxn>
                  <a:cxn ang="0">
                    <a:pos x="2436" y="300"/>
                  </a:cxn>
                  <a:cxn ang="0">
                    <a:pos x="2712" y="468"/>
                  </a:cxn>
                  <a:cxn ang="0">
                    <a:pos x="3204" y="168"/>
                  </a:cxn>
                  <a:cxn ang="0">
                    <a:pos x="3447" y="158"/>
                  </a:cxn>
                  <a:cxn ang="0">
                    <a:pos x="3675" y="287"/>
                  </a:cxn>
                  <a:cxn ang="0">
                    <a:pos x="3819" y="531"/>
                  </a:cxn>
                  <a:cxn ang="0">
                    <a:pos x="3948" y="563"/>
                  </a:cxn>
                  <a:cxn ang="0">
                    <a:pos x="4235" y="587"/>
                  </a:cxn>
                  <a:cxn ang="0">
                    <a:pos x="4518" y="644"/>
                  </a:cxn>
                  <a:cxn ang="0">
                    <a:pos x="4772" y="722"/>
                  </a:cxn>
                  <a:cxn ang="0">
                    <a:pos x="4872" y="1023"/>
                  </a:cxn>
                  <a:cxn ang="0">
                    <a:pos x="4883" y="1535"/>
                  </a:cxn>
                  <a:cxn ang="0">
                    <a:pos x="5051" y="1730"/>
                  </a:cxn>
                  <a:cxn ang="0">
                    <a:pos x="5183" y="2147"/>
                  </a:cxn>
                  <a:cxn ang="0">
                    <a:pos x="5484" y="2604"/>
                  </a:cxn>
                  <a:cxn ang="0">
                    <a:pos x="5330" y="2904"/>
                  </a:cxn>
                  <a:cxn ang="0">
                    <a:pos x="5649" y="3132"/>
                  </a:cxn>
                  <a:cxn ang="0">
                    <a:pos x="6035" y="3383"/>
                  </a:cxn>
                  <a:cxn ang="0">
                    <a:pos x="5868" y="3576"/>
                  </a:cxn>
                  <a:cxn ang="0">
                    <a:pos x="5474" y="3660"/>
                  </a:cxn>
                  <a:cxn ang="0">
                    <a:pos x="5283" y="3804"/>
                  </a:cxn>
                  <a:cxn ang="0">
                    <a:pos x="5180" y="4118"/>
                  </a:cxn>
                  <a:cxn ang="0">
                    <a:pos x="5039" y="4478"/>
                  </a:cxn>
                  <a:cxn ang="0">
                    <a:pos x="4994" y="4799"/>
                  </a:cxn>
                  <a:cxn ang="0">
                    <a:pos x="4845" y="5127"/>
                  </a:cxn>
                  <a:cxn ang="0">
                    <a:pos x="4452" y="4980"/>
                  </a:cxn>
                  <a:cxn ang="0">
                    <a:pos x="3984" y="5136"/>
                  </a:cxn>
                  <a:cxn ang="0">
                    <a:pos x="3684" y="5160"/>
                  </a:cxn>
                  <a:cxn ang="0">
                    <a:pos x="3348" y="5436"/>
                  </a:cxn>
                  <a:cxn ang="0">
                    <a:pos x="3012" y="5364"/>
                  </a:cxn>
                  <a:cxn ang="0">
                    <a:pos x="2988" y="5004"/>
                  </a:cxn>
                  <a:cxn ang="0">
                    <a:pos x="2736" y="4872"/>
                  </a:cxn>
                  <a:cxn ang="0">
                    <a:pos x="2652" y="4644"/>
                  </a:cxn>
                  <a:cxn ang="0">
                    <a:pos x="2676" y="4236"/>
                  </a:cxn>
                  <a:cxn ang="0">
                    <a:pos x="2604" y="3840"/>
                  </a:cxn>
                  <a:cxn ang="0">
                    <a:pos x="2460" y="3516"/>
                  </a:cxn>
                  <a:cxn ang="0">
                    <a:pos x="2280" y="3348"/>
                  </a:cxn>
                  <a:cxn ang="0">
                    <a:pos x="1992" y="3072"/>
                  </a:cxn>
                  <a:cxn ang="0">
                    <a:pos x="2292" y="2940"/>
                  </a:cxn>
                  <a:cxn ang="0">
                    <a:pos x="2436" y="2568"/>
                  </a:cxn>
                  <a:cxn ang="0">
                    <a:pos x="2052" y="2424"/>
                  </a:cxn>
                </a:cxnLst>
                <a:rect l="0" t="0" r="r" b="b"/>
                <a:pathLst>
                  <a:path w="6035" h="5460">
                    <a:moveTo>
                      <a:pt x="2052" y="2424"/>
                    </a:moveTo>
                    <a:lnTo>
                      <a:pt x="2124" y="2304"/>
                    </a:lnTo>
                    <a:lnTo>
                      <a:pt x="2196" y="2184"/>
                    </a:lnTo>
                    <a:lnTo>
                      <a:pt x="2208" y="2076"/>
                    </a:lnTo>
                    <a:lnTo>
                      <a:pt x="2256" y="1932"/>
                    </a:lnTo>
                    <a:lnTo>
                      <a:pt x="2268" y="1836"/>
                    </a:lnTo>
                    <a:lnTo>
                      <a:pt x="2172" y="1788"/>
                    </a:lnTo>
                    <a:lnTo>
                      <a:pt x="2088" y="1764"/>
                    </a:lnTo>
                    <a:lnTo>
                      <a:pt x="2004" y="1788"/>
                    </a:lnTo>
                    <a:lnTo>
                      <a:pt x="1908" y="1764"/>
                    </a:lnTo>
                    <a:lnTo>
                      <a:pt x="1896" y="1632"/>
                    </a:lnTo>
                    <a:lnTo>
                      <a:pt x="1800" y="1620"/>
                    </a:lnTo>
                    <a:lnTo>
                      <a:pt x="1692" y="1656"/>
                    </a:lnTo>
                    <a:lnTo>
                      <a:pt x="1572" y="1656"/>
                    </a:lnTo>
                    <a:lnTo>
                      <a:pt x="1416" y="1644"/>
                    </a:lnTo>
                    <a:lnTo>
                      <a:pt x="1368" y="1500"/>
                    </a:lnTo>
                    <a:lnTo>
                      <a:pt x="1236" y="1524"/>
                    </a:lnTo>
                    <a:lnTo>
                      <a:pt x="1128" y="1512"/>
                    </a:lnTo>
                    <a:lnTo>
                      <a:pt x="1032" y="1548"/>
                    </a:lnTo>
                    <a:lnTo>
                      <a:pt x="900" y="1524"/>
                    </a:lnTo>
                    <a:lnTo>
                      <a:pt x="924" y="1428"/>
                    </a:lnTo>
                    <a:lnTo>
                      <a:pt x="804" y="1380"/>
                    </a:lnTo>
                    <a:lnTo>
                      <a:pt x="816" y="1272"/>
                    </a:lnTo>
                    <a:lnTo>
                      <a:pt x="708" y="1260"/>
                    </a:lnTo>
                    <a:lnTo>
                      <a:pt x="624" y="1284"/>
                    </a:lnTo>
                    <a:lnTo>
                      <a:pt x="516" y="1308"/>
                    </a:lnTo>
                    <a:lnTo>
                      <a:pt x="456" y="1188"/>
                    </a:lnTo>
                    <a:lnTo>
                      <a:pt x="336" y="1176"/>
                    </a:lnTo>
                    <a:lnTo>
                      <a:pt x="264" y="1080"/>
                    </a:lnTo>
                    <a:lnTo>
                      <a:pt x="336" y="1020"/>
                    </a:lnTo>
                    <a:lnTo>
                      <a:pt x="324" y="900"/>
                    </a:lnTo>
                    <a:lnTo>
                      <a:pt x="228" y="912"/>
                    </a:lnTo>
                    <a:lnTo>
                      <a:pt x="132" y="852"/>
                    </a:lnTo>
                    <a:lnTo>
                      <a:pt x="144" y="768"/>
                    </a:lnTo>
                    <a:lnTo>
                      <a:pt x="120" y="684"/>
                    </a:lnTo>
                    <a:lnTo>
                      <a:pt x="36" y="744"/>
                    </a:lnTo>
                    <a:lnTo>
                      <a:pt x="12" y="648"/>
                    </a:lnTo>
                    <a:lnTo>
                      <a:pt x="0" y="564"/>
                    </a:lnTo>
                    <a:lnTo>
                      <a:pt x="2" y="449"/>
                    </a:lnTo>
                    <a:lnTo>
                      <a:pt x="108" y="396"/>
                    </a:lnTo>
                    <a:lnTo>
                      <a:pt x="180" y="312"/>
                    </a:lnTo>
                    <a:lnTo>
                      <a:pt x="288" y="288"/>
                    </a:lnTo>
                    <a:lnTo>
                      <a:pt x="432" y="312"/>
                    </a:lnTo>
                    <a:lnTo>
                      <a:pt x="456" y="372"/>
                    </a:lnTo>
                    <a:lnTo>
                      <a:pt x="432" y="444"/>
                    </a:lnTo>
                    <a:lnTo>
                      <a:pt x="540" y="480"/>
                    </a:lnTo>
                    <a:lnTo>
                      <a:pt x="684" y="456"/>
                    </a:lnTo>
                    <a:lnTo>
                      <a:pt x="780" y="408"/>
                    </a:lnTo>
                    <a:lnTo>
                      <a:pt x="924" y="360"/>
                    </a:lnTo>
                    <a:lnTo>
                      <a:pt x="1020" y="300"/>
                    </a:lnTo>
                    <a:lnTo>
                      <a:pt x="1116" y="264"/>
                    </a:lnTo>
                    <a:lnTo>
                      <a:pt x="1152" y="204"/>
                    </a:lnTo>
                    <a:lnTo>
                      <a:pt x="1188" y="156"/>
                    </a:lnTo>
                    <a:lnTo>
                      <a:pt x="1200" y="48"/>
                    </a:lnTo>
                    <a:lnTo>
                      <a:pt x="1356" y="48"/>
                    </a:lnTo>
                    <a:lnTo>
                      <a:pt x="1428" y="24"/>
                    </a:lnTo>
                    <a:lnTo>
                      <a:pt x="1524" y="0"/>
                    </a:lnTo>
                    <a:lnTo>
                      <a:pt x="1584" y="96"/>
                    </a:lnTo>
                    <a:lnTo>
                      <a:pt x="1620" y="168"/>
                    </a:lnTo>
                    <a:lnTo>
                      <a:pt x="1788" y="144"/>
                    </a:lnTo>
                    <a:lnTo>
                      <a:pt x="1884" y="96"/>
                    </a:lnTo>
                    <a:lnTo>
                      <a:pt x="1956" y="156"/>
                    </a:lnTo>
                    <a:lnTo>
                      <a:pt x="2004" y="252"/>
                    </a:lnTo>
                    <a:lnTo>
                      <a:pt x="2088" y="324"/>
                    </a:lnTo>
                    <a:lnTo>
                      <a:pt x="2220" y="384"/>
                    </a:lnTo>
                    <a:lnTo>
                      <a:pt x="2256" y="276"/>
                    </a:lnTo>
                    <a:lnTo>
                      <a:pt x="2388" y="252"/>
                    </a:lnTo>
                    <a:lnTo>
                      <a:pt x="2436" y="300"/>
                    </a:lnTo>
                    <a:lnTo>
                      <a:pt x="2448" y="384"/>
                    </a:lnTo>
                    <a:lnTo>
                      <a:pt x="2484" y="444"/>
                    </a:lnTo>
                    <a:lnTo>
                      <a:pt x="2568" y="468"/>
                    </a:lnTo>
                    <a:lnTo>
                      <a:pt x="2712" y="468"/>
                    </a:lnTo>
                    <a:lnTo>
                      <a:pt x="2760" y="360"/>
                    </a:lnTo>
                    <a:lnTo>
                      <a:pt x="2892" y="276"/>
                    </a:lnTo>
                    <a:lnTo>
                      <a:pt x="3048" y="216"/>
                    </a:lnTo>
                    <a:lnTo>
                      <a:pt x="3204" y="168"/>
                    </a:lnTo>
                    <a:lnTo>
                      <a:pt x="3363" y="50"/>
                    </a:lnTo>
                    <a:lnTo>
                      <a:pt x="3456" y="48"/>
                    </a:lnTo>
                    <a:lnTo>
                      <a:pt x="3474" y="113"/>
                    </a:lnTo>
                    <a:lnTo>
                      <a:pt x="3447" y="158"/>
                    </a:lnTo>
                    <a:lnTo>
                      <a:pt x="3501" y="215"/>
                    </a:lnTo>
                    <a:lnTo>
                      <a:pt x="3519" y="285"/>
                    </a:lnTo>
                    <a:lnTo>
                      <a:pt x="3585" y="296"/>
                    </a:lnTo>
                    <a:lnTo>
                      <a:pt x="3675" y="287"/>
                    </a:lnTo>
                    <a:lnTo>
                      <a:pt x="3725" y="354"/>
                    </a:lnTo>
                    <a:lnTo>
                      <a:pt x="3765" y="399"/>
                    </a:lnTo>
                    <a:lnTo>
                      <a:pt x="3822" y="465"/>
                    </a:lnTo>
                    <a:lnTo>
                      <a:pt x="3819" y="531"/>
                    </a:lnTo>
                    <a:lnTo>
                      <a:pt x="3795" y="587"/>
                    </a:lnTo>
                    <a:lnTo>
                      <a:pt x="3837" y="651"/>
                    </a:lnTo>
                    <a:lnTo>
                      <a:pt x="3930" y="624"/>
                    </a:lnTo>
                    <a:lnTo>
                      <a:pt x="3948" y="563"/>
                    </a:lnTo>
                    <a:lnTo>
                      <a:pt x="4023" y="587"/>
                    </a:lnTo>
                    <a:lnTo>
                      <a:pt x="4049" y="642"/>
                    </a:lnTo>
                    <a:lnTo>
                      <a:pt x="4160" y="572"/>
                    </a:lnTo>
                    <a:lnTo>
                      <a:pt x="4235" y="587"/>
                    </a:lnTo>
                    <a:lnTo>
                      <a:pt x="4260" y="507"/>
                    </a:lnTo>
                    <a:lnTo>
                      <a:pt x="4364" y="524"/>
                    </a:lnTo>
                    <a:lnTo>
                      <a:pt x="4407" y="588"/>
                    </a:lnTo>
                    <a:lnTo>
                      <a:pt x="4518" y="644"/>
                    </a:lnTo>
                    <a:lnTo>
                      <a:pt x="4569" y="588"/>
                    </a:lnTo>
                    <a:lnTo>
                      <a:pt x="4655" y="635"/>
                    </a:lnTo>
                    <a:lnTo>
                      <a:pt x="4755" y="644"/>
                    </a:lnTo>
                    <a:lnTo>
                      <a:pt x="4772" y="722"/>
                    </a:lnTo>
                    <a:lnTo>
                      <a:pt x="4799" y="792"/>
                    </a:lnTo>
                    <a:lnTo>
                      <a:pt x="4800" y="860"/>
                    </a:lnTo>
                    <a:lnTo>
                      <a:pt x="4886" y="885"/>
                    </a:lnTo>
                    <a:lnTo>
                      <a:pt x="4872" y="1023"/>
                    </a:lnTo>
                    <a:lnTo>
                      <a:pt x="4764" y="1200"/>
                    </a:lnTo>
                    <a:lnTo>
                      <a:pt x="4764" y="1344"/>
                    </a:lnTo>
                    <a:lnTo>
                      <a:pt x="4835" y="1415"/>
                    </a:lnTo>
                    <a:lnTo>
                      <a:pt x="4883" y="1535"/>
                    </a:lnTo>
                    <a:lnTo>
                      <a:pt x="4860" y="1622"/>
                    </a:lnTo>
                    <a:lnTo>
                      <a:pt x="4932" y="1682"/>
                    </a:lnTo>
                    <a:lnTo>
                      <a:pt x="4995" y="1704"/>
                    </a:lnTo>
                    <a:lnTo>
                      <a:pt x="5051" y="1730"/>
                    </a:lnTo>
                    <a:lnTo>
                      <a:pt x="5039" y="1847"/>
                    </a:lnTo>
                    <a:lnTo>
                      <a:pt x="5064" y="1967"/>
                    </a:lnTo>
                    <a:lnTo>
                      <a:pt x="5172" y="2052"/>
                    </a:lnTo>
                    <a:lnTo>
                      <a:pt x="5183" y="2147"/>
                    </a:lnTo>
                    <a:lnTo>
                      <a:pt x="5318" y="2270"/>
                    </a:lnTo>
                    <a:lnTo>
                      <a:pt x="5340" y="2379"/>
                    </a:lnTo>
                    <a:lnTo>
                      <a:pt x="5462" y="2474"/>
                    </a:lnTo>
                    <a:lnTo>
                      <a:pt x="5484" y="2604"/>
                    </a:lnTo>
                    <a:lnTo>
                      <a:pt x="5388" y="2652"/>
                    </a:lnTo>
                    <a:lnTo>
                      <a:pt x="5325" y="2739"/>
                    </a:lnTo>
                    <a:lnTo>
                      <a:pt x="5232" y="2808"/>
                    </a:lnTo>
                    <a:lnTo>
                      <a:pt x="5330" y="2904"/>
                    </a:lnTo>
                    <a:lnTo>
                      <a:pt x="5402" y="2931"/>
                    </a:lnTo>
                    <a:lnTo>
                      <a:pt x="5498" y="3024"/>
                    </a:lnTo>
                    <a:lnTo>
                      <a:pt x="5582" y="3035"/>
                    </a:lnTo>
                    <a:lnTo>
                      <a:pt x="5649" y="3132"/>
                    </a:lnTo>
                    <a:lnTo>
                      <a:pt x="5796" y="3134"/>
                    </a:lnTo>
                    <a:lnTo>
                      <a:pt x="5880" y="3204"/>
                    </a:lnTo>
                    <a:lnTo>
                      <a:pt x="5966" y="3242"/>
                    </a:lnTo>
                    <a:lnTo>
                      <a:pt x="6035" y="3383"/>
                    </a:lnTo>
                    <a:lnTo>
                      <a:pt x="5880" y="3408"/>
                    </a:lnTo>
                    <a:lnTo>
                      <a:pt x="5820" y="3467"/>
                    </a:lnTo>
                    <a:lnTo>
                      <a:pt x="5832" y="3507"/>
                    </a:lnTo>
                    <a:lnTo>
                      <a:pt x="5868" y="3576"/>
                    </a:lnTo>
                    <a:lnTo>
                      <a:pt x="5798" y="3671"/>
                    </a:lnTo>
                    <a:lnTo>
                      <a:pt x="5720" y="3671"/>
                    </a:lnTo>
                    <a:lnTo>
                      <a:pt x="5597" y="3648"/>
                    </a:lnTo>
                    <a:lnTo>
                      <a:pt x="5474" y="3660"/>
                    </a:lnTo>
                    <a:lnTo>
                      <a:pt x="5391" y="3695"/>
                    </a:lnTo>
                    <a:lnTo>
                      <a:pt x="5232" y="3698"/>
                    </a:lnTo>
                    <a:lnTo>
                      <a:pt x="5232" y="3767"/>
                    </a:lnTo>
                    <a:lnTo>
                      <a:pt x="5283" y="3804"/>
                    </a:lnTo>
                    <a:lnTo>
                      <a:pt x="5352" y="3842"/>
                    </a:lnTo>
                    <a:lnTo>
                      <a:pt x="5328" y="3941"/>
                    </a:lnTo>
                    <a:lnTo>
                      <a:pt x="5282" y="4044"/>
                    </a:lnTo>
                    <a:lnTo>
                      <a:pt x="5180" y="4118"/>
                    </a:lnTo>
                    <a:lnTo>
                      <a:pt x="5100" y="4191"/>
                    </a:lnTo>
                    <a:lnTo>
                      <a:pt x="5066" y="4296"/>
                    </a:lnTo>
                    <a:lnTo>
                      <a:pt x="5016" y="4380"/>
                    </a:lnTo>
                    <a:lnTo>
                      <a:pt x="5039" y="4478"/>
                    </a:lnTo>
                    <a:lnTo>
                      <a:pt x="5016" y="4560"/>
                    </a:lnTo>
                    <a:lnTo>
                      <a:pt x="5027" y="4665"/>
                    </a:lnTo>
                    <a:lnTo>
                      <a:pt x="5075" y="4727"/>
                    </a:lnTo>
                    <a:lnTo>
                      <a:pt x="4994" y="4799"/>
                    </a:lnTo>
                    <a:lnTo>
                      <a:pt x="4893" y="4815"/>
                    </a:lnTo>
                    <a:lnTo>
                      <a:pt x="4874" y="4925"/>
                    </a:lnTo>
                    <a:lnTo>
                      <a:pt x="4884" y="5018"/>
                    </a:lnTo>
                    <a:lnTo>
                      <a:pt x="4845" y="5127"/>
                    </a:lnTo>
                    <a:lnTo>
                      <a:pt x="4716" y="5136"/>
                    </a:lnTo>
                    <a:lnTo>
                      <a:pt x="4584" y="5136"/>
                    </a:lnTo>
                    <a:lnTo>
                      <a:pt x="4464" y="5076"/>
                    </a:lnTo>
                    <a:lnTo>
                      <a:pt x="4452" y="4980"/>
                    </a:lnTo>
                    <a:lnTo>
                      <a:pt x="4344" y="4992"/>
                    </a:lnTo>
                    <a:lnTo>
                      <a:pt x="4236" y="5040"/>
                    </a:lnTo>
                    <a:lnTo>
                      <a:pt x="4080" y="5076"/>
                    </a:lnTo>
                    <a:lnTo>
                      <a:pt x="3984" y="5136"/>
                    </a:lnTo>
                    <a:lnTo>
                      <a:pt x="3900" y="5016"/>
                    </a:lnTo>
                    <a:lnTo>
                      <a:pt x="3780" y="5028"/>
                    </a:lnTo>
                    <a:lnTo>
                      <a:pt x="3720" y="5088"/>
                    </a:lnTo>
                    <a:lnTo>
                      <a:pt x="3684" y="5160"/>
                    </a:lnTo>
                    <a:lnTo>
                      <a:pt x="3708" y="5244"/>
                    </a:lnTo>
                    <a:lnTo>
                      <a:pt x="3612" y="5352"/>
                    </a:lnTo>
                    <a:lnTo>
                      <a:pt x="3444" y="5340"/>
                    </a:lnTo>
                    <a:lnTo>
                      <a:pt x="3348" y="5436"/>
                    </a:lnTo>
                    <a:lnTo>
                      <a:pt x="3192" y="5424"/>
                    </a:lnTo>
                    <a:lnTo>
                      <a:pt x="3060" y="5460"/>
                    </a:lnTo>
                    <a:lnTo>
                      <a:pt x="2916" y="5412"/>
                    </a:lnTo>
                    <a:lnTo>
                      <a:pt x="3012" y="5364"/>
                    </a:lnTo>
                    <a:lnTo>
                      <a:pt x="3084" y="5280"/>
                    </a:lnTo>
                    <a:lnTo>
                      <a:pt x="3060" y="5196"/>
                    </a:lnTo>
                    <a:lnTo>
                      <a:pt x="2988" y="5148"/>
                    </a:lnTo>
                    <a:lnTo>
                      <a:pt x="2988" y="5004"/>
                    </a:lnTo>
                    <a:lnTo>
                      <a:pt x="2892" y="5040"/>
                    </a:lnTo>
                    <a:lnTo>
                      <a:pt x="2820" y="5016"/>
                    </a:lnTo>
                    <a:lnTo>
                      <a:pt x="2760" y="4944"/>
                    </a:lnTo>
                    <a:lnTo>
                      <a:pt x="2736" y="4872"/>
                    </a:lnTo>
                    <a:lnTo>
                      <a:pt x="2784" y="4800"/>
                    </a:lnTo>
                    <a:lnTo>
                      <a:pt x="2748" y="4716"/>
                    </a:lnTo>
                    <a:lnTo>
                      <a:pt x="2664" y="4704"/>
                    </a:lnTo>
                    <a:lnTo>
                      <a:pt x="2652" y="4644"/>
                    </a:lnTo>
                    <a:lnTo>
                      <a:pt x="2688" y="4596"/>
                    </a:lnTo>
                    <a:lnTo>
                      <a:pt x="2700" y="4476"/>
                    </a:lnTo>
                    <a:lnTo>
                      <a:pt x="2688" y="4368"/>
                    </a:lnTo>
                    <a:lnTo>
                      <a:pt x="2676" y="4236"/>
                    </a:lnTo>
                    <a:lnTo>
                      <a:pt x="2700" y="4116"/>
                    </a:lnTo>
                    <a:lnTo>
                      <a:pt x="2616" y="4008"/>
                    </a:lnTo>
                    <a:lnTo>
                      <a:pt x="2544" y="3960"/>
                    </a:lnTo>
                    <a:lnTo>
                      <a:pt x="2604" y="3840"/>
                    </a:lnTo>
                    <a:lnTo>
                      <a:pt x="2652" y="3756"/>
                    </a:lnTo>
                    <a:lnTo>
                      <a:pt x="2568" y="3660"/>
                    </a:lnTo>
                    <a:lnTo>
                      <a:pt x="2556" y="3552"/>
                    </a:lnTo>
                    <a:lnTo>
                      <a:pt x="2460" y="3516"/>
                    </a:lnTo>
                    <a:lnTo>
                      <a:pt x="2472" y="3432"/>
                    </a:lnTo>
                    <a:lnTo>
                      <a:pt x="2448" y="3372"/>
                    </a:lnTo>
                    <a:lnTo>
                      <a:pt x="2364" y="3348"/>
                    </a:lnTo>
                    <a:lnTo>
                      <a:pt x="2280" y="3348"/>
                    </a:lnTo>
                    <a:lnTo>
                      <a:pt x="2196" y="3348"/>
                    </a:lnTo>
                    <a:lnTo>
                      <a:pt x="2184" y="3180"/>
                    </a:lnTo>
                    <a:lnTo>
                      <a:pt x="2088" y="3144"/>
                    </a:lnTo>
                    <a:lnTo>
                      <a:pt x="1992" y="3072"/>
                    </a:lnTo>
                    <a:lnTo>
                      <a:pt x="1932" y="2988"/>
                    </a:lnTo>
                    <a:lnTo>
                      <a:pt x="2064" y="2964"/>
                    </a:lnTo>
                    <a:lnTo>
                      <a:pt x="2160" y="2904"/>
                    </a:lnTo>
                    <a:lnTo>
                      <a:pt x="2292" y="2940"/>
                    </a:lnTo>
                    <a:lnTo>
                      <a:pt x="2364" y="2820"/>
                    </a:lnTo>
                    <a:lnTo>
                      <a:pt x="2484" y="2784"/>
                    </a:lnTo>
                    <a:lnTo>
                      <a:pt x="2508" y="2664"/>
                    </a:lnTo>
                    <a:lnTo>
                      <a:pt x="2436" y="2568"/>
                    </a:lnTo>
                    <a:lnTo>
                      <a:pt x="2340" y="2592"/>
                    </a:lnTo>
                    <a:lnTo>
                      <a:pt x="2244" y="2580"/>
                    </a:lnTo>
                    <a:lnTo>
                      <a:pt x="2124" y="2532"/>
                    </a:lnTo>
                    <a:lnTo>
                      <a:pt x="2052" y="2424"/>
                    </a:lnTo>
                    <a:close/>
                  </a:path>
                </a:pathLst>
              </a:custGeom>
              <a:solidFill>
                <a:srgbClr val="EFFF9F"/>
              </a:solidFill>
              <a:ln w="635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2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1908175" y="1374775"/>
                <a:ext cx="1063625" cy="1295400"/>
              </a:xfrm>
              <a:custGeom>
                <a:avLst/>
                <a:gdLst/>
                <a:ahLst/>
                <a:cxnLst>
                  <a:cxn ang="0">
                    <a:pos x="2880" y="240"/>
                  </a:cxn>
                  <a:cxn ang="0">
                    <a:pos x="2556" y="156"/>
                  </a:cxn>
                  <a:cxn ang="0">
                    <a:pos x="2280" y="120"/>
                  </a:cxn>
                  <a:cxn ang="0">
                    <a:pos x="1944" y="60"/>
                  </a:cxn>
                  <a:cxn ang="0">
                    <a:pos x="1620" y="36"/>
                  </a:cxn>
                  <a:cxn ang="0">
                    <a:pos x="1380" y="156"/>
                  </a:cxn>
                  <a:cxn ang="0">
                    <a:pos x="1248" y="396"/>
                  </a:cxn>
                  <a:cxn ang="0">
                    <a:pos x="1344" y="588"/>
                  </a:cxn>
                  <a:cxn ang="0">
                    <a:pos x="1296" y="780"/>
                  </a:cxn>
                  <a:cxn ang="0">
                    <a:pos x="1416" y="1092"/>
                  </a:cxn>
                  <a:cxn ang="0">
                    <a:pos x="1200" y="1320"/>
                  </a:cxn>
                  <a:cxn ang="0">
                    <a:pos x="1008" y="1512"/>
                  </a:cxn>
                  <a:cxn ang="0">
                    <a:pos x="816" y="1572"/>
                  </a:cxn>
                  <a:cxn ang="0">
                    <a:pos x="528" y="1764"/>
                  </a:cxn>
                  <a:cxn ang="0">
                    <a:pos x="276" y="2064"/>
                  </a:cxn>
                  <a:cxn ang="0">
                    <a:pos x="192" y="2316"/>
                  </a:cxn>
                  <a:cxn ang="0">
                    <a:pos x="264" y="2556"/>
                  </a:cxn>
                  <a:cxn ang="0">
                    <a:pos x="156" y="2748"/>
                  </a:cxn>
                  <a:cxn ang="0">
                    <a:pos x="0" y="2964"/>
                  </a:cxn>
                  <a:cxn ang="0">
                    <a:pos x="216" y="3024"/>
                  </a:cxn>
                  <a:cxn ang="0">
                    <a:pos x="276" y="3288"/>
                  </a:cxn>
                  <a:cxn ang="0">
                    <a:pos x="660" y="3372"/>
                  </a:cxn>
                  <a:cxn ang="0">
                    <a:pos x="744" y="3600"/>
                  </a:cxn>
                  <a:cxn ang="0">
                    <a:pos x="792" y="3924"/>
                  </a:cxn>
                  <a:cxn ang="0">
                    <a:pos x="1056" y="4056"/>
                  </a:cxn>
                  <a:cxn ang="0">
                    <a:pos x="1428" y="3960"/>
                  </a:cxn>
                  <a:cxn ang="0">
                    <a:pos x="1644" y="3780"/>
                  </a:cxn>
                  <a:cxn ang="0">
                    <a:pos x="2004" y="3672"/>
                  </a:cxn>
                  <a:cxn ang="0">
                    <a:pos x="2316" y="3804"/>
                  </a:cxn>
                  <a:cxn ang="0">
                    <a:pos x="2637" y="3767"/>
                  </a:cxn>
                  <a:cxn ang="0">
                    <a:pos x="2760" y="3564"/>
                  </a:cxn>
                  <a:cxn ang="0">
                    <a:pos x="2712" y="3252"/>
                  </a:cxn>
                  <a:cxn ang="0">
                    <a:pos x="2892" y="3096"/>
                  </a:cxn>
                  <a:cxn ang="0">
                    <a:pos x="3036" y="2856"/>
                  </a:cxn>
                  <a:cxn ang="0">
                    <a:pos x="3216" y="2592"/>
                  </a:cxn>
                  <a:cxn ang="0">
                    <a:pos x="3168" y="2316"/>
                  </a:cxn>
                  <a:cxn ang="0">
                    <a:pos x="3024" y="2340"/>
                  </a:cxn>
                  <a:cxn ang="0">
                    <a:pos x="3060" y="1968"/>
                  </a:cxn>
                  <a:cxn ang="0">
                    <a:pos x="3336" y="1812"/>
                  </a:cxn>
                  <a:cxn ang="0">
                    <a:pos x="3192" y="1632"/>
                  </a:cxn>
                  <a:cxn ang="0">
                    <a:pos x="3012" y="1728"/>
                  </a:cxn>
                  <a:cxn ang="0">
                    <a:pos x="2904" y="1464"/>
                  </a:cxn>
                  <a:cxn ang="0">
                    <a:pos x="3060" y="1296"/>
                  </a:cxn>
                  <a:cxn ang="0">
                    <a:pos x="3177" y="1007"/>
                  </a:cxn>
                  <a:cxn ang="0">
                    <a:pos x="3021" y="695"/>
                  </a:cxn>
                  <a:cxn ang="0">
                    <a:pos x="3009" y="383"/>
                  </a:cxn>
                </a:cxnLst>
                <a:rect l="0" t="0" r="r" b="b"/>
                <a:pathLst>
                  <a:path w="3348" h="4080">
                    <a:moveTo>
                      <a:pt x="3201" y="347"/>
                    </a:moveTo>
                    <a:lnTo>
                      <a:pt x="2988" y="252"/>
                    </a:lnTo>
                    <a:lnTo>
                      <a:pt x="2880" y="240"/>
                    </a:lnTo>
                    <a:lnTo>
                      <a:pt x="2784" y="216"/>
                    </a:lnTo>
                    <a:lnTo>
                      <a:pt x="2664" y="168"/>
                    </a:lnTo>
                    <a:lnTo>
                      <a:pt x="2556" y="156"/>
                    </a:lnTo>
                    <a:lnTo>
                      <a:pt x="2448" y="168"/>
                    </a:lnTo>
                    <a:lnTo>
                      <a:pt x="2340" y="180"/>
                    </a:lnTo>
                    <a:lnTo>
                      <a:pt x="2280" y="120"/>
                    </a:lnTo>
                    <a:lnTo>
                      <a:pt x="2172" y="132"/>
                    </a:lnTo>
                    <a:lnTo>
                      <a:pt x="2052" y="156"/>
                    </a:lnTo>
                    <a:lnTo>
                      <a:pt x="1944" y="60"/>
                    </a:lnTo>
                    <a:lnTo>
                      <a:pt x="1848" y="48"/>
                    </a:lnTo>
                    <a:lnTo>
                      <a:pt x="1752" y="0"/>
                    </a:lnTo>
                    <a:lnTo>
                      <a:pt x="1620" y="36"/>
                    </a:lnTo>
                    <a:lnTo>
                      <a:pt x="1524" y="36"/>
                    </a:lnTo>
                    <a:lnTo>
                      <a:pt x="1416" y="72"/>
                    </a:lnTo>
                    <a:lnTo>
                      <a:pt x="1380" y="156"/>
                    </a:lnTo>
                    <a:lnTo>
                      <a:pt x="1332" y="252"/>
                    </a:lnTo>
                    <a:lnTo>
                      <a:pt x="1344" y="360"/>
                    </a:lnTo>
                    <a:lnTo>
                      <a:pt x="1248" y="396"/>
                    </a:lnTo>
                    <a:lnTo>
                      <a:pt x="1212" y="480"/>
                    </a:lnTo>
                    <a:lnTo>
                      <a:pt x="1224" y="564"/>
                    </a:lnTo>
                    <a:lnTo>
                      <a:pt x="1344" y="588"/>
                    </a:lnTo>
                    <a:lnTo>
                      <a:pt x="1320" y="636"/>
                    </a:lnTo>
                    <a:lnTo>
                      <a:pt x="1344" y="708"/>
                    </a:lnTo>
                    <a:lnTo>
                      <a:pt x="1296" y="780"/>
                    </a:lnTo>
                    <a:lnTo>
                      <a:pt x="1320" y="888"/>
                    </a:lnTo>
                    <a:lnTo>
                      <a:pt x="1356" y="984"/>
                    </a:lnTo>
                    <a:lnTo>
                      <a:pt x="1416" y="1092"/>
                    </a:lnTo>
                    <a:lnTo>
                      <a:pt x="1332" y="1140"/>
                    </a:lnTo>
                    <a:lnTo>
                      <a:pt x="1248" y="1200"/>
                    </a:lnTo>
                    <a:lnTo>
                      <a:pt x="1200" y="1320"/>
                    </a:lnTo>
                    <a:lnTo>
                      <a:pt x="1188" y="1428"/>
                    </a:lnTo>
                    <a:lnTo>
                      <a:pt x="1116" y="1548"/>
                    </a:lnTo>
                    <a:lnTo>
                      <a:pt x="1008" y="1512"/>
                    </a:lnTo>
                    <a:lnTo>
                      <a:pt x="924" y="1464"/>
                    </a:lnTo>
                    <a:lnTo>
                      <a:pt x="888" y="1536"/>
                    </a:lnTo>
                    <a:lnTo>
                      <a:pt x="816" y="1572"/>
                    </a:lnTo>
                    <a:lnTo>
                      <a:pt x="720" y="1584"/>
                    </a:lnTo>
                    <a:lnTo>
                      <a:pt x="624" y="1644"/>
                    </a:lnTo>
                    <a:lnTo>
                      <a:pt x="528" y="1764"/>
                    </a:lnTo>
                    <a:lnTo>
                      <a:pt x="420" y="1884"/>
                    </a:lnTo>
                    <a:lnTo>
                      <a:pt x="360" y="2028"/>
                    </a:lnTo>
                    <a:lnTo>
                      <a:pt x="276" y="2064"/>
                    </a:lnTo>
                    <a:lnTo>
                      <a:pt x="168" y="2112"/>
                    </a:lnTo>
                    <a:lnTo>
                      <a:pt x="228" y="2220"/>
                    </a:lnTo>
                    <a:lnTo>
                      <a:pt x="192" y="2316"/>
                    </a:lnTo>
                    <a:lnTo>
                      <a:pt x="228" y="2412"/>
                    </a:lnTo>
                    <a:lnTo>
                      <a:pt x="156" y="2532"/>
                    </a:lnTo>
                    <a:lnTo>
                      <a:pt x="264" y="2556"/>
                    </a:lnTo>
                    <a:lnTo>
                      <a:pt x="336" y="2616"/>
                    </a:lnTo>
                    <a:lnTo>
                      <a:pt x="240" y="2676"/>
                    </a:lnTo>
                    <a:lnTo>
                      <a:pt x="156" y="2748"/>
                    </a:lnTo>
                    <a:lnTo>
                      <a:pt x="72" y="2808"/>
                    </a:lnTo>
                    <a:lnTo>
                      <a:pt x="48" y="2880"/>
                    </a:lnTo>
                    <a:lnTo>
                      <a:pt x="0" y="2964"/>
                    </a:lnTo>
                    <a:lnTo>
                      <a:pt x="0" y="3048"/>
                    </a:lnTo>
                    <a:lnTo>
                      <a:pt x="84" y="3048"/>
                    </a:lnTo>
                    <a:lnTo>
                      <a:pt x="216" y="3024"/>
                    </a:lnTo>
                    <a:lnTo>
                      <a:pt x="288" y="3072"/>
                    </a:lnTo>
                    <a:lnTo>
                      <a:pt x="312" y="3168"/>
                    </a:lnTo>
                    <a:lnTo>
                      <a:pt x="276" y="3288"/>
                    </a:lnTo>
                    <a:lnTo>
                      <a:pt x="420" y="3300"/>
                    </a:lnTo>
                    <a:lnTo>
                      <a:pt x="576" y="3288"/>
                    </a:lnTo>
                    <a:lnTo>
                      <a:pt x="660" y="3372"/>
                    </a:lnTo>
                    <a:lnTo>
                      <a:pt x="648" y="3468"/>
                    </a:lnTo>
                    <a:lnTo>
                      <a:pt x="648" y="3552"/>
                    </a:lnTo>
                    <a:lnTo>
                      <a:pt x="744" y="3600"/>
                    </a:lnTo>
                    <a:lnTo>
                      <a:pt x="696" y="3708"/>
                    </a:lnTo>
                    <a:lnTo>
                      <a:pt x="708" y="3828"/>
                    </a:lnTo>
                    <a:lnTo>
                      <a:pt x="792" y="3924"/>
                    </a:lnTo>
                    <a:lnTo>
                      <a:pt x="876" y="3984"/>
                    </a:lnTo>
                    <a:lnTo>
                      <a:pt x="1000" y="4080"/>
                    </a:lnTo>
                    <a:lnTo>
                      <a:pt x="1056" y="4056"/>
                    </a:lnTo>
                    <a:lnTo>
                      <a:pt x="1188" y="4020"/>
                    </a:lnTo>
                    <a:lnTo>
                      <a:pt x="1332" y="4020"/>
                    </a:lnTo>
                    <a:lnTo>
                      <a:pt x="1428" y="3960"/>
                    </a:lnTo>
                    <a:lnTo>
                      <a:pt x="1488" y="3876"/>
                    </a:lnTo>
                    <a:lnTo>
                      <a:pt x="1560" y="3768"/>
                    </a:lnTo>
                    <a:lnTo>
                      <a:pt x="1644" y="3780"/>
                    </a:lnTo>
                    <a:lnTo>
                      <a:pt x="1764" y="3720"/>
                    </a:lnTo>
                    <a:lnTo>
                      <a:pt x="1908" y="3684"/>
                    </a:lnTo>
                    <a:lnTo>
                      <a:pt x="2004" y="3672"/>
                    </a:lnTo>
                    <a:lnTo>
                      <a:pt x="2148" y="3744"/>
                    </a:lnTo>
                    <a:lnTo>
                      <a:pt x="2244" y="3756"/>
                    </a:lnTo>
                    <a:lnTo>
                      <a:pt x="2316" y="3804"/>
                    </a:lnTo>
                    <a:lnTo>
                      <a:pt x="2364" y="3756"/>
                    </a:lnTo>
                    <a:lnTo>
                      <a:pt x="2484" y="3732"/>
                    </a:lnTo>
                    <a:lnTo>
                      <a:pt x="2637" y="3767"/>
                    </a:lnTo>
                    <a:lnTo>
                      <a:pt x="2628" y="3648"/>
                    </a:lnTo>
                    <a:lnTo>
                      <a:pt x="2724" y="3660"/>
                    </a:lnTo>
                    <a:lnTo>
                      <a:pt x="2760" y="3564"/>
                    </a:lnTo>
                    <a:lnTo>
                      <a:pt x="2724" y="3456"/>
                    </a:lnTo>
                    <a:lnTo>
                      <a:pt x="2724" y="3360"/>
                    </a:lnTo>
                    <a:lnTo>
                      <a:pt x="2712" y="3252"/>
                    </a:lnTo>
                    <a:lnTo>
                      <a:pt x="2676" y="3180"/>
                    </a:lnTo>
                    <a:lnTo>
                      <a:pt x="2760" y="3156"/>
                    </a:lnTo>
                    <a:lnTo>
                      <a:pt x="2892" y="3096"/>
                    </a:lnTo>
                    <a:lnTo>
                      <a:pt x="2928" y="2988"/>
                    </a:lnTo>
                    <a:lnTo>
                      <a:pt x="2928" y="2856"/>
                    </a:lnTo>
                    <a:lnTo>
                      <a:pt x="3036" y="2856"/>
                    </a:lnTo>
                    <a:lnTo>
                      <a:pt x="3132" y="2760"/>
                    </a:lnTo>
                    <a:lnTo>
                      <a:pt x="3168" y="2664"/>
                    </a:lnTo>
                    <a:lnTo>
                      <a:pt x="3216" y="2592"/>
                    </a:lnTo>
                    <a:lnTo>
                      <a:pt x="3240" y="2532"/>
                    </a:lnTo>
                    <a:lnTo>
                      <a:pt x="3228" y="2412"/>
                    </a:lnTo>
                    <a:lnTo>
                      <a:pt x="3168" y="2316"/>
                    </a:lnTo>
                    <a:lnTo>
                      <a:pt x="3132" y="2412"/>
                    </a:lnTo>
                    <a:lnTo>
                      <a:pt x="3048" y="2436"/>
                    </a:lnTo>
                    <a:lnTo>
                      <a:pt x="3024" y="2340"/>
                    </a:lnTo>
                    <a:lnTo>
                      <a:pt x="2952" y="2220"/>
                    </a:lnTo>
                    <a:lnTo>
                      <a:pt x="3036" y="2112"/>
                    </a:lnTo>
                    <a:lnTo>
                      <a:pt x="3060" y="1968"/>
                    </a:lnTo>
                    <a:lnTo>
                      <a:pt x="3156" y="1896"/>
                    </a:lnTo>
                    <a:lnTo>
                      <a:pt x="3264" y="1908"/>
                    </a:lnTo>
                    <a:lnTo>
                      <a:pt x="3336" y="1812"/>
                    </a:lnTo>
                    <a:lnTo>
                      <a:pt x="3348" y="1704"/>
                    </a:lnTo>
                    <a:lnTo>
                      <a:pt x="3324" y="1608"/>
                    </a:lnTo>
                    <a:lnTo>
                      <a:pt x="3192" y="1632"/>
                    </a:lnTo>
                    <a:lnTo>
                      <a:pt x="3144" y="1668"/>
                    </a:lnTo>
                    <a:lnTo>
                      <a:pt x="3084" y="1716"/>
                    </a:lnTo>
                    <a:lnTo>
                      <a:pt x="3012" y="1728"/>
                    </a:lnTo>
                    <a:lnTo>
                      <a:pt x="2940" y="1692"/>
                    </a:lnTo>
                    <a:lnTo>
                      <a:pt x="2952" y="1572"/>
                    </a:lnTo>
                    <a:lnTo>
                      <a:pt x="2904" y="1464"/>
                    </a:lnTo>
                    <a:lnTo>
                      <a:pt x="2808" y="1344"/>
                    </a:lnTo>
                    <a:lnTo>
                      <a:pt x="2928" y="1308"/>
                    </a:lnTo>
                    <a:lnTo>
                      <a:pt x="3060" y="1296"/>
                    </a:lnTo>
                    <a:lnTo>
                      <a:pt x="3048" y="1200"/>
                    </a:lnTo>
                    <a:lnTo>
                      <a:pt x="3072" y="1056"/>
                    </a:lnTo>
                    <a:lnTo>
                      <a:pt x="3177" y="1007"/>
                    </a:lnTo>
                    <a:lnTo>
                      <a:pt x="3081" y="935"/>
                    </a:lnTo>
                    <a:lnTo>
                      <a:pt x="3021" y="839"/>
                    </a:lnTo>
                    <a:lnTo>
                      <a:pt x="3021" y="695"/>
                    </a:lnTo>
                    <a:lnTo>
                      <a:pt x="3069" y="575"/>
                    </a:lnTo>
                    <a:lnTo>
                      <a:pt x="2997" y="503"/>
                    </a:lnTo>
                    <a:lnTo>
                      <a:pt x="3009" y="383"/>
                    </a:lnTo>
                    <a:lnTo>
                      <a:pt x="3117" y="395"/>
                    </a:lnTo>
                    <a:lnTo>
                      <a:pt x="3201" y="347"/>
                    </a:lnTo>
                    <a:close/>
                  </a:path>
                </a:pathLst>
              </a:custGeom>
              <a:solidFill>
                <a:srgbClr val="C4B798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2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11"/>
              <p:cNvSpPr>
                <a:spLocks/>
              </p:cNvSpPr>
              <p:nvPr/>
            </p:nvSpPr>
            <p:spPr bwMode="auto">
              <a:xfrm>
                <a:off x="2743200" y="1420813"/>
                <a:ext cx="1497013" cy="1470025"/>
              </a:xfrm>
              <a:custGeom>
                <a:avLst/>
                <a:gdLst/>
                <a:ahLst/>
                <a:cxnLst>
                  <a:cxn ang="0">
                    <a:pos x="792" y="204"/>
                  </a:cxn>
                  <a:cxn ang="0">
                    <a:pos x="1212" y="192"/>
                  </a:cxn>
                  <a:cxn ang="0">
                    <a:pos x="1476" y="12"/>
                  </a:cxn>
                  <a:cxn ang="0">
                    <a:pos x="1548" y="264"/>
                  </a:cxn>
                  <a:cxn ang="0">
                    <a:pos x="1860" y="444"/>
                  </a:cxn>
                  <a:cxn ang="0">
                    <a:pos x="1992" y="252"/>
                  </a:cxn>
                  <a:cxn ang="0">
                    <a:pos x="2508" y="180"/>
                  </a:cxn>
                  <a:cxn ang="0">
                    <a:pos x="2904" y="372"/>
                  </a:cxn>
                  <a:cxn ang="0">
                    <a:pos x="3312" y="252"/>
                  </a:cxn>
                  <a:cxn ang="0">
                    <a:pos x="3612" y="312"/>
                  </a:cxn>
                  <a:cxn ang="0">
                    <a:pos x="3936" y="396"/>
                  </a:cxn>
                  <a:cxn ang="0">
                    <a:pos x="4332" y="576"/>
                  </a:cxn>
                  <a:cxn ang="0">
                    <a:pos x="4524" y="756"/>
                  </a:cxn>
                  <a:cxn ang="0">
                    <a:pos x="4600" y="1054"/>
                  </a:cxn>
                  <a:cxn ang="0">
                    <a:pos x="4706" y="1201"/>
                  </a:cxn>
                  <a:cxn ang="0">
                    <a:pos x="4616" y="1447"/>
                  </a:cxn>
                  <a:cxn ang="0">
                    <a:pos x="4433" y="1751"/>
                  </a:cxn>
                  <a:cxn ang="0">
                    <a:pos x="4324" y="1940"/>
                  </a:cxn>
                  <a:cxn ang="0">
                    <a:pos x="4294" y="2240"/>
                  </a:cxn>
                  <a:cxn ang="0">
                    <a:pos x="4478" y="2353"/>
                  </a:cxn>
                  <a:cxn ang="0">
                    <a:pos x="4459" y="2639"/>
                  </a:cxn>
                  <a:cxn ang="0">
                    <a:pos x="4234" y="2809"/>
                  </a:cxn>
                  <a:cxn ang="0">
                    <a:pos x="4150" y="3037"/>
                  </a:cxn>
                  <a:cxn ang="0">
                    <a:pos x="4288" y="3175"/>
                  </a:cxn>
                  <a:cxn ang="0">
                    <a:pos x="4343" y="3386"/>
                  </a:cxn>
                  <a:cxn ang="0">
                    <a:pos x="4415" y="3572"/>
                  </a:cxn>
                  <a:cxn ang="0">
                    <a:pos x="4295" y="3724"/>
                  </a:cxn>
                  <a:cxn ang="0">
                    <a:pos x="4159" y="3853"/>
                  </a:cxn>
                  <a:cxn ang="0">
                    <a:pos x="4021" y="3899"/>
                  </a:cxn>
                  <a:cxn ang="0">
                    <a:pos x="3746" y="4316"/>
                  </a:cxn>
                  <a:cxn ang="0">
                    <a:pos x="3304" y="4507"/>
                  </a:cxn>
                  <a:cxn ang="0">
                    <a:pos x="3025" y="4598"/>
                  </a:cxn>
                  <a:cxn ang="0">
                    <a:pos x="2927" y="4405"/>
                  </a:cxn>
                  <a:cxn ang="0">
                    <a:pos x="2626" y="4472"/>
                  </a:cxn>
                  <a:cxn ang="0">
                    <a:pos x="2423" y="4247"/>
                  </a:cxn>
                  <a:cxn ang="0">
                    <a:pos x="2126" y="4252"/>
                  </a:cxn>
                  <a:cxn ang="0">
                    <a:pos x="1894" y="4199"/>
                  </a:cxn>
                  <a:cxn ang="0">
                    <a:pos x="1691" y="4354"/>
                  </a:cxn>
                  <a:cxn ang="0">
                    <a:pos x="1463" y="4511"/>
                  </a:cxn>
                  <a:cxn ang="0">
                    <a:pos x="1078" y="4630"/>
                  </a:cxn>
                  <a:cxn ang="0">
                    <a:pos x="973" y="4465"/>
                  </a:cxn>
                  <a:cxn ang="0">
                    <a:pos x="647" y="4547"/>
                  </a:cxn>
                  <a:cxn ang="0">
                    <a:pos x="444" y="4512"/>
                  </a:cxn>
                  <a:cxn ang="0">
                    <a:pos x="312" y="4260"/>
                  </a:cxn>
                  <a:cxn ang="0">
                    <a:pos x="96" y="4032"/>
                  </a:cxn>
                  <a:cxn ang="0">
                    <a:pos x="12" y="3756"/>
                  </a:cxn>
                  <a:cxn ang="0">
                    <a:pos x="96" y="3516"/>
                  </a:cxn>
                  <a:cxn ang="0">
                    <a:pos x="96" y="3216"/>
                  </a:cxn>
                  <a:cxn ang="0">
                    <a:pos x="132" y="3012"/>
                  </a:cxn>
                  <a:cxn ang="0">
                    <a:pos x="300" y="2712"/>
                  </a:cxn>
                  <a:cxn ang="0">
                    <a:pos x="540" y="2520"/>
                  </a:cxn>
                  <a:cxn ang="0">
                    <a:pos x="600" y="2268"/>
                  </a:cxn>
                  <a:cxn ang="0">
                    <a:pos x="420" y="2292"/>
                  </a:cxn>
                  <a:cxn ang="0">
                    <a:pos x="408" y="1968"/>
                  </a:cxn>
                  <a:cxn ang="0">
                    <a:pos x="636" y="1764"/>
                  </a:cxn>
                  <a:cxn ang="0">
                    <a:pos x="696" y="1464"/>
                  </a:cxn>
                  <a:cxn ang="0">
                    <a:pos x="456" y="1572"/>
                  </a:cxn>
                  <a:cxn ang="0">
                    <a:pos x="324" y="1428"/>
                  </a:cxn>
                  <a:cxn ang="0">
                    <a:pos x="300" y="1164"/>
                  </a:cxn>
                  <a:cxn ang="0">
                    <a:pos x="444" y="912"/>
                  </a:cxn>
                  <a:cxn ang="0">
                    <a:pos x="393" y="695"/>
                  </a:cxn>
                  <a:cxn ang="0">
                    <a:pos x="369" y="359"/>
                  </a:cxn>
                  <a:cxn ang="0">
                    <a:pos x="573" y="203"/>
                  </a:cxn>
                </a:cxnLst>
                <a:rect l="0" t="0" r="r" b="b"/>
                <a:pathLst>
                  <a:path w="4718" h="4630">
                    <a:moveTo>
                      <a:pt x="573" y="203"/>
                    </a:moveTo>
                    <a:lnTo>
                      <a:pt x="684" y="252"/>
                    </a:lnTo>
                    <a:lnTo>
                      <a:pt x="792" y="204"/>
                    </a:lnTo>
                    <a:lnTo>
                      <a:pt x="960" y="216"/>
                    </a:lnTo>
                    <a:lnTo>
                      <a:pt x="1080" y="228"/>
                    </a:lnTo>
                    <a:lnTo>
                      <a:pt x="1212" y="192"/>
                    </a:lnTo>
                    <a:lnTo>
                      <a:pt x="1320" y="120"/>
                    </a:lnTo>
                    <a:lnTo>
                      <a:pt x="1332" y="0"/>
                    </a:lnTo>
                    <a:lnTo>
                      <a:pt x="1476" y="12"/>
                    </a:lnTo>
                    <a:lnTo>
                      <a:pt x="1536" y="72"/>
                    </a:lnTo>
                    <a:lnTo>
                      <a:pt x="1536" y="180"/>
                    </a:lnTo>
                    <a:lnTo>
                      <a:pt x="1548" y="264"/>
                    </a:lnTo>
                    <a:lnTo>
                      <a:pt x="1584" y="372"/>
                    </a:lnTo>
                    <a:lnTo>
                      <a:pt x="1692" y="444"/>
                    </a:lnTo>
                    <a:lnTo>
                      <a:pt x="1860" y="444"/>
                    </a:lnTo>
                    <a:lnTo>
                      <a:pt x="1968" y="396"/>
                    </a:lnTo>
                    <a:lnTo>
                      <a:pt x="1980" y="336"/>
                    </a:lnTo>
                    <a:lnTo>
                      <a:pt x="1992" y="252"/>
                    </a:lnTo>
                    <a:lnTo>
                      <a:pt x="2148" y="228"/>
                    </a:lnTo>
                    <a:lnTo>
                      <a:pt x="2352" y="216"/>
                    </a:lnTo>
                    <a:lnTo>
                      <a:pt x="2508" y="180"/>
                    </a:lnTo>
                    <a:lnTo>
                      <a:pt x="2676" y="240"/>
                    </a:lnTo>
                    <a:lnTo>
                      <a:pt x="2748" y="336"/>
                    </a:lnTo>
                    <a:lnTo>
                      <a:pt x="2904" y="372"/>
                    </a:lnTo>
                    <a:lnTo>
                      <a:pt x="2964" y="384"/>
                    </a:lnTo>
                    <a:lnTo>
                      <a:pt x="3132" y="300"/>
                    </a:lnTo>
                    <a:lnTo>
                      <a:pt x="3312" y="252"/>
                    </a:lnTo>
                    <a:lnTo>
                      <a:pt x="3504" y="240"/>
                    </a:lnTo>
                    <a:lnTo>
                      <a:pt x="3636" y="216"/>
                    </a:lnTo>
                    <a:lnTo>
                      <a:pt x="3612" y="312"/>
                    </a:lnTo>
                    <a:lnTo>
                      <a:pt x="3612" y="432"/>
                    </a:lnTo>
                    <a:lnTo>
                      <a:pt x="3756" y="372"/>
                    </a:lnTo>
                    <a:lnTo>
                      <a:pt x="3936" y="396"/>
                    </a:lnTo>
                    <a:lnTo>
                      <a:pt x="4260" y="408"/>
                    </a:lnTo>
                    <a:lnTo>
                      <a:pt x="4296" y="516"/>
                    </a:lnTo>
                    <a:lnTo>
                      <a:pt x="4332" y="576"/>
                    </a:lnTo>
                    <a:lnTo>
                      <a:pt x="4368" y="684"/>
                    </a:lnTo>
                    <a:lnTo>
                      <a:pt x="4488" y="660"/>
                    </a:lnTo>
                    <a:lnTo>
                      <a:pt x="4524" y="756"/>
                    </a:lnTo>
                    <a:lnTo>
                      <a:pt x="4562" y="805"/>
                    </a:lnTo>
                    <a:lnTo>
                      <a:pt x="4624" y="986"/>
                    </a:lnTo>
                    <a:lnTo>
                      <a:pt x="4600" y="1054"/>
                    </a:lnTo>
                    <a:lnTo>
                      <a:pt x="4661" y="1081"/>
                    </a:lnTo>
                    <a:lnTo>
                      <a:pt x="4654" y="1201"/>
                    </a:lnTo>
                    <a:lnTo>
                      <a:pt x="4706" y="1201"/>
                    </a:lnTo>
                    <a:lnTo>
                      <a:pt x="4699" y="1304"/>
                    </a:lnTo>
                    <a:lnTo>
                      <a:pt x="4718" y="1387"/>
                    </a:lnTo>
                    <a:lnTo>
                      <a:pt x="4616" y="1447"/>
                    </a:lnTo>
                    <a:lnTo>
                      <a:pt x="4552" y="1534"/>
                    </a:lnTo>
                    <a:lnTo>
                      <a:pt x="4496" y="1652"/>
                    </a:lnTo>
                    <a:lnTo>
                      <a:pt x="4433" y="1751"/>
                    </a:lnTo>
                    <a:lnTo>
                      <a:pt x="4424" y="1876"/>
                    </a:lnTo>
                    <a:lnTo>
                      <a:pt x="4357" y="1870"/>
                    </a:lnTo>
                    <a:lnTo>
                      <a:pt x="4324" y="1940"/>
                    </a:lnTo>
                    <a:lnTo>
                      <a:pt x="4333" y="2023"/>
                    </a:lnTo>
                    <a:lnTo>
                      <a:pt x="4279" y="2120"/>
                    </a:lnTo>
                    <a:lnTo>
                      <a:pt x="4294" y="2240"/>
                    </a:lnTo>
                    <a:lnTo>
                      <a:pt x="4351" y="2315"/>
                    </a:lnTo>
                    <a:lnTo>
                      <a:pt x="4406" y="2344"/>
                    </a:lnTo>
                    <a:lnTo>
                      <a:pt x="4478" y="2353"/>
                    </a:lnTo>
                    <a:lnTo>
                      <a:pt x="4487" y="2473"/>
                    </a:lnTo>
                    <a:lnTo>
                      <a:pt x="4442" y="2527"/>
                    </a:lnTo>
                    <a:lnTo>
                      <a:pt x="4459" y="2639"/>
                    </a:lnTo>
                    <a:lnTo>
                      <a:pt x="4391" y="2704"/>
                    </a:lnTo>
                    <a:lnTo>
                      <a:pt x="4325" y="2764"/>
                    </a:lnTo>
                    <a:lnTo>
                      <a:pt x="4234" y="2809"/>
                    </a:lnTo>
                    <a:lnTo>
                      <a:pt x="4133" y="2839"/>
                    </a:lnTo>
                    <a:lnTo>
                      <a:pt x="4133" y="2936"/>
                    </a:lnTo>
                    <a:lnTo>
                      <a:pt x="4150" y="3037"/>
                    </a:lnTo>
                    <a:lnTo>
                      <a:pt x="4184" y="3103"/>
                    </a:lnTo>
                    <a:lnTo>
                      <a:pt x="4243" y="3112"/>
                    </a:lnTo>
                    <a:lnTo>
                      <a:pt x="4288" y="3175"/>
                    </a:lnTo>
                    <a:lnTo>
                      <a:pt x="4285" y="3256"/>
                    </a:lnTo>
                    <a:lnTo>
                      <a:pt x="4343" y="3305"/>
                    </a:lnTo>
                    <a:lnTo>
                      <a:pt x="4343" y="3386"/>
                    </a:lnTo>
                    <a:lnTo>
                      <a:pt x="4334" y="3466"/>
                    </a:lnTo>
                    <a:lnTo>
                      <a:pt x="4409" y="3499"/>
                    </a:lnTo>
                    <a:lnTo>
                      <a:pt x="4415" y="3572"/>
                    </a:lnTo>
                    <a:lnTo>
                      <a:pt x="4342" y="3577"/>
                    </a:lnTo>
                    <a:lnTo>
                      <a:pt x="4294" y="3626"/>
                    </a:lnTo>
                    <a:lnTo>
                      <a:pt x="4295" y="3724"/>
                    </a:lnTo>
                    <a:lnTo>
                      <a:pt x="4304" y="3817"/>
                    </a:lnTo>
                    <a:lnTo>
                      <a:pt x="4253" y="3859"/>
                    </a:lnTo>
                    <a:lnTo>
                      <a:pt x="4159" y="3853"/>
                    </a:lnTo>
                    <a:lnTo>
                      <a:pt x="4157" y="3908"/>
                    </a:lnTo>
                    <a:lnTo>
                      <a:pt x="4094" y="3905"/>
                    </a:lnTo>
                    <a:lnTo>
                      <a:pt x="4021" y="3899"/>
                    </a:lnTo>
                    <a:lnTo>
                      <a:pt x="3994" y="3998"/>
                    </a:lnTo>
                    <a:lnTo>
                      <a:pt x="3901" y="4199"/>
                    </a:lnTo>
                    <a:lnTo>
                      <a:pt x="3746" y="4316"/>
                    </a:lnTo>
                    <a:lnTo>
                      <a:pt x="3583" y="4367"/>
                    </a:lnTo>
                    <a:lnTo>
                      <a:pt x="3434" y="4426"/>
                    </a:lnTo>
                    <a:lnTo>
                      <a:pt x="3304" y="4507"/>
                    </a:lnTo>
                    <a:lnTo>
                      <a:pt x="3250" y="4618"/>
                    </a:lnTo>
                    <a:lnTo>
                      <a:pt x="3110" y="4619"/>
                    </a:lnTo>
                    <a:lnTo>
                      <a:pt x="3025" y="4598"/>
                    </a:lnTo>
                    <a:lnTo>
                      <a:pt x="2986" y="4532"/>
                    </a:lnTo>
                    <a:lnTo>
                      <a:pt x="2977" y="4451"/>
                    </a:lnTo>
                    <a:lnTo>
                      <a:pt x="2927" y="4405"/>
                    </a:lnTo>
                    <a:lnTo>
                      <a:pt x="2795" y="4426"/>
                    </a:lnTo>
                    <a:lnTo>
                      <a:pt x="2756" y="4535"/>
                    </a:lnTo>
                    <a:lnTo>
                      <a:pt x="2626" y="4472"/>
                    </a:lnTo>
                    <a:lnTo>
                      <a:pt x="2542" y="4402"/>
                    </a:lnTo>
                    <a:lnTo>
                      <a:pt x="2495" y="4309"/>
                    </a:lnTo>
                    <a:lnTo>
                      <a:pt x="2423" y="4247"/>
                    </a:lnTo>
                    <a:lnTo>
                      <a:pt x="2330" y="4294"/>
                    </a:lnTo>
                    <a:lnTo>
                      <a:pt x="2158" y="4319"/>
                    </a:lnTo>
                    <a:lnTo>
                      <a:pt x="2126" y="4252"/>
                    </a:lnTo>
                    <a:lnTo>
                      <a:pt x="2063" y="4151"/>
                    </a:lnTo>
                    <a:lnTo>
                      <a:pt x="1966" y="4177"/>
                    </a:lnTo>
                    <a:lnTo>
                      <a:pt x="1894" y="4199"/>
                    </a:lnTo>
                    <a:lnTo>
                      <a:pt x="1741" y="4198"/>
                    </a:lnTo>
                    <a:lnTo>
                      <a:pt x="1726" y="4309"/>
                    </a:lnTo>
                    <a:lnTo>
                      <a:pt x="1691" y="4354"/>
                    </a:lnTo>
                    <a:lnTo>
                      <a:pt x="1655" y="4412"/>
                    </a:lnTo>
                    <a:lnTo>
                      <a:pt x="1556" y="4453"/>
                    </a:lnTo>
                    <a:lnTo>
                      <a:pt x="1463" y="4511"/>
                    </a:lnTo>
                    <a:lnTo>
                      <a:pt x="1324" y="4559"/>
                    </a:lnTo>
                    <a:lnTo>
                      <a:pt x="1220" y="4607"/>
                    </a:lnTo>
                    <a:lnTo>
                      <a:pt x="1078" y="4630"/>
                    </a:lnTo>
                    <a:lnTo>
                      <a:pt x="971" y="4594"/>
                    </a:lnTo>
                    <a:lnTo>
                      <a:pt x="994" y="4526"/>
                    </a:lnTo>
                    <a:lnTo>
                      <a:pt x="973" y="4465"/>
                    </a:lnTo>
                    <a:lnTo>
                      <a:pt x="829" y="4441"/>
                    </a:lnTo>
                    <a:lnTo>
                      <a:pt x="718" y="4462"/>
                    </a:lnTo>
                    <a:lnTo>
                      <a:pt x="647" y="4547"/>
                    </a:lnTo>
                    <a:lnTo>
                      <a:pt x="544" y="4600"/>
                    </a:lnTo>
                    <a:lnTo>
                      <a:pt x="420" y="4608"/>
                    </a:lnTo>
                    <a:lnTo>
                      <a:pt x="444" y="4512"/>
                    </a:lnTo>
                    <a:lnTo>
                      <a:pt x="408" y="4416"/>
                    </a:lnTo>
                    <a:lnTo>
                      <a:pt x="348" y="4356"/>
                    </a:lnTo>
                    <a:lnTo>
                      <a:pt x="312" y="4260"/>
                    </a:lnTo>
                    <a:lnTo>
                      <a:pt x="228" y="4164"/>
                    </a:lnTo>
                    <a:lnTo>
                      <a:pt x="144" y="4104"/>
                    </a:lnTo>
                    <a:lnTo>
                      <a:pt x="96" y="4032"/>
                    </a:lnTo>
                    <a:lnTo>
                      <a:pt x="72" y="3948"/>
                    </a:lnTo>
                    <a:lnTo>
                      <a:pt x="48" y="3864"/>
                    </a:lnTo>
                    <a:lnTo>
                      <a:pt x="12" y="3756"/>
                    </a:lnTo>
                    <a:lnTo>
                      <a:pt x="9" y="3623"/>
                    </a:lnTo>
                    <a:lnTo>
                      <a:pt x="0" y="3504"/>
                    </a:lnTo>
                    <a:lnTo>
                      <a:pt x="96" y="3516"/>
                    </a:lnTo>
                    <a:lnTo>
                      <a:pt x="132" y="3420"/>
                    </a:lnTo>
                    <a:lnTo>
                      <a:pt x="96" y="3312"/>
                    </a:lnTo>
                    <a:lnTo>
                      <a:pt x="96" y="3216"/>
                    </a:lnTo>
                    <a:lnTo>
                      <a:pt x="84" y="3108"/>
                    </a:lnTo>
                    <a:lnTo>
                      <a:pt x="48" y="3036"/>
                    </a:lnTo>
                    <a:lnTo>
                      <a:pt x="132" y="3012"/>
                    </a:lnTo>
                    <a:lnTo>
                      <a:pt x="264" y="2952"/>
                    </a:lnTo>
                    <a:lnTo>
                      <a:pt x="300" y="2844"/>
                    </a:lnTo>
                    <a:lnTo>
                      <a:pt x="300" y="2712"/>
                    </a:lnTo>
                    <a:lnTo>
                      <a:pt x="408" y="2712"/>
                    </a:lnTo>
                    <a:lnTo>
                      <a:pt x="504" y="2616"/>
                    </a:lnTo>
                    <a:lnTo>
                      <a:pt x="540" y="2520"/>
                    </a:lnTo>
                    <a:lnTo>
                      <a:pt x="588" y="2448"/>
                    </a:lnTo>
                    <a:lnTo>
                      <a:pt x="612" y="2388"/>
                    </a:lnTo>
                    <a:lnTo>
                      <a:pt x="600" y="2268"/>
                    </a:lnTo>
                    <a:lnTo>
                      <a:pt x="540" y="2172"/>
                    </a:lnTo>
                    <a:lnTo>
                      <a:pt x="504" y="2268"/>
                    </a:lnTo>
                    <a:lnTo>
                      <a:pt x="420" y="2292"/>
                    </a:lnTo>
                    <a:lnTo>
                      <a:pt x="396" y="2196"/>
                    </a:lnTo>
                    <a:lnTo>
                      <a:pt x="324" y="2076"/>
                    </a:lnTo>
                    <a:lnTo>
                      <a:pt x="408" y="1968"/>
                    </a:lnTo>
                    <a:lnTo>
                      <a:pt x="432" y="1824"/>
                    </a:lnTo>
                    <a:lnTo>
                      <a:pt x="528" y="1752"/>
                    </a:lnTo>
                    <a:lnTo>
                      <a:pt x="636" y="1764"/>
                    </a:lnTo>
                    <a:lnTo>
                      <a:pt x="708" y="1668"/>
                    </a:lnTo>
                    <a:lnTo>
                      <a:pt x="720" y="1560"/>
                    </a:lnTo>
                    <a:lnTo>
                      <a:pt x="696" y="1464"/>
                    </a:lnTo>
                    <a:lnTo>
                      <a:pt x="564" y="1488"/>
                    </a:lnTo>
                    <a:lnTo>
                      <a:pt x="516" y="1524"/>
                    </a:lnTo>
                    <a:lnTo>
                      <a:pt x="456" y="1572"/>
                    </a:lnTo>
                    <a:lnTo>
                      <a:pt x="384" y="1584"/>
                    </a:lnTo>
                    <a:lnTo>
                      <a:pt x="312" y="1548"/>
                    </a:lnTo>
                    <a:lnTo>
                      <a:pt x="324" y="1428"/>
                    </a:lnTo>
                    <a:lnTo>
                      <a:pt x="276" y="1320"/>
                    </a:lnTo>
                    <a:lnTo>
                      <a:pt x="180" y="1200"/>
                    </a:lnTo>
                    <a:lnTo>
                      <a:pt x="300" y="1164"/>
                    </a:lnTo>
                    <a:lnTo>
                      <a:pt x="432" y="1152"/>
                    </a:lnTo>
                    <a:lnTo>
                      <a:pt x="420" y="1056"/>
                    </a:lnTo>
                    <a:lnTo>
                      <a:pt x="444" y="912"/>
                    </a:lnTo>
                    <a:lnTo>
                      <a:pt x="549" y="863"/>
                    </a:lnTo>
                    <a:lnTo>
                      <a:pt x="453" y="791"/>
                    </a:lnTo>
                    <a:lnTo>
                      <a:pt x="393" y="695"/>
                    </a:lnTo>
                    <a:lnTo>
                      <a:pt x="393" y="551"/>
                    </a:lnTo>
                    <a:lnTo>
                      <a:pt x="441" y="431"/>
                    </a:lnTo>
                    <a:lnTo>
                      <a:pt x="369" y="359"/>
                    </a:lnTo>
                    <a:lnTo>
                      <a:pt x="381" y="239"/>
                    </a:lnTo>
                    <a:lnTo>
                      <a:pt x="489" y="251"/>
                    </a:lnTo>
                    <a:lnTo>
                      <a:pt x="573" y="203"/>
                    </a:lnTo>
                    <a:close/>
                  </a:path>
                </a:pathLst>
              </a:custGeom>
              <a:solidFill>
                <a:srgbClr val="C4B798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21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12"/>
              <p:cNvSpPr>
                <a:spLocks/>
              </p:cNvSpPr>
              <p:nvPr/>
            </p:nvSpPr>
            <p:spPr bwMode="auto">
              <a:xfrm>
                <a:off x="1990725" y="2541588"/>
                <a:ext cx="1643063" cy="1031875"/>
              </a:xfrm>
              <a:custGeom>
                <a:avLst/>
                <a:gdLst/>
                <a:ahLst/>
                <a:cxnLst>
                  <a:cxn ang="0">
                    <a:pos x="597" y="543"/>
                  </a:cxn>
                  <a:cxn ang="0">
                    <a:pos x="549" y="789"/>
                  </a:cxn>
                  <a:cxn ang="0">
                    <a:pos x="657" y="1086"/>
                  </a:cxn>
                  <a:cxn ang="0">
                    <a:pos x="822" y="1203"/>
                  </a:cxn>
                  <a:cxn ang="0">
                    <a:pos x="1078" y="1328"/>
                  </a:cxn>
                  <a:cxn ang="0">
                    <a:pos x="937" y="1628"/>
                  </a:cxn>
                  <a:cxn ang="0">
                    <a:pos x="700" y="1875"/>
                  </a:cxn>
                  <a:cxn ang="0">
                    <a:pos x="621" y="2094"/>
                  </a:cxn>
                  <a:cxn ang="0">
                    <a:pos x="585" y="2301"/>
                  </a:cxn>
                  <a:cxn ang="0">
                    <a:pos x="394" y="2190"/>
                  </a:cxn>
                  <a:cxn ang="0">
                    <a:pos x="154" y="2273"/>
                  </a:cxn>
                  <a:cxn ang="0">
                    <a:pos x="82" y="2529"/>
                  </a:cxn>
                  <a:cxn ang="0">
                    <a:pos x="293" y="2730"/>
                  </a:cxn>
                  <a:cxn ang="0">
                    <a:pos x="530" y="2803"/>
                  </a:cxn>
                  <a:cxn ang="0">
                    <a:pos x="741" y="2949"/>
                  </a:cxn>
                  <a:cxn ang="0">
                    <a:pos x="987" y="2922"/>
                  </a:cxn>
                  <a:cxn ang="0">
                    <a:pos x="1033" y="3068"/>
                  </a:cxn>
                  <a:cxn ang="0">
                    <a:pos x="1134" y="3223"/>
                  </a:cxn>
                  <a:cxn ang="0">
                    <a:pos x="1317" y="3178"/>
                  </a:cxn>
                  <a:cxn ang="0">
                    <a:pos x="1527" y="3086"/>
                  </a:cxn>
                  <a:cxn ang="0">
                    <a:pos x="1810" y="3068"/>
                  </a:cxn>
                  <a:cxn ang="0">
                    <a:pos x="2139" y="3123"/>
                  </a:cxn>
                  <a:cxn ang="0">
                    <a:pos x="2423" y="3114"/>
                  </a:cxn>
                  <a:cxn ang="0">
                    <a:pos x="2633" y="3068"/>
                  </a:cxn>
                  <a:cxn ang="0">
                    <a:pos x="2994" y="3084"/>
                  </a:cxn>
                  <a:cxn ang="0">
                    <a:pos x="3423" y="2942"/>
                  </a:cxn>
                  <a:cxn ang="0">
                    <a:pos x="3837" y="2915"/>
                  </a:cxn>
                  <a:cxn ang="0">
                    <a:pos x="4273" y="2975"/>
                  </a:cxn>
                  <a:cxn ang="0">
                    <a:pos x="4734" y="3084"/>
                  </a:cxn>
                  <a:cxn ang="0">
                    <a:pos x="5104" y="2808"/>
                  </a:cxn>
                  <a:cxn ang="0">
                    <a:pos x="5176" y="2460"/>
                  </a:cxn>
                  <a:cxn ang="0">
                    <a:pos x="4912" y="2411"/>
                  </a:cxn>
                  <a:cxn ang="0">
                    <a:pos x="4708" y="2244"/>
                  </a:cxn>
                  <a:cxn ang="0">
                    <a:pos x="4326" y="2268"/>
                  </a:cxn>
                  <a:cxn ang="0">
                    <a:pos x="4033" y="2138"/>
                  </a:cxn>
                  <a:cxn ang="0">
                    <a:pos x="3832" y="2054"/>
                  </a:cxn>
                  <a:cxn ang="0">
                    <a:pos x="3615" y="1884"/>
                  </a:cxn>
                  <a:cxn ang="0">
                    <a:pos x="3363" y="1812"/>
                  </a:cxn>
                  <a:cxn ang="0">
                    <a:pos x="3243" y="1646"/>
                  </a:cxn>
                  <a:cxn ang="0">
                    <a:pos x="3039" y="1478"/>
                  </a:cxn>
                  <a:cxn ang="0">
                    <a:pos x="2943" y="1367"/>
                  </a:cxn>
                  <a:cxn ang="0">
                    <a:pos x="2908" y="1074"/>
                  </a:cxn>
                  <a:cxn ang="0">
                    <a:pos x="2778" y="891"/>
                  </a:cxn>
                  <a:cxn ang="0">
                    <a:pos x="2602" y="642"/>
                  </a:cxn>
                  <a:cxn ang="0">
                    <a:pos x="2422" y="350"/>
                  </a:cxn>
                  <a:cxn ang="0">
                    <a:pos x="2224" y="60"/>
                  </a:cxn>
                  <a:cxn ang="0">
                    <a:pos x="1977" y="81"/>
                  </a:cxn>
                  <a:cxn ang="0">
                    <a:pos x="1647" y="14"/>
                  </a:cxn>
                  <a:cxn ang="0">
                    <a:pos x="1299" y="96"/>
                  </a:cxn>
                  <a:cxn ang="0">
                    <a:pos x="925" y="350"/>
                  </a:cxn>
                </a:cxnLst>
                <a:rect l="0" t="0" r="r" b="b"/>
                <a:pathLst>
                  <a:path w="5176" h="3251">
                    <a:moveTo>
                      <a:pt x="740" y="408"/>
                    </a:moveTo>
                    <a:lnTo>
                      <a:pt x="706" y="497"/>
                    </a:lnTo>
                    <a:lnTo>
                      <a:pt x="597" y="543"/>
                    </a:lnTo>
                    <a:lnTo>
                      <a:pt x="537" y="629"/>
                    </a:lnTo>
                    <a:lnTo>
                      <a:pt x="567" y="707"/>
                    </a:lnTo>
                    <a:lnTo>
                      <a:pt x="549" y="789"/>
                    </a:lnTo>
                    <a:lnTo>
                      <a:pt x="576" y="855"/>
                    </a:lnTo>
                    <a:lnTo>
                      <a:pt x="622" y="911"/>
                    </a:lnTo>
                    <a:lnTo>
                      <a:pt x="657" y="1086"/>
                    </a:lnTo>
                    <a:lnTo>
                      <a:pt x="651" y="1196"/>
                    </a:lnTo>
                    <a:lnTo>
                      <a:pt x="702" y="1248"/>
                    </a:lnTo>
                    <a:lnTo>
                      <a:pt x="822" y="1203"/>
                    </a:lnTo>
                    <a:lnTo>
                      <a:pt x="909" y="1241"/>
                    </a:lnTo>
                    <a:lnTo>
                      <a:pt x="988" y="1247"/>
                    </a:lnTo>
                    <a:lnTo>
                      <a:pt x="1078" y="1328"/>
                    </a:lnTo>
                    <a:lnTo>
                      <a:pt x="1078" y="1443"/>
                    </a:lnTo>
                    <a:lnTo>
                      <a:pt x="1024" y="1541"/>
                    </a:lnTo>
                    <a:lnTo>
                      <a:pt x="937" y="1628"/>
                    </a:lnTo>
                    <a:lnTo>
                      <a:pt x="832" y="1713"/>
                    </a:lnTo>
                    <a:lnTo>
                      <a:pt x="792" y="1818"/>
                    </a:lnTo>
                    <a:lnTo>
                      <a:pt x="700" y="1875"/>
                    </a:lnTo>
                    <a:lnTo>
                      <a:pt x="604" y="1925"/>
                    </a:lnTo>
                    <a:lnTo>
                      <a:pt x="574" y="2036"/>
                    </a:lnTo>
                    <a:lnTo>
                      <a:pt x="621" y="2094"/>
                    </a:lnTo>
                    <a:lnTo>
                      <a:pt x="648" y="2163"/>
                    </a:lnTo>
                    <a:lnTo>
                      <a:pt x="630" y="2247"/>
                    </a:lnTo>
                    <a:lnTo>
                      <a:pt x="585" y="2301"/>
                    </a:lnTo>
                    <a:lnTo>
                      <a:pt x="522" y="2283"/>
                    </a:lnTo>
                    <a:lnTo>
                      <a:pt x="454" y="2235"/>
                    </a:lnTo>
                    <a:lnTo>
                      <a:pt x="394" y="2190"/>
                    </a:lnTo>
                    <a:lnTo>
                      <a:pt x="294" y="2198"/>
                    </a:lnTo>
                    <a:lnTo>
                      <a:pt x="237" y="2246"/>
                    </a:lnTo>
                    <a:lnTo>
                      <a:pt x="154" y="2273"/>
                    </a:lnTo>
                    <a:lnTo>
                      <a:pt x="73" y="2337"/>
                    </a:lnTo>
                    <a:lnTo>
                      <a:pt x="0" y="2446"/>
                    </a:lnTo>
                    <a:lnTo>
                      <a:pt x="82" y="2529"/>
                    </a:lnTo>
                    <a:lnTo>
                      <a:pt x="165" y="2611"/>
                    </a:lnTo>
                    <a:lnTo>
                      <a:pt x="201" y="2684"/>
                    </a:lnTo>
                    <a:lnTo>
                      <a:pt x="293" y="2730"/>
                    </a:lnTo>
                    <a:lnTo>
                      <a:pt x="366" y="2766"/>
                    </a:lnTo>
                    <a:lnTo>
                      <a:pt x="466" y="2757"/>
                    </a:lnTo>
                    <a:lnTo>
                      <a:pt x="530" y="2803"/>
                    </a:lnTo>
                    <a:lnTo>
                      <a:pt x="585" y="2849"/>
                    </a:lnTo>
                    <a:lnTo>
                      <a:pt x="649" y="2894"/>
                    </a:lnTo>
                    <a:lnTo>
                      <a:pt x="741" y="2949"/>
                    </a:lnTo>
                    <a:lnTo>
                      <a:pt x="823" y="2958"/>
                    </a:lnTo>
                    <a:lnTo>
                      <a:pt x="905" y="2931"/>
                    </a:lnTo>
                    <a:lnTo>
                      <a:pt x="987" y="2922"/>
                    </a:lnTo>
                    <a:lnTo>
                      <a:pt x="1061" y="2949"/>
                    </a:lnTo>
                    <a:lnTo>
                      <a:pt x="1079" y="3004"/>
                    </a:lnTo>
                    <a:lnTo>
                      <a:pt x="1033" y="3068"/>
                    </a:lnTo>
                    <a:lnTo>
                      <a:pt x="1061" y="3123"/>
                    </a:lnTo>
                    <a:lnTo>
                      <a:pt x="1088" y="3178"/>
                    </a:lnTo>
                    <a:lnTo>
                      <a:pt x="1134" y="3223"/>
                    </a:lnTo>
                    <a:lnTo>
                      <a:pt x="1198" y="3251"/>
                    </a:lnTo>
                    <a:lnTo>
                      <a:pt x="1280" y="3223"/>
                    </a:lnTo>
                    <a:lnTo>
                      <a:pt x="1317" y="3178"/>
                    </a:lnTo>
                    <a:lnTo>
                      <a:pt x="1362" y="3141"/>
                    </a:lnTo>
                    <a:lnTo>
                      <a:pt x="1435" y="3105"/>
                    </a:lnTo>
                    <a:lnTo>
                      <a:pt x="1527" y="3086"/>
                    </a:lnTo>
                    <a:lnTo>
                      <a:pt x="1618" y="3086"/>
                    </a:lnTo>
                    <a:lnTo>
                      <a:pt x="1710" y="3077"/>
                    </a:lnTo>
                    <a:lnTo>
                      <a:pt x="1810" y="3068"/>
                    </a:lnTo>
                    <a:lnTo>
                      <a:pt x="1920" y="3095"/>
                    </a:lnTo>
                    <a:lnTo>
                      <a:pt x="2002" y="3114"/>
                    </a:lnTo>
                    <a:lnTo>
                      <a:pt x="2139" y="3123"/>
                    </a:lnTo>
                    <a:lnTo>
                      <a:pt x="2258" y="3159"/>
                    </a:lnTo>
                    <a:lnTo>
                      <a:pt x="2359" y="3141"/>
                    </a:lnTo>
                    <a:lnTo>
                      <a:pt x="2423" y="3114"/>
                    </a:lnTo>
                    <a:lnTo>
                      <a:pt x="2496" y="3059"/>
                    </a:lnTo>
                    <a:lnTo>
                      <a:pt x="2569" y="3041"/>
                    </a:lnTo>
                    <a:lnTo>
                      <a:pt x="2633" y="3068"/>
                    </a:lnTo>
                    <a:lnTo>
                      <a:pt x="2749" y="3108"/>
                    </a:lnTo>
                    <a:lnTo>
                      <a:pt x="2862" y="3132"/>
                    </a:lnTo>
                    <a:lnTo>
                      <a:pt x="2994" y="3084"/>
                    </a:lnTo>
                    <a:lnTo>
                      <a:pt x="3147" y="3023"/>
                    </a:lnTo>
                    <a:lnTo>
                      <a:pt x="3315" y="3012"/>
                    </a:lnTo>
                    <a:lnTo>
                      <a:pt x="3423" y="2942"/>
                    </a:lnTo>
                    <a:lnTo>
                      <a:pt x="3543" y="2999"/>
                    </a:lnTo>
                    <a:lnTo>
                      <a:pt x="3694" y="2967"/>
                    </a:lnTo>
                    <a:lnTo>
                      <a:pt x="3837" y="2915"/>
                    </a:lnTo>
                    <a:lnTo>
                      <a:pt x="3954" y="2892"/>
                    </a:lnTo>
                    <a:lnTo>
                      <a:pt x="4071" y="2940"/>
                    </a:lnTo>
                    <a:lnTo>
                      <a:pt x="4273" y="2975"/>
                    </a:lnTo>
                    <a:lnTo>
                      <a:pt x="4417" y="3036"/>
                    </a:lnTo>
                    <a:lnTo>
                      <a:pt x="4575" y="3047"/>
                    </a:lnTo>
                    <a:lnTo>
                      <a:pt x="4734" y="3084"/>
                    </a:lnTo>
                    <a:lnTo>
                      <a:pt x="4864" y="3048"/>
                    </a:lnTo>
                    <a:lnTo>
                      <a:pt x="4960" y="3047"/>
                    </a:lnTo>
                    <a:lnTo>
                      <a:pt x="5104" y="2808"/>
                    </a:lnTo>
                    <a:lnTo>
                      <a:pt x="5115" y="2700"/>
                    </a:lnTo>
                    <a:lnTo>
                      <a:pt x="5164" y="2555"/>
                    </a:lnTo>
                    <a:lnTo>
                      <a:pt x="5176" y="2460"/>
                    </a:lnTo>
                    <a:lnTo>
                      <a:pt x="5086" y="2414"/>
                    </a:lnTo>
                    <a:lnTo>
                      <a:pt x="4993" y="2388"/>
                    </a:lnTo>
                    <a:lnTo>
                      <a:pt x="4912" y="2411"/>
                    </a:lnTo>
                    <a:lnTo>
                      <a:pt x="4818" y="2390"/>
                    </a:lnTo>
                    <a:lnTo>
                      <a:pt x="4804" y="2256"/>
                    </a:lnTo>
                    <a:lnTo>
                      <a:pt x="4708" y="2244"/>
                    </a:lnTo>
                    <a:lnTo>
                      <a:pt x="4602" y="2280"/>
                    </a:lnTo>
                    <a:lnTo>
                      <a:pt x="4477" y="2280"/>
                    </a:lnTo>
                    <a:lnTo>
                      <a:pt x="4326" y="2268"/>
                    </a:lnTo>
                    <a:lnTo>
                      <a:pt x="4275" y="2124"/>
                    </a:lnTo>
                    <a:lnTo>
                      <a:pt x="4147" y="2148"/>
                    </a:lnTo>
                    <a:lnTo>
                      <a:pt x="4033" y="2138"/>
                    </a:lnTo>
                    <a:lnTo>
                      <a:pt x="3940" y="2172"/>
                    </a:lnTo>
                    <a:lnTo>
                      <a:pt x="3808" y="2148"/>
                    </a:lnTo>
                    <a:lnTo>
                      <a:pt x="3832" y="2054"/>
                    </a:lnTo>
                    <a:lnTo>
                      <a:pt x="3714" y="2004"/>
                    </a:lnTo>
                    <a:lnTo>
                      <a:pt x="3723" y="1896"/>
                    </a:lnTo>
                    <a:lnTo>
                      <a:pt x="3615" y="1884"/>
                    </a:lnTo>
                    <a:lnTo>
                      <a:pt x="3520" y="1911"/>
                    </a:lnTo>
                    <a:lnTo>
                      <a:pt x="3424" y="1931"/>
                    </a:lnTo>
                    <a:lnTo>
                      <a:pt x="3363" y="1812"/>
                    </a:lnTo>
                    <a:lnTo>
                      <a:pt x="3244" y="1800"/>
                    </a:lnTo>
                    <a:lnTo>
                      <a:pt x="3174" y="1703"/>
                    </a:lnTo>
                    <a:lnTo>
                      <a:pt x="3243" y="1646"/>
                    </a:lnTo>
                    <a:lnTo>
                      <a:pt x="3231" y="1526"/>
                    </a:lnTo>
                    <a:lnTo>
                      <a:pt x="3135" y="1535"/>
                    </a:lnTo>
                    <a:lnTo>
                      <a:pt x="3039" y="1478"/>
                    </a:lnTo>
                    <a:lnTo>
                      <a:pt x="3051" y="1394"/>
                    </a:lnTo>
                    <a:lnTo>
                      <a:pt x="3027" y="1310"/>
                    </a:lnTo>
                    <a:lnTo>
                      <a:pt x="2943" y="1367"/>
                    </a:lnTo>
                    <a:lnTo>
                      <a:pt x="2923" y="1286"/>
                    </a:lnTo>
                    <a:lnTo>
                      <a:pt x="2908" y="1191"/>
                    </a:lnTo>
                    <a:lnTo>
                      <a:pt x="2908" y="1074"/>
                    </a:lnTo>
                    <a:lnTo>
                      <a:pt x="2788" y="1083"/>
                    </a:lnTo>
                    <a:lnTo>
                      <a:pt x="2812" y="986"/>
                    </a:lnTo>
                    <a:lnTo>
                      <a:pt x="2778" y="891"/>
                    </a:lnTo>
                    <a:lnTo>
                      <a:pt x="2716" y="828"/>
                    </a:lnTo>
                    <a:lnTo>
                      <a:pt x="2682" y="737"/>
                    </a:lnTo>
                    <a:lnTo>
                      <a:pt x="2602" y="642"/>
                    </a:lnTo>
                    <a:lnTo>
                      <a:pt x="2512" y="578"/>
                    </a:lnTo>
                    <a:lnTo>
                      <a:pt x="2466" y="507"/>
                    </a:lnTo>
                    <a:lnTo>
                      <a:pt x="2422" y="350"/>
                    </a:lnTo>
                    <a:lnTo>
                      <a:pt x="2380" y="228"/>
                    </a:lnTo>
                    <a:lnTo>
                      <a:pt x="2379" y="95"/>
                    </a:lnTo>
                    <a:lnTo>
                      <a:pt x="2224" y="60"/>
                    </a:lnTo>
                    <a:lnTo>
                      <a:pt x="2106" y="84"/>
                    </a:lnTo>
                    <a:lnTo>
                      <a:pt x="2056" y="129"/>
                    </a:lnTo>
                    <a:lnTo>
                      <a:pt x="1977" y="81"/>
                    </a:lnTo>
                    <a:lnTo>
                      <a:pt x="1891" y="72"/>
                    </a:lnTo>
                    <a:lnTo>
                      <a:pt x="1744" y="0"/>
                    </a:lnTo>
                    <a:lnTo>
                      <a:pt x="1647" y="14"/>
                    </a:lnTo>
                    <a:lnTo>
                      <a:pt x="1504" y="48"/>
                    </a:lnTo>
                    <a:lnTo>
                      <a:pt x="1383" y="108"/>
                    </a:lnTo>
                    <a:lnTo>
                      <a:pt x="1299" y="96"/>
                    </a:lnTo>
                    <a:lnTo>
                      <a:pt x="1168" y="290"/>
                    </a:lnTo>
                    <a:lnTo>
                      <a:pt x="1071" y="348"/>
                    </a:lnTo>
                    <a:lnTo>
                      <a:pt x="925" y="350"/>
                    </a:lnTo>
                    <a:lnTo>
                      <a:pt x="795" y="384"/>
                    </a:lnTo>
                    <a:lnTo>
                      <a:pt x="740" y="408"/>
                    </a:lnTo>
                    <a:close/>
                  </a:path>
                </a:pathLst>
              </a:custGeom>
              <a:solidFill>
                <a:srgbClr val="C4B798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2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13"/>
              <p:cNvSpPr>
                <a:spLocks/>
              </p:cNvSpPr>
              <p:nvPr/>
            </p:nvSpPr>
            <p:spPr bwMode="auto">
              <a:xfrm>
                <a:off x="1371600" y="1454150"/>
                <a:ext cx="987425" cy="1862138"/>
              </a:xfrm>
              <a:custGeom>
                <a:avLst/>
                <a:gdLst/>
                <a:ahLst/>
                <a:cxnLst>
                  <a:cxn ang="0">
                    <a:pos x="489" y="1847"/>
                  </a:cxn>
                  <a:cxn ang="0">
                    <a:pos x="398" y="2332"/>
                  </a:cxn>
                  <a:cxn ang="0">
                    <a:pos x="489" y="2890"/>
                  </a:cxn>
                  <a:cxn ang="0">
                    <a:pos x="462" y="3950"/>
                  </a:cxn>
                  <a:cxn ang="0">
                    <a:pos x="288" y="4682"/>
                  </a:cxn>
                  <a:cxn ang="0">
                    <a:pos x="0" y="5319"/>
                  </a:cxn>
                  <a:cxn ang="0">
                    <a:pos x="315" y="5102"/>
                  </a:cxn>
                  <a:cxn ang="0">
                    <a:pos x="453" y="4691"/>
                  </a:cxn>
                  <a:cxn ang="0">
                    <a:pos x="517" y="4289"/>
                  </a:cxn>
                  <a:cxn ang="0">
                    <a:pos x="599" y="3886"/>
                  </a:cxn>
                  <a:cxn ang="0">
                    <a:pos x="681" y="3557"/>
                  </a:cxn>
                  <a:cxn ang="0">
                    <a:pos x="800" y="3978"/>
                  </a:cxn>
                  <a:cxn ang="0">
                    <a:pos x="910" y="4371"/>
                  </a:cxn>
                  <a:cxn ang="0">
                    <a:pos x="837" y="4709"/>
                  </a:cxn>
                  <a:cxn ang="0">
                    <a:pos x="672" y="5038"/>
                  </a:cxn>
                  <a:cxn ang="0">
                    <a:pos x="919" y="5084"/>
                  </a:cxn>
                  <a:cxn ang="0">
                    <a:pos x="1008" y="5476"/>
                  </a:cxn>
                  <a:cxn ang="0">
                    <a:pos x="1260" y="5410"/>
                  </a:cxn>
                  <a:cxn ang="0">
                    <a:pos x="1367" y="5653"/>
                  </a:cxn>
                  <a:cxn ang="0">
                    <a:pos x="1611" y="5811"/>
                  </a:cxn>
                  <a:cxn ang="0">
                    <a:pos x="1955" y="5868"/>
                  </a:cxn>
                  <a:cxn ang="0">
                    <a:pos x="2190" y="5669"/>
                  </a:cxn>
                  <a:cxn ang="0">
                    <a:pos x="2418" y="5669"/>
                  </a:cxn>
                  <a:cxn ang="0">
                    <a:pos x="2583" y="5669"/>
                  </a:cxn>
                  <a:cxn ang="0">
                    <a:pos x="2528" y="5459"/>
                  </a:cxn>
                  <a:cxn ang="0">
                    <a:pos x="2747" y="5239"/>
                  </a:cxn>
                  <a:cxn ang="0">
                    <a:pos x="2976" y="4965"/>
                  </a:cxn>
                  <a:cxn ang="0">
                    <a:pos x="2939" y="4673"/>
                  </a:cxn>
                  <a:cxn ang="0">
                    <a:pos x="2656" y="4673"/>
                  </a:cxn>
                  <a:cxn ang="0">
                    <a:pos x="2592" y="4417"/>
                  </a:cxn>
                  <a:cxn ang="0">
                    <a:pos x="2501" y="4215"/>
                  </a:cxn>
                  <a:cxn ang="0">
                    <a:pos x="2546" y="3969"/>
                  </a:cxn>
                  <a:cxn ang="0">
                    <a:pos x="2489" y="3679"/>
                  </a:cxn>
                  <a:cxn ang="0">
                    <a:pos x="2438" y="3354"/>
                  </a:cxn>
                  <a:cxn ang="0">
                    <a:pos x="2354" y="3124"/>
                  </a:cxn>
                  <a:cxn ang="0">
                    <a:pos x="1970" y="3039"/>
                  </a:cxn>
                  <a:cxn ang="0">
                    <a:pos x="1908" y="2776"/>
                  </a:cxn>
                  <a:cxn ang="0">
                    <a:pos x="1691" y="2719"/>
                  </a:cxn>
                  <a:cxn ang="0">
                    <a:pos x="1851" y="2497"/>
                  </a:cxn>
                  <a:cxn ang="0">
                    <a:pos x="1958" y="2308"/>
                  </a:cxn>
                  <a:cxn ang="0">
                    <a:pos x="1883" y="2070"/>
                  </a:cxn>
                  <a:cxn ang="0">
                    <a:pos x="2049" y="1780"/>
                  </a:cxn>
                  <a:cxn ang="0">
                    <a:pos x="2315" y="1396"/>
                  </a:cxn>
                  <a:cxn ang="0">
                    <a:pos x="2579" y="1291"/>
                  </a:cxn>
                  <a:cxn ang="0">
                    <a:pos x="2807" y="1299"/>
                  </a:cxn>
                  <a:cxn ang="0">
                    <a:pos x="2942" y="952"/>
                  </a:cxn>
                  <a:cxn ang="0">
                    <a:pos x="3051" y="741"/>
                  </a:cxn>
                  <a:cxn ang="0">
                    <a:pos x="3035" y="459"/>
                  </a:cxn>
                  <a:cxn ang="0">
                    <a:pos x="2916" y="316"/>
                  </a:cxn>
                  <a:cxn ang="0">
                    <a:pos x="3035" y="114"/>
                  </a:cxn>
                  <a:cxn ang="0">
                    <a:pos x="2885" y="37"/>
                  </a:cxn>
                  <a:cxn ang="0">
                    <a:pos x="2647" y="46"/>
                  </a:cxn>
                  <a:cxn ang="0">
                    <a:pos x="2427" y="202"/>
                  </a:cxn>
                  <a:cxn ang="0">
                    <a:pos x="2153" y="275"/>
                  </a:cxn>
                  <a:cxn ang="0">
                    <a:pos x="1897" y="321"/>
                  </a:cxn>
                  <a:cxn ang="0">
                    <a:pos x="1669" y="439"/>
                  </a:cxn>
                  <a:cxn ang="0">
                    <a:pos x="1422" y="631"/>
                  </a:cxn>
                  <a:cxn ang="0">
                    <a:pos x="1175" y="833"/>
                  </a:cxn>
                  <a:cxn ang="0">
                    <a:pos x="965" y="988"/>
                  </a:cxn>
                  <a:cxn ang="0">
                    <a:pos x="937" y="1207"/>
                  </a:cxn>
                  <a:cxn ang="0">
                    <a:pos x="818" y="1418"/>
                  </a:cxn>
                  <a:cxn ang="0">
                    <a:pos x="571" y="1399"/>
                  </a:cxn>
                </a:cxnLst>
                <a:rect l="0" t="0" r="r" b="b"/>
                <a:pathLst>
                  <a:path w="3110" h="5868">
                    <a:moveTo>
                      <a:pt x="471" y="1436"/>
                    </a:moveTo>
                    <a:lnTo>
                      <a:pt x="480" y="1646"/>
                    </a:lnTo>
                    <a:lnTo>
                      <a:pt x="489" y="1847"/>
                    </a:lnTo>
                    <a:lnTo>
                      <a:pt x="462" y="2003"/>
                    </a:lnTo>
                    <a:lnTo>
                      <a:pt x="416" y="2158"/>
                    </a:lnTo>
                    <a:lnTo>
                      <a:pt x="398" y="2332"/>
                    </a:lnTo>
                    <a:lnTo>
                      <a:pt x="407" y="2524"/>
                    </a:lnTo>
                    <a:lnTo>
                      <a:pt x="471" y="2698"/>
                    </a:lnTo>
                    <a:lnTo>
                      <a:pt x="489" y="2890"/>
                    </a:lnTo>
                    <a:lnTo>
                      <a:pt x="498" y="3301"/>
                    </a:lnTo>
                    <a:lnTo>
                      <a:pt x="489" y="3658"/>
                    </a:lnTo>
                    <a:lnTo>
                      <a:pt x="462" y="3950"/>
                    </a:lnTo>
                    <a:lnTo>
                      <a:pt x="434" y="4197"/>
                    </a:lnTo>
                    <a:lnTo>
                      <a:pt x="370" y="4417"/>
                    </a:lnTo>
                    <a:lnTo>
                      <a:pt x="288" y="4682"/>
                    </a:lnTo>
                    <a:lnTo>
                      <a:pt x="178" y="4956"/>
                    </a:lnTo>
                    <a:lnTo>
                      <a:pt x="87" y="5130"/>
                    </a:lnTo>
                    <a:lnTo>
                      <a:pt x="0" y="5319"/>
                    </a:lnTo>
                    <a:lnTo>
                      <a:pt x="111" y="5323"/>
                    </a:lnTo>
                    <a:lnTo>
                      <a:pt x="206" y="5175"/>
                    </a:lnTo>
                    <a:lnTo>
                      <a:pt x="315" y="5102"/>
                    </a:lnTo>
                    <a:lnTo>
                      <a:pt x="343" y="4947"/>
                    </a:lnTo>
                    <a:lnTo>
                      <a:pt x="389" y="4828"/>
                    </a:lnTo>
                    <a:lnTo>
                      <a:pt x="453" y="4691"/>
                    </a:lnTo>
                    <a:lnTo>
                      <a:pt x="480" y="4554"/>
                    </a:lnTo>
                    <a:lnTo>
                      <a:pt x="489" y="4462"/>
                    </a:lnTo>
                    <a:lnTo>
                      <a:pt x="517" y="4289"/>
                    </a:lnTo>
                    <a:lnTo>
                      <a:pt x="562" y="4161"/>
                    </a:lnTo>
                    <a:lnTo>
                      <a:pt x="581" y="4005"/>
                    </a:lnTo>
                    <a:lnTo>
                      <a:pt x="599" y="3886"/>
                    </a:lnTo>
                    <a:lnTo>
                      <a:pt x="590" y="3758"/>
                    </a:lnTo>
                    <a:lnTo>
                      <a:pt x="617" y="3612"/>
                    </a:lnTo>
                    <a:lnTo>
                      <a:pt x="681" y="3557"/>
                    </a:lnTo>
                    <a:lnTo>
                      <a:pt x="727" y="3676"/>
                    </a:lnTo>
                    <a:lnTo>
                      <a:pt x="754" y="3850"/>
                    </a:lnTo>
                    <a:lnTo>
                      <a:pt x="800" y="3978"/>
                    </a:lnTo>
                    <a:lnTo>
                      <a:pt x="837" y="4115"/>
                    </a:lnTo>
                    <a:lnTo>
                      <a:pt x="864" y="4270"/>
                    </a:lnTo>
                    <a:lnTo>
                      <a:pt x="910" y="4371"/>
                    </a:lnTo>
                    <a:lnTo>
                      <a:pt x="891" y="4499"/>
                    </a:lnTo>
                    <a:lnTo>
                      <a:pt x="891" y="4599"/>
                    </a:lnTo>
                    <a:lnTo>
                      <a:pt x="837" y="4709"/>
                    </a:lnTo>
                    <a:lnTo>
                      <a:pt x="800" y="4846"/>
                    </a:lnTo>
                    <a:lnTo>
                      <a:pt x="736" y="4956"/>
                    </a:lnTo>
                    <a:lnTo>
                      <a:pt x="672" y="5038"/>
                    </a:lnTo>
                    <a:lnTo>
                      <a:pt x="773" y="5047"/>
                    </a:lnTo>
                    <a:lnTo>
                      <a:pt x="837" y="5029"/>
                    </a:lnTo>
                    <a:lnTo>
                      <a:pt x="919" y="5084"/>
                    </a:lnTo>
                    <a:lnTo>
                      <a:pt x="965" y="5185"/>
                    </a:lnTo>
                    <a:lnTo>
                      <a:pt x="965" y="5303"/>
                    </a:lnTo>
                    <a:lnTo>
                      <a:pt x="1008" y="5476"/>
                    </a:lnTo>
                    <a:lnTo>
                      <a:pt x="1095" y="5397"/>
                    </a:lnTo>
                    <a:lnTo>
                      <a:pt x="1193" y="5331"/>
                    </a:lnTo>
                    <a:lnTo>
                      <a:pt x="1260" y="5410"/>
                    </a:lnTo>
                    <a:lnTo>
                      <a:pt x="1304" y="5485"/>
                    </a:lnTo>
                    <a:lnTo>
                      <a:pt x="1361" y="5559"/>
                    </a:lnTo>
                    <a:lnTo>
                      <a:pt x="1367" y="5653"/>
                    </a:lnTo>
                    <a:lnTo>
                      <a:pt x="1442" y="5718"/>
                    </a:lnTo>
                    <a:lnTo>
                      <a:pt x="1503" y="5796"/>
                    </a:lnTo>
                    <a:lnTo>
                      <a:pt x="1611" y="5811"/>
                    </a:lnTo>
                    <a:lnTo>
                      <a:pt x="1722" y="5797"/>
                    </a:lnTo>
                    <a:lnTo>
                      <a:pt x="1826" y="5845"/>
                    </a:lnTo>
                    <a:lnTo>
                      <a:pt x="1955" y="5868"/>
                    </a:lnTo>
                    <a:lnTo>
                      <a:pt x="2025" y="5761"/>
                    </a:lnTo>
                    <a:lnTo>
                      <a:pt x="2107" y="5697"/>
                    </a:lnTo>
                    <a:lnTo>
                      <a:pt x="2190" y="5669"/>
                    </a:lnTo>
                    <a:lnTo>
                      <a:pt x="2245" y="5623"/>
                    </a:lnTo>
                    <a:lnTo>
                      <a:pt x="2345" y="5614"/>
                    </a:lnTo>
                    <a:lnTo>
                      <a:pt x="2418" y="5669"/>
                    </a:lnTo>
                    <a:lnTo>
                      <a:pt x="2473" y="5706"/>
                    </a:lnTo>
                    <a:lnTo>
                      <a:pt x="2537" y="5724"/>
                    </a:lnTo>
                    <a:lnTo>
                      <a:pt x="2583" y="5669"/>
                    </a:lnTo>
                    <a:lnTo>
                      <a:pt x="2601" y="5587"/>
                    </a:lnTo>
                    <a:lnTo>
                      <a:pt x="2574" y="5523"/>
                    </a:lnTo>
                    <a:lnTo>
                      <a:pt x="2528" y="5459"/>
                    </a:lnTo>
                    <a:lnTo>
                      <a:pt x="2555" y="5349"/>
                    </a:lnTo>
                    <a:lnTo>
                      <a:pt x="2647" y="5303"/>
                    </a:lnTo>
                    <a:lnTo>
                      <a:pt x="2747" y="5239"/>
                    </a:lnTo>
                    <a:lnTo>
                      <a:pt x="2784" y="5139"/>
                    </a:lnTo>
                    <a:lnTo>
                      <a:pt x="2885" y="5057"/>
                    </a:lnTo>
                    <a:lnTo>
                      <a:pt x="2976" y="4965"/>
                    </a:lnTo>
                    <a:lnTo>
                      <a:pt x="3031" y="4865"/>
                    </a:lnTo>
                    <a:lnTo>
                      <a:pt x="3031" y="4755"/>
                    </a:lnTo>
                    <a:lnTo>
                      <a:pt x="2939" y="4673"/>
                    </a:lnTo>
                    <a:lnTo>
                      <a:pt x="2857" y="4663"/>
                    </a:lnTo>
                    <a:lnTo>
                      <a:pt x="2775" y="4627"/>
                    </a:lnTo>
                    <a:lnTo>
                      <a:pt x="2656" y="4673"/>
                    </a:lnTo>
                    <a:lnTo>
                      <a:pt x="2601" y="4618"/>
                    </a:lnTo>
                    <a:lnTo>
                      <a:pt x="2610" y="4517"/>
                    </a:lnTo>
                    <a:lnTo>
                      <a:pt x="2592" y="4417"/>
                    </a:lnTo>
                    <a:lnTo>
                      <a:pt x="2574" y="4334"/>
                    </a:lnTo>
                    <a:lnTo>
                      <a:pt x="2528" y="4279"/>
                    </a:lnTo>
                    <a:lnTo>
                      <a:pt x="2501" y="4215"/>
                    </a:lnTo>
                    <a:lnTo>
                      <a:pt x="2519" y="4133"/>
                    </a:lnTo>
                    <a:lnTo>
                      <a:pt x="2491" y="4051"/>
                    </a:lnTo>
                    <a:lnTo>
                      <a:pt x="2546" y="3969"/>
                    </a:lnTo>
                    <a:lnTo>
                      <a:pt x="2656" y="3923"/>
                    </a:lnTo>
                    <a:lnTo>
                      <a:pt x="2693" y="3831"/>
                    </a:lnTo>
                    <a:lnTo>
                      <a:pt x="2489" y="3679"/>
                    </a:lnTo>
                    <a:lnTo>
                      <a:pt x="2402" y="3582"/>
                    </a:lnTo>
                    <a:lnTo>
                      <a:pt x="2387" y="3459"/>
                    </a:lnTo>
                    <a:lnTo>
                      <a:pt x="2438" y="3354"/>
                    </a:lnTo>
                    <a:lnTo>
                      <a:pt x="2340" y="3304"/>
                    </a:lnTo>
                    <a:lnTo>
                      <a:pt x="2342" y="3208"/>
                    </a:lnTo>
                    <a:lnTo>
                      <a:pt x="2354" y="3124"/>
                    </a:lnTo>
                    <a:lnTo>
                      <a:pt x="2267" y="3040"/>
                    </a:lnTo>
                    <a:lnTo>
                      <a:pt x="2105" y="3054"/>
                    </a:lnTo>
                    <a:lnTo>
                      <a:pt x="1970" y="3039"/>
                    </a:lnTo>
                    <a:lnTo>
                      <a:pt x="2004" y="2922"/>
                    </a:lnTo>
                    <a:lnTo>
                      <a:pt x="1980" y="2824"/>
                    </a:lnTo>
                    <a:lnTo>
                      <a:pt x="1908" y="2776"/>
                    </a:lnTo>
                    <a:lnTo>
                      <a:pt x="1781" y="2799"/>
                    </a:lnTo>
                    <a:lnTo>
                      <a:pt x="1692" y="2802"/>
                    </a:lnTo>
                    <a:lnTo>
                      <a:pt x="1691" y="2719"/>
                    </a:lnTo>
                    <a:lnTo>
                      <a:pt x="1743" y="2628"/>
                    </a:lnTo>
                    <a:lnTo>
                      <a:pt x="1761" y="2562"/>
                    </a:lnTo>
                    <a:lnTo>
                      <a:pt x="1851" y="2497"/>
                    </a:lnTo>
                    <a:lnTo>
                      <a:pt x="1934" y="2425"/>
                    </a:lnTo>
                    <a:lnTo>
                      <a:pt x="2027" y="2367"/>
                    </a:lnTo>
                    <a:lnTo>
                      <a:pt x="1958" y="2308"/>
                    </a:lnTo>
                    <a:lnTo>
                      <a:pt x="1850" y="2283"/>
                    </a:lnTo>
                    <a:lnTo>
                      <a:pt x="1920" y="2167"/>
                    </a:lnTo>
                    <a:lnTo>
                      <a:pt x="1883" y="2070"/>
                    </a:lnTo>
                    <a:lnTo>
                      <a:pt x="1919" y="1971"/>
                    </a:lnTo>
                    <a:lnTo>
                      <a:pt x="1860" y="1866"/>
                    </a:lnTo>
                    <a:lnTo>
                      <a:pt x="2049" y="1780"/>
                    </a:lnTo>
                    <a:lnTo>
                      <a:pt x="2112" y="1636"/>
                    </a:lnTo>
                    <a:lnTo>
                      <a:pt x="2222" y="1516"/>
                    </a:lnTo>
                    <a:lnTo>
                      <a:pt x="2315" y="1396"/>
                    </a:lnTo>
                    <a:lnTo>
                      <a:pt x="2412" y="1338"/>
                    </a:lnTo>
                    <a:lnTo>
                      <a:pt x="2505" y="1323"/>
                    </a:lnTo>
                    <a:lnTo>
                      <a:pt x="2579" y="1291"/>
                    </a:lnTo>
                    <a:lnTo>
                      <a:pt x="2616" y="1216"/>
                    </a:lnTo>
                    <a:lnTo>
                      <a:pt x="2703" y="1264"/>
                    </a:lnTo>
                    <a:lnTo>
                      <a:pt x="2807" y="1299"/>
                    </a:lnTo>
                    <a:lnTo>
                      <a:pt x="2880" y="1182"/>
                    </a:lnTo>
                    <a:lnTo>
                      <a:pt x="2892" y="1069"/>
                    </a:lnTo>
                    <a:lnTo>
                      <a:pt x="2942" y="952"/>
                    </a:lnTo>
                    <a:lnTo>
                      <a:pt x="3027" y="889"/>
                    </a:lnTo>
                    <a:lnTo>
                      <a:pt x="3110" y="846"/>
                    </a:lnTo>
                    <a:lnTo>
                      <a:pt x="3051" y="741"/>
                    </a:lnTo>
                    <a:lnTo>
                      <a:pt x="3012" y="640"/>
                    </a:lnTo>
                    <a:lnTo>
                      <a:pt x="2987" y="534"/>
                    </a:lnTo>
                    <a:lnTo>
                      <a:pt x="3035" y="459"/>
                    </a:lnTo>
                    <a:lnTo>
                      <a:pt x="3014" y="390"/>
                    </a:lnTo>
                    <a:lnTo>
                      <a:pt x="3033" y="339"/>
                    </a:lnTo>
                    <a:lnTo>
                      <a:pt x="2916" y="316"/>
                    </a:lnTo>
                    <a:lnTo>
                      <a:pt x="2903" y="229"/>
                    </a:lnTo>
                    <a:lnTo>
                      <a:pt x="2939" y="147"/>
                    </a:lnTo>
                    <a:lnTo>
                      <a:pt x="3035" y="114"/>
                    </a:lnTo>
                    <a:lnTo>
                      <a:pt x="3024" y="0"/>
                    </a:lnTo>
                    <a:lnTo>
                      <a:pt x="2967" y="1"/>
                    </a:lnTo>
                    <a:lnTo>
                      <a:pt x="2885" y="37"/>
                    </a:lnTo>
                    <a:lnTo>
                      <a:pt x="2793" y="55"/>
                    </a:lnTo>
                    <a:lnTo>
                      <a:pt x="2729" y="37"/>
                    </a:lnTo>
                    <a:lnTo>
                      <a:pt x="2647" y="46"/>
                    </a:lnTo>
                    <a:lnTo>
                      <a:pt x="2565" y="83"/>
                    </a:lnTo>
                    <a:lnTo>
                      <a:pt x="2519" y="156"/>
                    </a:lnTo>
                    <a:lnTo>
                      <a:pt x="2427" y="202"/>
                    </a:lnTo>
                    <a:lnTo>
                      <a:pt x="2354" y="257"/>
                    </a:lnTo>
                    <a:lnTo>
                      <a:pt x="2272" y="284"/>
                    </a:lnTo>
                    <a:lnTo>
                      <a:pt x="2153" y="275"/>
                    </a:lnTo>
                    <a:lnTo>
                      <a:pt x="2043" y="266"/>
                    </a:lnTo>
                    <a:lnTo>
                      <a:pt x="1934" y="257"/>
                    </a:lnTo>
                    <a:lnTo>
                      <a:pt x="1897" y="321"/>
                    </a:lnTo>
                    <a:lnTo>
                      <a:pt x="1815" y="385"/>
                    </a:lnTo>
                    <a:lnTo>
                      <a:pt x="1723" y="385"/>
                    </a:lnTo>
                    <a:lnTo>
                      <a:pt x="1669" y="439"/>
                    </a:lnTo>
                    <a:lnTo>
                      <a:pt x="1605" y="513"/>
                    </a:lnTo>
                    <a:lnTo>
                      <a:pt x="1550" y="595"/>
                    </a:lnTo>
                    <a:lnTo>
                      <a:pt x="1422" y="631"/>
                    </a:lnTo>
                    <a:lnTo>
                      <a:pt x="1294" y="677"/>
                    </a:lnTo>
                    <a:lnTo>
                      <a:pt x="1239" y="759"/>
                    </a:lnTo>
                    <a:lnTo>
                      <a:pt x="1175" y="833"/>
                    </a:lnTo>
                    <a:lnTo>
                      <a:pt x="1147" y="906"/>
                    </a:lnTo>
                    <a:lnTo>
                      <a:pt x="1056" y="970"/>
                    </a:lnTo>
                    <a:lnTo>
                      <a:pt x="965" y="988"/>
                    </a:lnTo>
                    <a:lnTo>
                      <a:pt x="955" y="1061"/>
                    </a:lnTo>
                    <a:lnTo>
                      <a:pt x="974" y="1134"/>
                    </a:lnTo>
                    <a:lnTo>
                      <a:pt x="937" y="1207"/>
                    </a:lnTo>
                    <a:lnTo>
                      <a:pt x="919" y="1271"/>
                    </a:lnTo>
                    <a:lnTo>
                      <a:pt x="891" y="1345"/>
                    </a:lnTo>
                    <a:lnTo>
                      <a:pt x="818" y="1418"/>
                    </a:lnTo>
                    <a:lnTo>
                      <a:pt x="763" y="1335"/>
                    </a:lnTo>
                    <a:lnTo>
                      <a:pt x="672" y="1381"/>
                    </a:lnTo>
                    <a:lnTo>
                      <a:pt x="571" y="1399"/>
                    </a:lnTo>
                    <a:lnTo>
                      <a:pt x="471" y="143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2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Freeform 14"/>
              <p:cNvSpPr>
                <a:spLocks/>
              </p:cNvSpPr>
              <p:nvPr/>
            </p:nvSpPr>
            <p:spPr bwMode="auto">
              <a:xfrm>
                <a:off x="3455988" y="4319588"/>
                <a:ext cx="1552575" cy="1025525"/>
              </a:xfrm>
              <a:custGeom>
                <a:avLst/>
                <a:gdLst/>
                <a:ahLst/>
                <a:cxnLst>
                  <a:cxn ang="0">
                    <a:pos x="1041" y="321"/>
                  </a:cxn>
                  <a:cxn ang="0">
                    <a:pos x="853" y="335"/>
                  </a:cxn>
                  <a:cxn ang="0">
                    <a:pos x="573" y="468"/>
                  </a:cxn>
                  <a:cxn ang="0">
                    <a:pos x="345" y="828"/>
                  </a:cxn>
                  <a:cxn ang="0">
                    <a:pos x="142" y="983"/>
                  </a:cxn>
                  <a:cxn ang="0">
                    <a:pos x="69" y="1211"/>
                  </a:cxn>
                  <a:cxn ang="0">
                    <a:pos x="22" y="1442"/>
                  </a:cxn>
                  <a:cxn ang="0">
                    <a:pos x="241" y="1770"/>
                  </a:cxn>
                  <a:cxn ang="0">
                    <a:pos x="515" y="2045"/>
                  </a:cxn>
                  <a:cxn ang="0">
                    <a:pos x="607" y="2456"/>
                  </a:cxn>
                  <a:cxn ang="0">
                    <a:pos x="479" y="2703"/>
                  </a:cxn>
                  <a:cxn ang="0">
                    <a:pos x="526" y="2937"/>
                  </a:cxn>
                  <a:cxn ang="0">
                    <a:pos x="861" y="3083"/>
                  </a:cxn>
                  <a:cxn ang="0">
                    <a:pos x="1260" y="3084"/>
                  </a:cxn>
                  <a:cxn ang="0">
                    <a:pos x="1461" y="3119"/>
                  </a:cxn>
                  <a:cxn ang="0">
                    <a:pos x="1644" y="3012"/>
                  </a:cxn>
                  <a:cxn ang="0">
                    <a:pos x="1929" y="3084"/>
                  </a:cxn>
                  <a:cxn ang="0">
                    <a:pos x="2337" y="2978"/>
                  </a:cxn>
                  <a:cxn ang="0">
                    <a:pos x="2710" y="3002"/>
                  </a:cxn>
                  <a:cxn ang="0">
                    <a:pos x="3045" y="3228"/>
                  </a:cxn>
                  <a:cxn ang="0">
                    <a:pos x="3430" y="3026"/>
                  </a:cxn>
                  <a:cxn ang="0">
                    <a:pos x="3742" y="2712"/>
                  </a:cxn>
                  <a:cxn ang="0">
                    <a:pos x="3958" y="2807"/>
                  </a:cxn>
                  <a:cxn ang="0">
                    <a:pos x="4206" y="2738"/>
                  </a:cxn>
                  <a:cxn ang="0">
                    <a:pos x="4368" y="2462"/>
                  </a:cxn>
                  <a:cxn ang="0">
                    <a:pos x="4390" y="2004"/>
                  </a:cxn>
                  <a:cxn ang="0">
                    <a:pos x="4257" y="1787"/>
                  </a:cxn>
                  <a:cxn ang="0">
                    <a:pos x="4209" y="1598"/>
                  </a:cxn>
                  <a:cxn ang="0">
                    <a:pos x="4413" y="1454"/>
                  </a:cxn>
                  <a:cxn ang="0">
                    <a:pos x="4642" y="1191"/>
                  </a:cxn>
                  <a:cxn ang="0">
                    <a:pos x="4641" y="888"/>
                  </a:cxn>
                  <a:cxn ang="0">
                    <a:pos x="4872" y="695"/>
                  </a:cxn>
                  <a:cxn ang="0">
                    <a:pos x="4686" y="603"/>
                  </a:cxn>
                  <a:cxn ang="0">
                    <a:pos x="4378" y="744"/>
                  </a:cxn>
                  <a:cxn ang="0">
                    <a:pos x="4018" y="717"/>
                  </a:cxn>
                  <a:cxn ang="0">
                    <a:pos x="3864" y="552"/>
                  </a:cxn>
                  <a:cxn ang="0">
                    <a:pos x="3561" y="660"/>
                  </a:cxn>
                  <a:cxn ang="0">
                    <a:pos x="3177" y="660"/>
                  </a:cxn>
                  <a:cxn ang="0">
                    <a:pos x="3142" y="338"/>
                  </a:cxn>
                  <a:cxn ang="0">
                    <a:pos x="3007" y="156"/>
                  </a:cxn>
                  <a:cxn ang="0">
                    <a:pos x="2746" y="0"/>
                  </a:cxn>
                  <a:cxn ang="0">
                    <a:pos x="2371" y="99"/>
                  </a:cxn>
                  <a:cxn ang="0">
                    <a:pos x="2076" y="50"/>
                  </a:cxn>
                  <a:cxn ang="0">
                    <a:pos x="2002" y="266"/>
                  </a:cxn>
                  <a:cxn ang="0">
                    <a:pos x="1639" y="456"/>
                  </a:cxn>
                  <a:cxn ang="0">
                    <a:pos x="1210" y="432"/>
                  </a:cxn>
                </a:cxnLst>
                <a:rect l="0" t="0" r="r" b="b"/>
                <a:pathLst>
                  <a:path w="4893" h="3228">
                    <a:moveTo>
                      <a:pt x="1210" y="432"/>
                    </a:moveTo>
                    <a:lnTo>
                      <a:pt x="1089" y="405"/>
                    </a:lnTo>
                    <a:lnTo>
                      <a:pt x="1041" y="321"/>
                    </a:lnTo>
                    <a:lnTo>
                      <a:pt x="1006" y="215"/>
                    </a:lnTo>
                    <a:lnTo>
                      <a:pt x="885" y="264"/>
                    </a:lnTo>
                    <a:lnTo>
                      <a:pt x="853" y="335"/>
                    </a:lnTo>
                    <a:lnTo>
                      <a:pt x="756" y="383"/>
                    </a:lnTo>
                    <a:lnTo>
                      <a:pt x="667" y="410"/>
                    </a:lnTo>
                    <a:lnTo>
                      <a:pt x="573" y="468"/>
                    </a:lnTo>
                    <a:lnTo>
                      <a:pt x="573" y="710"/>
                    </a:lnTo>
                    <a:lnTo>
                      <a:pt x="439" y="746"/>
                    </a:lnTo>
                    <a:lnTo>
                      <a:pt x="345" y="828"/>
                    </a:lnTo>
                    <a:lnTo>
                      <a:pt x="369" y="911"/>
                    </a:lnTo>
                    <a:lnTo>
                      <a:pt x="250" y="912"/>
                    </a:lnTo>
                    <a:lnTo>
                      <a:pt x="142" y="983"/>
                    </a:lnTo>
                    <a:lnTo>
                      <a:pt x="106" y="1032"/>
                    </a:lnTo>
                    <a:lnTo>
                      <a:pt x="82" y="1116"/>
                    </a:lnTo>
                    <a:lnTo>
                      <a:pt x="69" y="1211"/>
                    </a:lnTo>
                    <a:lnTo>
                      <a:pt x="0" y="1296"/>
                    </a:lnTo>
                    <a:lnTo>
                      <a:pt x="58" y="1346"/>
                    </a:lnTo>
                    <a:lnTo>
                      <a:pt x="22" y="1442"/>
                    </a:lnTo>
                    <a:lnTo>
                      <a:pt x="95" y="1569"/>
                    </a:lnTo>
                    <a:lnTo>
                      <a:pt x="204" y="1651"/>
                    </a:lnTo>
                    <a:lnTo>
                      <a:pt x="241" y="1770"/>
                    </a:lnTo>
                    <a:lnTo>
                      <a:pt x="305" y="1871"/>
                    </a:lnTo>
                    <a:lnTo>
                      <a:pt x="424" y="1907"/>
                    </a:lnTo>
                    <a:lnTo>
                      <a:pt x="515" y="2045"/>
                    </a:lnTo>
                    <a:lnTo>
                      <a:pt x="543" y="2173"/>
                    </a:lnTo>
                    <a:lnTo>
                      <a:pt x="607" y="2319"/>
                    </a:lnTo>
                    <a:lnTo>
                      <a:pt x="607" y="2456"/>
                    </a:lnTo>
                    <a:lnTo>
                      <a:pt x="634" y="2566"/>
                    </a:lnTo>
                    <a:lnTo>
                      <a:pt x="543" y="2621"/>
                    </a:lnTo>
                    <a:lnTo>
                      <a:pt x="479" y="2703"/>
                    </a:lnTo>
                    <a:lnTo>
                      <a:pt x="451" y="2785"/>
                    </a:lnTo>
                    <a:lnTo>
                      <a:pt x="524" y="2877"/>
                    </a:lnTo>
                    <a:lnTo>
                      <a:pt x="526" y="2937"/>
                    </a:lnTo>
                    <a:lnTo>
                      <a:pt x="624" y="2999"/>
                    </a:lnTo>
                    <a:lnTo>
                      <a:pt x="756" y="3023"/>
                    </a:lnTo>
                    <a:lnTo>
                      <a:pt x="861" y="3083"/>
                    </a:lnTo>
                    <a:lnTo>
                      <a:pt x="996" y="3059"/>
                    </a:lnTo>
                    <a:lnTo>
                      <a:pt x="1138" y="3048"/>
                    </a:lnTo>
                    <a:lnTo>
                      <a:pt x="1260" y="3084"/>
                    </a:lnTo>
                    <a:lnTo>
                      <a:pt x="1317" y="3218"/>
                    </a:lnTo>
                    <a:lnTo>
                      <a:pt x="1428" y="3191"/>
                    </a:lnTo>
                    <a:lnTo>
                      <a:pt x="1461" y="3119"/>
                    </a:lnTo>
                    <a:lnTo>
                      <a:pt x="1429" y="3059"/>
                    </a:lnTo>
                    <a:lnTo>
                      <a:pt x="1509" y="2988"/>
                    </a:lnTo>
                    <a:lnTo>
                      <a:pt x="1644" y="3012"/>
                    </a:lnTo>
                    <a:lnTo>
                      <a:pt x="1750" y="2928"/>
                    </a:lnTo>
                    <a:lnTo>
                      <a:pt x="1860" y="2975"/>
                    </a:lnTo>
                    <a:lnTo>
                      <a:pt x="1929" y="3084"/>
                    </a:lnTo>
                    <a:lnTo>
                      <a:pt x="2073" y="3062"/>
                    </a:lnTo>
                    <a:lnTo>
                      <a:pt x="2217" y="3050"/>
                    </a:lnTo>
                    <a:lnTo>
                      <a:pt x="2337" y="2978"/>
                    </a:lnTo>
                    <a:lnTo>
                      <a:pt x="2482" y="2916"/>
                    </a:lnTo>
                    <a:lnTo>
                      <a:pt x="2593" y="2955"/>
                    </a:lnTo>
                    <a:lnTo>
                      <a:pt x="2710" y="3002"/>
                    </a:lnTo>
                    <a:lnTo>
                      <a:pt x="2811" y="3099"/>
                    </a:lnTo>
                    <a:lnTo>
                      <a:pt x="2926" y="3180"/>
                    </a:lnTo>
                    <a:lnTo>
                      <a:pt x="3045" y="3228"/>
                    </a:lnTo>
                    <a:lnTo>
                      <a:pt x="3201" y="3216"/>
                    </a:lnTo>
                    <a:lnTo>
                      <a:pt x="3318" y="3116"/>
                    </a:lnTo>
                    <a:lnTo>
                      <a:pt x="3430" y="3026"/>
                    </a:lnTo>
                    <a:lnTo>
                      <a:pt x="3504" y="2913"/>
                    </a:lnTo>
                    <a:lnTo>
                      <a:pt x="3649" y="2832"/>
                    </a:lnTo>
                    <a:lnTo>
                      <a:pt x="3742" y="2712"/>
                    </a:lnTo>
                    <a:lnTo>
                      <a:pt x="3886" y="2675"/>
                    </a:lnTo>
                    <a:lnTo>
                      <a:pt x="3970" y="2690"/>
                    </a:lnTo>
                    <a:lnTo>
                      <a:pt x="3958" y="2807"/>
                    </a:lnTo>
                    <a:lnTo>
                      <a:pt x="4042" y="2891"/>
                    </a:lnTo>
                    <a:lnTo>
                      <a:pt x="4126" y="2834"/>
                    </a:lnTo>
                    <a:lnTo>
                      <a:pt x="4206" y="2738"/>
                    </a:lnTo>
                    <a:lnTo>
                      <a:pt x="4365" y="2735"/>
                    </a:lnTo>
                    <a:lnTo>
                      <a:pt x="4402" y="2595"/>
                    </a:lnTo>
                    <a:lnTo>
                      <a:pt x="4368" y="2462"/>
                    </a:lnTo>
                    <a:lnTo>
                      <a:pt x="4305" y="2355"/>
                    </a:lnTo>
                    <a:lnTo>
                      <a:pt x="4282" y="2138"/>
                    </a:lnTo>
                    <a:lnTo>
                      <a:pt x="4390" y="2004"/>
                    </a:lnTo>
                    <a:lnTo>
                      <a:pt x="4356" y="1934"/>
                    </a:lnTo>
                    <a:lnTo>
                      <a:pt x="4344" y="1826"/>
                    </a:lnTo>
                    <a:lnTo>
                      <a:pt x="4257" y="1787"/>
                    </a:lnTo>
                    <a:lnTo>
                      <a:pt x="4188" y="1743"/>
                    </a:lnTo>
                    <a:lnTo>
                      <a:pt x="4164" y="1656"/>
                    </a:lnTo>
                    <a:lnTo>
                      <a:pt x="4209" y="1598"/>
                    </a:lnTo>
                    <a:lnTo>
                      <a:pt x="4294" y="1595"/>
                    </a:lnTo>
                    <a:lnTo>
                      <a:pt x="4317" y="1502"/>
                    </a:lnTo>
                    <a:lnTo>
                      <a:pt x="4413" y="1454"/>
                    </a:lnTo>
                    <a:lnTo>
                      <a:pt x="4545" y="1274"/>
                    </a:lnTo>
                    <a:lnTo>
                      <a:pt x="4642" y="1286"/>
                    </a:lnTo>
                    <a:lnTo>
                      <a:pt x="4642" y="1191"/>
                    </a:lnTo>
                    <a:lnTo>
                      <a:pt x="4608" y="1092"/>
                    </a:lnTo>
                    <a:lnTo>
                      <a:pt x="4581" y="1005"/>
                    </a:lnTo>
                    <a:lnTo>
                      <a:pt x="4641" y="888"/>
                    </a:lnTo>
                    <a:lnTo>
                      <a:pt x="4750" y="863"/>
                    </a:lnTo>
                    <a:lnTo>
                      <a:pt x="4822" y="804"/>
                    </a:lnTo>
                    <a:lnTo>
                      <a:pt x="4872" y="695"/>
                    </a:lnTo>
                    <a:lnTo>
                      <a:pt x="4893" y="566"/>
                    </a:lnTo>
                    <a:lnTo>
                      <a:pt x="4795" y="576"/>
                    </a:lnTo>
                    <a:lnTo>
                      <a:pt x="4686" y="603"/>
                    </a:lnTo>
                    <a:lnTo>
                      <a:pt x="4558" y="623"/>
                    </a:lnTo>
                    <a:lnTo>
                      <a:pt x="4461" y="660"/>
                    </a:lnTo>
                    <a:lnTo>
                      <a:pt x="4378" y="744"/>
                    </a:lnTo>
                    <a:lnTo>
                      <a:pt x="4267" y="731"/>
                    </a:lnTo>
                    <a:lnTo>
                      <a:pt x="4032" y="779"/>
                    </a:lnTo>
                    <a:lnTo>
                      <a:pt x="4018" y="717"/>
                    </a:lnTo>
                    <a:lnTo>
                      <a:pt x="4042" y="650"/>
                    </a:lnTo>
                    <a:lnTo>
                      <a:pt x="3982" y="588"/>
                    </a:lnTo>
                    <a:lnTo>
                      <a:pt x="3864" y="552"/>
                    </a:lnTo>
                    <a:lnTo>
                      <a:pt x="3775" y="576"/>
                    </a:lnTo>
                    <a:lnTo>
                      <a:pt x="3675" y="624"/>
                    </a:lnTo>
                    <a:lnTo>
                      <a:pt x="3561" y="660"/>
                    </a:lnTo>
                    <a:lnTo>
                      <a:pt x="3478" y="612"/>
                    </a:lnTo>
                    <a:lnTo>
                      <a:pt x="3316" y="635"/>
                    </a:lnTo>
                    <a:lnTo>
                      <a:pt x="3177" y="660"/>
                    </a:lnTo>
                    <a:lnTo>
                      <a:pt x="3225" y="458"/>
                    </a:lnTo>
                    <a:lnTo>
                      <a:pt x="3129" y="407"/>
                    </a:lnTo>
                    <a:lnTo>
                      <a:pt x="3142" y="338"/>
                    </a:lnTo>
                    <a:lnTo>
                      <a:pt x="3117" y="239"/>
                    </a:lnTo>
                    <a:lnTo>
                      <a:pt x="3141" y="149"/>
                    </a:lnTo>
                    <a:lnTo>
                      <a:pt x="3007" y="156"/>
                    </a:lnTo>
                    <a:lnTo>
                      <a:pt x="2878" y="155"/>
                    </a:lnTo>
                    <a:lnTo>
                      <a:pt x="2760" y="96"/>
                    </a:lnTo>
                    <a:lnTo>
                      <a:pt x="2746" y="0"/>
                    </a:lnTo>
                    <a:lnTo>
                      <a:pt x="2635" y="14"/>
                    </a:lnTo>
                    <a:lnTo>
                      <a:pt x="2524" y="60"/>
                    </a:lnTo>
                    <a:lnTo>
                      <a:pt x="2371" y="99"/>
                    </a:lnTo>
                    <a:lnTo>
                      <a:pt x="2278" y="158"/>
                    </a:lnTo>
                    <a:lnTo>
                      <a:pt x="2196" y="36"/>
                    </a:lnTo>
                    <a:lnTo>
                      <a:pt x="2076" y="50"/>
                    </a:lnTo>
                    <a:lnTo>
                      <a:pt x="2013" y="107"/>
                    </a:lnTo>
                    <a:lnTo>
                      <a:pt x="1977" y="182"/>
                    </a:lnTo>
                    <a:lnTo>
                      <a:pt x="2002" y="266"/>
                    </a:lnTo>
                    <a:lnTo>
                      <a:pt x="1908" y="371"/>
                    </a:lnTo>
                    <a:lnTo>
                      <a:pt x="1740" y="360"/>
                    </a:lnTo>
                    <a:lnTo>
                      <a:pt x="1639" y="456"/>
                    </a:lnTo>
                    <a:lnTo>
                      <a:pt x="1486" y="444"/>
                    </a:lnTo>
                    <a:lnTo>
                      <a:pt x="1353" y="479"/>
                    </a:lnTo>
                    <a:lnTo>
                      <a:pt x="1210" y="432"/>
                    </a:lnTo>
                    <a:close/>
                  </a:path>
                </a:pathLst>
              </a:custGeom>
              <a:solidFill>
                <a:srgbClr val="C4B798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2100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61" name="肘形连接符 141"/>
            <p:cNvCxnSpPr/>
            <p:nvPr/>
          </p:nvCxnSpPr>
          <p:spPr>
            <a:xfrm rot="10800000" flipV="1">
              <a:off x="4530157" y="2121344"/>
              <a:ext cx="920349" cy="1289161"/>
            </a:xfrm>
            <a:prstGeom prst="bentConnector2">
              <a:avLst/>
            </a:prstGeom>
            <a:noFill/>
            <a:ln w="9525">
              <a:solidFill>
                <a:schemeClr val="accent2"/>
              </a:solidFill>
              <a:prstDash val="sysDash"/>
              <a:miter lim="800000"/>
              <a:headEnd/>
              <a:tailEnd/>
            </a:ln>
          </p:spPr>
        </p:cxnSp>
        <p:sp>
          <p:nvSpPr>
            <p:cNvPr id="64" name="圆角矩形 45"/>
            <p:cNvSpPr/>
            <p:nvPr/>
          </p:nvSpPr>
          <p:spPr>
            <a:xfrm>
              <a:off x="5444239" y="1910827"/>
              <a:ext cx="1582020" cy="42278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500" b="1" kern="0" dirty="0" err="1"/>
                <a:t>Šiauli</a:t>
              </a:r>
              <a:r>
                <a:rPr lang="lt-LT" altLang="zh-CN" sz="1500" b="1" kern="0" dirty="0"/>
                <a:t>ų</a:t>
              </a:r>
              <a:r>
                <a:rPr lang="en-US" altLang="zh-CN" sz="1500" b="1" kern="0" dirty="0"/>
                <a:t>, </a:t>
              </a:r>
              <a:r>
                <a:rPr lang="lt-LT" altLang="zh-CN" sz="1500" b="1" kern="0" dirty="0"/>
                <a:t>1</a:t>
              </a:r>
              <a:r>
                <a:rPr lang="en-US" altLang="zh-CN" sz="1500" b="1" kern="0" dirty="0"/>
                <a:t>%</a:t>
              </a:r>
              <a:endParaRPr lang="en-US" altLang="zh-CN" sz="1500" b="1" kern="0" dirty="0"/>
            </a:p>
          </p:txBody>
        </p:sp>
        <p:sp>
          <p:nvSpPr>
            <p:cNvPr id="66" name="Oval 25"/>
            <p:cNvSpPr>
              <a:spLocks noChangeArrowheads="1"/>
            </p:cNvSpPr>
            <p:nvPr/>
          </p:nvSpPr>
          <p:spPr bwMode="gray">
            <a:xfrm>
              <a:off x="4486503" y="3354642"/>
              <a:ext cx="108822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1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cxnSp>
          <p:nvCxnSpPr>
            <p:cNvPr id="67" name="肘形连接符 141"/>
            <p:cNvCxnSpPr>
              <a:stCxn id="69" idx="1"/>
              <a:endCxn id="72" idx="4"/>
            </p:cNvCxnSpPr>
            <p:nvPr/>
          </p:nvCxnSpPr>
          <p:spPr>
            <a:xfrm rot="10800000">
              <a:off x="6136134" y="5203120"/>
              <a:ext cx="650445" cy="489563"/>
            </a:xfrm>
            <a:prstGeom prst="bentConnector2">
              <a:avLst/>
            </a:prstGeom>
            <a:noFill/>
            <a:ln w="25400">
              <a:solidFill>
                <a:schemeClr val="accent2"/>
              </a:solidFill>
              <a:prstDash val="sysDash"/>
              <a:miter lim="800000"/>
              <a:headEnd/>
              <a:tailEnd/>
            </a:ln>
          </p:spPr>
        </p:cxnSp>
        <p:sp>
          <p:nvSpPr>
            <p:cNvPr id="70" name="圆角矩形 45"/>
            <p:cNvSpPr/>
            <p:nvPr/>
          </p:nvSpPr>
          <p:spPr>
            <a:xfrm>
              <a:off x="6765621" y="5536226"/>
              <a:ext cx="1582020" cy="42278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lt-LT" altLang="zh-CN" sz="1500" b="1" kern="0" dirty="0"/>
                <a:t>Vilniaus</a:t>
              </a:r>
              <a:r>
                <a:rPr lang="en-US" altLang="zh-CN" sz="1500" b="1" kern="0" dirty="0"/>
                <a:t>, 70%</a:t>
              </a:r>
              <a:endParaRPr lang="en-US" altLang="zh-CN" sz="1500" b="1" kern="0" dirty="0"/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gray">
            <a:xfrm>
              <a:off x="6081722" y="5094298"/>
              <a:ext cx="108821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1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cxnSp>
          <p:nvCxnSpPr>
            <p:cNvPr id="73" name="肘形连接符 141"/>
            <p:cNvCxnSpPr/>
            <p:nvPr/>
          </p:nvCxnSpPr>
          <p:spPr>
            <a:xfrm flipV="1">
              <a:off x="3928910" y="4983377"/>
              <a:ext cx="1224008" cy="122498"/>
            </a:xfrm>
            <a:prstGeom prst="bentConnector3">
              <a:avLst>
                <a:gd name="adj1" fmla="val 95731"/>
              </a:avLst>
            </a:prstGeom>
            <a:noFill/>
            <a:ln w="25400">
              <a:solidFill>
                <a:schemeClr val="accent2"/>
              </a:solidFill>
              <a:prstDash val="sysDash"/>
              <a:miter lim="800000"/>
              <a:headEnd/>
              <a:tailEnd/>
            </a:ln>
          </p:spPr>
        </p:cxnSp>
        <p:sp>
          <p:nvSpPr>
            <p:cNvPr id="76" name="圆角矩形 45"/>
            <p:cNvSpPr/>
            <p:nvPr/>
          </p:nvSpPr>
          <p:spPr>
            <a:xfrm>
              <a:off x="2349555" y="4872552"/>
              <a:ext cx="1582020" cy="42278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lt-LT" altLang="zh-CN" sz="1500" b="1" kern="0" dirty="0"/>
                <a:t>Kauno</a:t>
              </a:r>
              <a:r>
                <a:rPr lang="en-US" altLang="zh-CN" sz="1500" b="1" kern="0" dirty="0"/>
                <a:t>, </a:t>
              </a:r>
              <a:r>
                <a:rPr lang="lt-LT" altLang="zh-CN" sz="1500" b="1" kern="0" dirty="0"/>
                <a:t>19</a:t>
              </a:r>
              <a:r>
                <a:rPr lang="en-US" altLang="zh-CN" sz="1500" b="1" kern="0" dirty="0"/>
                <a:t>%</a:t>
              </a:r>
              <a:endParaRPr lang="en-US" altLang="zh-CN" sz="1500" b="1" kern="0" dirty="0"/>
            </a:p>
          </p:txBody>
        </p:sp>
        <p:sp>
          <p:nvSpPr>
            <p:cNvPr id="78" name="Oval 25"/>
            <p:cNvSpPr>
              <a:spLocks noChangeArrowheads="1"/>
            </p:cNvSpPr>
            <p:nvPr/>
          </p:nvSpPr>
          <p:spPr bwMode="gray">
            <a:xfrm flipV="1">
              <a:off x="5034657" y="4872684"/>
              <a:ext cx="140258" cy="104663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1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cxnSp>
          <p:nvCxnSpPr>
            <p:cNvPr id="79" name="肘形连接符 141"/>
            <p:cNvCxnSpPr>
              <a:stCxn id="82" idx="3"/>
              <a:endCxn id="84" idx="0"/>
            </p:cNvCxnSpPr>
            <p:nvPr/>
          </p:nvCxnSpPr>
          <p:spPr>
            <a:xfrm>
              <a:off x="2492794" y="3079495"/>
              <a:ext cx="342881" cy="497128"/>
            </a:xfrm>
            <a:prstGeom prst="bentConnector2">
              <a:avLst/>
            </a:prstGeom>
            <a:noFill/>
            <a:ln w="25400">
              <a:solidFill>
                <a:schemeClr val="accent2"/>
              </a:solidFill>
              <a:prstDash val="sysDash"/>
              <a:miter lim="800000"/>
              <a:headEnd/>
              <a:tailEnd/>
            </a:ln>
          </p:spPr>
        </p:cxnSp>
        <p:sp>
          <p:nvSpPr>
            <p:cNvPr id="82" name="圆角矩形 45"/>
            <p:cNvSpPr/>
            <p:nvPr/>
          </p:nvSpPr>
          <p:spPr>
            <a:xfrm>
              <a:off x="832509" y="2888746"/>
              <a:ext cx="1660284" cy="38149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lt-LT" altLang="zh-CN" sz="1500" b="1" kern="0" dirty="0"/>
                <a:t>Klaipėdos</a:t>
              </a:r>
              <a:r>
                <a:rPr lang="en-US" altLang="zh-CN" sz="1500" b="1" kern="0" dirty="0"/>
                <a:t>, </a:t>
              </a:r>
              <a:r>
                <a:rPr lang="lt-LT" altLang="zh-CN" sz="1500" b="1" kern="0" dirty="0"/>
                <a:t>5</a:t>
              </a:r>
              <a:r>
                <a:rPr lang="en-US" altLang="zh-CN" sz="1500" b="1" kern="0" dirty="0"/>
                <a:t>%</a:t>
              </a:r>
              <a:endParaRPr lang="en-US" altLang="zh-CN" sz="1500" b="1" kern="0" dirty="0"/>
            </a:p>
          </p:txBody>
        </p:sp>
        <p:sp>
          <p:nvSpPr>
            <p:cNvPr id="84" name="Oval 25"/>
            <p:cNvSpPr>
              <a:spLocks noChangeArrowheads="1"/>
            </p:cNvSpPr>
            <p:nvPr/>
          </p:nvSpPr>
          <p:spPr bwMode="gray">
            <a:xfrm>
              <a:off x="2781264" y="3576623"/>
              <a:ext cx="108821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1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</p:grp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1307038" y="178222"/>
            <a:ext cx="7957815" cy="76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lt-LT" altLang="lt-LT" sz="2176" b="1" dirty="0">
                <a:solidFill>
                  <a:srgbClr val="3F4553"/>
                </a:solidFill>
                <a:latin typeface="Arno Pro" panose="02020502040506020403" pitchFamily="18" charset="0"/>
              </a:rPr>
              <a:t>MTEPI</a:t>
            </a:r>
            <a:r>
              <a:rPr lang="en-US" altLang="lt-LT" sz="2176" b="1" dirty="0">
                <a:solidFill>
                  <a:srgbClr val="3F4553"/>
                </a:solidFill>
                <a:latin typeface="Arno Pro" panose="02020502040506020403" pitchFamily="18" charset="0"/>
              </a:rPr>
              <a:t> </a:t>
            </a:r>
            <a:r>
              <a:rPr lang="lt-LT" altLang="lt-LT" sz="2176" b="1" dirty="0">
                <a:solidFill>
                  <a:srgbClr val="3F4553"/>
                </a:solidFill>
                <a:latin typeface="Arno Pro" panose="02020502040506020403" pitchFamily="18" charset="0"/>
              </a:rPr>
              <a:t>INVESTICIJŲ PASISKIRSTYMAS PAGAL LIETUVOS REGIONUS</a:t>
            </a:r>
            <a:endParaRPr lang="en-US" altLang="lt-LT" sz="2176" b="1" dirty="0">
              <a:solidFill>
                <a:srgbClr val="3F4553"/>
              </a:solidFill>
              <a:latin typeface="Arno Pro" panose="02020502040506020403" pitchFamily="18" charset="0"/>
            </a:endParaRPr>
          </a:p>
        </p:txBody>
      </p:sp>
      <p:sp>
        <p:nvSpPr>
          <p:cNvPr id="42" name="圆角矩形 45"/>
          <p:cNvSpPr/>
          <p:nvPr/>
        </p:nvSpPr>
        <p:spPr>
          <a:xfrm>
            <a:off x="8967239" y="2004085"/>
            <a:ext cx="1693708" cy="42278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kern="0" dirty="0" err="1"/>
              <a:t>Panev</a:t>
            </a:r>
            <a:r>
              <a:rPr lang="lt-LT" altLang="zh-CN" sz="1500" b="1" kern="0" dirty="0" err="1"/>
              <a:t>ėžio</a:t>
            </a:r>
            <a:r>
              <a:rPr lang="en-US" altLang="zh-CN" sz="1500" b="1" kern="0" dirty="0"/>
              <a:t>, 0</a:t>
            </a:r>
            <a:r>
              <a:rPr lang="lt-LT" altLang="zh-CN" sz="1500" b="1" kern="0" dirty="0"/>
              <a:t>.</a:t>
            </a:r>
            <a:r>
              <a:rPr lang="lt-LT" altLang="zh-CN" sz="1500" b="1" kern="0" dirty="0"/>
              <a:t>004</a:t>
            </a:r>
            <a:r>
              <a:rPr lang="en-US" altLang="zh-CN" sz="1500" b="1" kern="0" dirty="0"/>
              <a:t>%</a:t>
            </a:r>
            <a:endParaRPr lang="en-US" altLang="zh-CN" sz="1500" b="1" kern="0" dirty="0"/>
          </a:p>
        </p:txBody>
      </p:sp>
      <p:graphicFrame>
        <p:nvGraphicFramePr>
          <p:cNvPr id="60" name="Table 9"/>
          <p:cNvGraphicFramePr>
            <a:graphicFrameLocks noGrp="1"/>
          </p:cNvGraphicFramePr>
          <p:nvPr>
            <p:extLst/>
          </p:nvPr>
        </p:nvGraphicFramePr>
        <p:xfrm>
          <a:off x="1300558" y="1672137"/>
          <a:ext cx="3083275" cy="4472340"/>
        </p:xfrm>
        <a:graphic>
          <a:graphicData uri="http://schemas.openxmlformats.org/drawingml/2006/table">
            <a:tbl>
              <a:tblPr firstRow="1" bandRow="1"/>
              <a:tblGrid>
                <a:gridCol w="1173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943">
                  <a:extLst>
                    <a:ext uri="{9D8B030D-6E8A-4147-A177-3AD203B41FA5}">
                      <a16:colId xmlns:a16="http://schemas.microsoft.com/office/drawing/2014/main" val="4174898089"/>
                    </a:ext>
                  </a:extLst>
                </a:gridCol>
              </a:tblGrid>
              <a:tr h="799074">
                <a:tc>
                  <a:txBody>
                    <a:bodyPr/>
                    <a:lstStyle>
                      <a:lvl1pPr marL="0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21437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42873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64310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85746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607183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128620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650056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171493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lt-LT" sz="1500" dirty="0" smtClean="0">
                          <a:latin typeface="Arno Pro" panose="02020502040506020403" pitchFamily="18" charset="0"/>
                        </a:rPr>
                        <a:t>Apskritys</a:t>
                      </a:r>
                      <a:endParaRPr lang="en-US" sz="1500" dirty="0">
                        <a:latin typeface="Arno Pro" panose="020205020405060204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21437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42873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64310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85746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607183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128620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650056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171493" algn="l" defTabSz="521437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lt-LT" sz="1500" dirty="0" smtClean="0">
                          <a:latin typeface="Arno Pro" panose="02020502040506020403" pitchFamily="18" charset="0"/>
                        </a:rPr>
                        <a:t>Projektų skaičius</a:t>
                      </a:r>
                      <a:endParaRPr lang="en-US" sz="1500" dirty="0">
                        <a:latin typeface="Arno Pro" panose="020205020405060204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Arno Pro" panose="02020502040506020403" pitchFamily="18" charset="0"/>
                          <a:ea typeface="+mn-ea"/>
                          <a:cs typeface="+mn-cs"/>
                        </a:rPr>
                        <a:t>ES</a:t>
                      </a:r>
                      <a:r>
                        <a:rPr lang="en-US" sz="1500" b="1" kern="1200" baseline="0" dirty="0" smtClean="0">
                          <a:solidFill>
                            <a:schemeClr val="bg1"/>
                          </a:solidFill>
                          <a:latin typeface="Arno Pro" panose="02020502040506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baseline="0" dirty="0" err="1" smtClean="0">
                          <a:solidFill>
                            <a:schemeClr val="bg1"/>
                          </a:solidFill>
                          <a:latin typeface="Arno Pro" panose="02020502040506020403" pitchFamily="18" charset="0"/>
                          <a:ea typeface="+mn-ea"/>
                          <a:cs typeface="+mn-cs"/>
                        </a:rPr>
                        <a:t>investicijos</a:t>
                      </a:r>
                      <a:r>
                        <a:rPr lang="lt-LT" sz="1500" b="1" kern="1200" dirty="0" smtClean="0">
                          <a:solidFill>
                            <a:schemeClr val="bg1"/>
                          </a:solidFill>
                          <a:latin typeface="Arno Pro" panose="02020502040506020403" pitchFamily="18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Arno Pro" panose="02020502040506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dirty="0" err="1" smtClean="0">
                          <a:solidFill>
                            <a:schemeClr val="bg1"/>
                          </a:solidFill>
                          <a:latin typeface="Arno Pro" panose="02020502040506020403" pitchFamily="18" charset="0"/>
                          <a:ea typeface="+mn-ea"/>
                          <a:cs typeface="+mn-cs"/>
                        </a:rPr>
                        <a:t>mln</a:t>
                      </a: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Arno Pro" panose="02020502040506020403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lt-LT" sz="1500" b="1" kern="1200" dirty="0" smtClean="0">
                          <a:solidFill>
                            <a:schemeClr val="bg1"/>
                          </a:solidFill>
                          <a:latin typeface="Arno Pro" panose="02020502040506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500" b="1" kern="1200" dirty="0" err="1" smtClean="0">
                          <a:solidFill>
                            <a:schemeClr val="bg1"/>
                          </a:solidFill>
                          <a:latin typeface="Arno Pro" panose="02020502040506020403" pitchFamily="18" charset="0"/>
                          <a:ea typeface="+mn-ea"/>
                          <a:cs typeface="+mn-cs"/>
                        </a:rPr>
                        <a:t>Eur</a:t>
                      </a:r>
                      <a:endParaRPr lang="lt-LT" sz="1500" b="1" kern="1200" dirty="0" smtClean="0">
                        <a:solidFill>
                          <a:schemeClr val="bg1"/>
                        </a:solidFill>
                        <a:latin typeface="Arno Pro" panose="020205020405060204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695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  Alytaus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17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4,8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95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  Kauno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188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43,8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695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  Klaipėdos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29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10,1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164751"/>
                  </a:ext>
                </a:extLst>
              </a:tr>
              <a:tr h="346316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  Marijampolės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8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1,8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141622"/>
                  </a:ext>
                </a:extLst>
              </a:tr>
              <a:tr h="332695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  Panevėžio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4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0,01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045770"/>
                  </a:ext>
                </a:extLst>
              </a:tr>
              <a:tr h="332695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  Šiaulių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14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2,2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695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  Tauragės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2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0,0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695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  Telšių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5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2,9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695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  Utenos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6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1,4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695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  Vilniaus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516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158,5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695">
                <a:tc>
                  <a:txBody>
                    <a:bodyPr/>
                    <a:lstStyle/>
                    <a:p>
                      <a:pPr algn="l"/>
                      <a:r>
                        <a:rPr lang="lt-LT" sz="1600" dirty="0" smtClean="0">
                          <a:solidFill>
                            <a:schemeClr val="tx1"/>
                          </a:solidFill>
                          <a:latin typeface="Arno Pro" panose="02020502040506020403" pitchFamily="18" charset="0"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no Pro" panose="02020502040506020403" pitchFamily="18" charset="0"/>
                        </a:rPr>
                        <a:t>VISO</a:t>
                      </a:r>
                      <a:endParaRPr lang="en-US" sz="1600" dirty="0">
                        <a:solidFill>
                          <a:schemeClr val="tx1"/>
                        </a:solidFill>
                        <a:latin typeface="Arno Pro" panose="020205020405060204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1" dirty="0" smtClean="0">
                          <a:solidFill>
                            <a:schemeClr val="tx1"/>
                          </a:solidFill>
                          <a:latin typeface="Arno Pro" panose="02020502040506020403" pitchFamily="18" charset="0"/>
                        </a:rPr>
                        <a:t>790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no Pro" panose="02020502040506020403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no Pro" panose="02020502040506020403" pitchFamily="18" charset="0"/>
                        </a:rPr>
                        <a:t>225,5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456343"/>
                  </a:ext>
                </a:extLst>
              </a:tr>
            </a:tbl>
          </a:graphicData>
        </a:graphic>
      </p:graphicFrame>
      <p:sp>
        <p:nvSpPr>
          <p:cNvPr id="85" name="圆角矩形 45"/>
          <p:cNvSpPr/>
          <p:nvPr/>
        </p:nvSpPr>
        <p:spPr>
          <a:xfrm>
            <a:off x="9396472" y="2885734"/>
            <a:ext cx="1582020" cy="42278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lt-LT" altLang="zh-CN" sz="1500" b="1" kern="0" dirty="0"/>
              <a:t>Utenos</a:t>
            </a:r>
            <a:r>
              <a:rPr lang="en-US" altLang="zh-CN" sz="1500" b="1" kern="0" dirty="0"/>
              <a:t>, </a:t>
            </a:r>
            <a:r>
              <a:rPr lang="lt-LT" altLang="zh-CN" sz="1500" b="1" kern="0" dirty="0"/>
              <a:t>0.6</a:t>
            </a:r>
            <a:r>
              <a:rPr lang="en-US" altLang="zh-CN" sz="1500" b="1" kern="0" dirty="0"/>
              <a:t>%</a:t>
            </a:r>
            <a:endParaRPr lang="en-US" altLang="zh-CN" sz="1500" b="1" kern="0" dirty="0"/>
          </a:p>
        </p:txBody>
      </p:sp>
      <p:sp>
        <p:nvSpPr>
          <p:cNvPr id="86" name="圆角矩形 45"/>
          <p:cNvSpPr/>
          <p:nvPr/>
        </p:nvSpPr>
        <p:spPr>
          <a:xfrm>
            <a:off x="7439301" y="5985673"/>
            <a:ext cx="1582020" cy="42278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lt-LT" altLang="zh-CN" sz="1500" b="1" kern="0" dirty="0"/>
              <a:t>Alytaus, 2.2</a:t>
            </a:r>
            <a:r>
              <a:rPr lang="en-US" altLang="zh-CN" sz="1500" b="1" kern="0" dirty="0"/>
              <a:t>%</a:t>
            </a:r>
            <a:endParaRPr lang="en-US" altLang="zh-CN" sz="1500" b="1" kern="0" dirty="0"/>
          </a:p>
        </p:txBody>
      </p:sp>
      <p:sp>
        <p:nvSpPr>
          <p:cNvPr id="112" name="圆角矩形 45"/>
          <p:cNvSpPr/>
          <p:nvPr/>
        </p:nvSpPr>
        <p:spPr>
          <a:xfrm>
            <a:off x="5755862" y="4656991"/>
            <a:ext cx="1712674" cy="42278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lt-LT" altLang="zh-CN" sz="1500" b="1" kern="0" dirty="0"/>
              <a:t>Marijampolės</a:t>
            </a:r>
            <a:r>
              <a:rPr lang="en-US" altLang="zh-CN" sz="1500" b="1" kern="0" dirty="0"/>
              <a:t>, </a:t>
            </a:r>
            <a:r>
              <a:rPr lang="lt-LT" altLang="zh-CN" sz="1500" b="1" kern="0" dirty="0"/>
              <a:t>0.8</a:t>
            </a:r>
            <a:r>
              <a:rPr lang="en-US" altLang="zh-CN" sz="1500" b="1" kern="0" dirty="0"/>
              <a:t>%</a:t>
            </a:r>
            <a:endParaRPr lang="en-US" altLang="zh-CN" sz="1500" b="1" kern="0" dirty="0"/>
          </a:p>
        </p:txBody>
      </p:sp>
      <p:sp>
        <p:nvSpPr>
          <p:cNvPr id="113" name="圆角矩形 45"/>
          <p:cNvSpPr/>
          <p:nvPr/>
        </p:nvSpPr>
        <p:spPr>
          <a:xfrm>
            <a:off x="4535024" y="3603640"/>
            <a:ext cx="1501844" cy="42278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lt-LT" altLang="zh-CN" sz="1500" b="1" kern="0" dirty="0"/>
              <a:t>Tauragės</a:t>
            </a:r>
            <a:r>
              <a:rPr lang="en-US" altLang="zh-CN" sz="1500" b="1" kern="0" dirty="0"/>
              <a:t>, 0%</a:t>
            </a:r>
            <a:endParaRPr lang="en-US" altLang="zh-CN" sz="1500" b="1" kern="0" dirty="0"/>
          </a:p>
        </p:txBody>
      </p:sp>
      <p:cxnSp>
        <p:nvCxnSpPr>
          <p:cNvPr id="114" name="肘形连接符 141"/>
          <p:cNvCxnSpPr>
            <a:stCxn id="113" idx="3"/>
          </p:cNvCxnSpPr>
          <p:nvPr/>
        </p:nvCxnSpPr>
        <p:spPr>
          <a:xfrm flipV="1">
            <a:off x="6036867" y="3545762"/>
            <a:ext cx="753044" cy="269269"/>
          </a:xfrm>
          <a:prstGeom prst="bentConnector3">
            <a:avLst>
              <a:gd name="adj1" fmla="val 99260"/>
            </a:avLst>
          </a:prstGeom>
          <a:noFill/>
          <a:ln w="9525">
            <a:solidFill>
              <a:schemeClr val="accent2"/>
            </a:solidFill>
            <a:prstDash val="sysDash"/>
            <a:miter lim="800000"/>
            <a:headEnd/>
            <a:tailEnd/>
          </a:ln>
        </p:spPr>
      </p:cxnSp>
      <p:cxnSp>
        <p:nvCxnSpPr>
          <p:cNvPr id="115" name="肘形连接符 141"/>
          <p:cNvCxnSpPr>
            <a:stCxn id="86" idx="0"/>
          </p:cNvCxnSpPr>
          <p:nvPr/>
        </p:nvCxnSpPr>
        <p:spPr>
          <a:xfrm rot="16200000" flipV="1">
            <a:off x="7724652" y="5480013"/>
            <a:ext cx="974275" cy="37045"/>
          </a:xfrm>
          <a:prstGeom prst="bentConnector3">
            <a:avLst>
              <a:gd name="adj1" fmla="val 99270"/>
            </a:avLst>
          </a:prstGeom>
          <a:noFill/>
          <a:ln w="9525">
            <a:solidFill>
              <a:schemeClr val="accent2"/>
            </a:solidFill>
            <a:prstDash val="sysDash"/>
            <a:miter lim="800000"/>
            <a:headEnd/>
            <a:tailEnd/>
          </a:ln>
        </p:spPr>
      </p:cxnSp>
      <p:sp>
        <p:nvSpPr>
          <p:cNvPr id="117" name="Oval 25"/>
          <p:cNvSpPr>
            <a:spLocks noChangeArrowheads="1"/>
          </p:cNvSpPr>
          <p:nvPr/>
        </p:nvSpPr>
        <p:spPr bwMode="gray">
          <a:xfrm>
            <a:off x="6731187" y="3452485"/>
            <a:ext cx="95476" cy="9327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2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18" name="Oval 25"/>
          <p:cNvSpPr>
            <a:spLocks noChangeArrowheads="1"/>
          </p:cNvSpPr>
          <p:nvPr/>
        </p:nvSpPr>
        <p:spPr bwMode="gray">
          <a:xfrm flipV="1">
            <a:off x="8168520" y="4900919"/>
            <a:ext cx="102556" cy="105016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2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19" name="圆角矩形 45"/>
          <p:cNvSpPr/>
          <p:nvPr/>
        </p:nvSpPr>
        <p:spPr>
          <a:xfrm>
            <a:off x="5992087" y="1309091"/>
            <a:ext cx="1426472" cy="34570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lt-LT" altLang="zh-CN" sz="1500" b="1" kern="0" dirty="0"/>
              <a:t>Telšių</a:t>
            </a:r>
            <a:r>
              <a:rPr lang="en-US" altLang="zh-CN" sz="1500" b="1" kern="0" dirty="0"/>
              <a:t>, 1</a:t>
            </a:r>
            <a:r>
              <a:rPr lang="lt-LT" altLang="zh-CN" sz="1500" b="1" kern="0" dirty="0"/>
              <a:t>.3</a:t>
            </a:r>
            <a:r>
              <a:rPr lang="en-US" altLang="zh-CN" sz="1500" b="1" kern="0" dirty="0"/>
              <a:t>%</a:t>
            </a:r>
            <a:endParaRPr lang="en-US" altLang="zh-CN" sz="1500" b="1" kern="0" dirty="0"/>
          </a:p>
        </p:txBody>
      </p:sp>
      <p:cxnSp>
        <p:nvCxnSpPr>
          <p:cNvPr id="120" name="肘形连接符 141"/>
          <p:cNvCxnSpPr/>
          <p:nvPr/>
        </p:nvCxnSpPr>
        <p:spPr>
          <a:xfrm rot="16200000" flipV="1">
            <a:off x="6161282" y="2095725"/>
            <a:ext cx="974275" cy="37045"/>
          </a:xfrm>
          <a:prstGeom prst="bentConnector3">
            <a:avLst>
              <a:gd name="adj1" fmla="val 99270"/>
            </a:avLst>
          </a:prstGeom>
          <a:noFill/>
          <a:ln w="9525">
            <a:solidFill>
              <a:schemeClr val="accent2"/>
            </a:solidFill>
            <a:prstDash val="sysDash"/>
            <a:miter lim="800000"/>
            <a:headEnd/>
            <a:tailEnd/>
          </a:ln>
        </p:spPr>
      </p:cxnSp>
      <p:sp>
        <p:nvSpPr>
          <p:cNvPr id="121" name="Oval 25"/>
          <p:cNvSpPr>
            <a:spLocks noChangeArrowheads="1"/>
          </p:cNvSpPr>
          <p:nvPr/>
        </p:nvSpPr>
        <p:spPr bwMode="gray">
          <a:xfrm flipV="1">
            <a:off x="6605294" y="2510709"/>
            <a:ext cx="96966" cy="8275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21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Puslapis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66" y="5758"/>
            <a:ext cx="9692468" cy="68522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41016" y="-116980"/>
            <a:ext cx="7278818" cy="1143000"/>
          </a:xfrm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lt-LT" sz="2176" dirty="0">
                <a:solidFill>
                  <a:srgbClr val="3F4553"/>
                </a:solidFill>
                <a:latin typeface="Arno Pro" panose="02020502040506020403" pitchFamily="18" charset="0"/>
                <a:ea typeface="MS PGothic" panose="020B0600070205080204" pitchFamily="34" charset="-128"/>
              </a:rPr>
              <a:t>INTELEKTAS. BENDRI MOKSLO-VERSLO PROJEKTAI KVIETIMŲ STATISTIKA</a:t>
            </a:r>
            <a:endParaRPr lang="en-US" sz="2176" dirty="0">
              <a:solidFill>
                <a:srgbClr val="3F4553"/>
              </a:solidFill>
              <a:latin typeface="Arno Pro" panose="020205020405060204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BCEB742-8D2D-40CA-8FBD-88AB147FBFAD}"/>
              </a:ext>
            </a:extLst>
          </p:cNvPr>
          <p:cNvSpPr/>
          <p:nvPr/>
        </p:nvSpPr>
        <p:spPr>
          <a:xfrm>
            <a:off x="2337249" y="3168507"/>
            <a:ext cx="271471" cy="368949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>
              <a:latin typeface="Arno Pro" panose="02020502040506020403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8CE1DA6-8AE1-42A2-8E46-B67F3758F77E}"/>
              </a:ext>
            </a:extLst>
          </p:cNvPr>
          <p:cNvSpPr/>
          <p:nvPr/>
        </p:nvSpPr>
        <p:spPr>
          <a:xfrm>
            <a:off x="1249767" y="1354657"/>
            <a:ext cx="9692467" cy="629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>
              <a:latin typeface="Arno Pro" panose="02020502040506020403" pitchFamily="18" charset="0"/>
            </a:endParaRPr>
          </a:p>
        </p:txBody>
      </p:sp>
      <p:sp>
        <p:nvSpPr>
          <p:cNvPr id="16" name="자유형: 도형 395">
            <a:extLst>
              <a:ext uri="{FF2B5EF4-FFF2-40B4-BE49-F238E27FC236}">
                <a16:creationId xmlns:a16="http://schemas.microsoft.com/office/drawing/2014/main" id="{AD867E32-BB05-4BB6-9746-B93881633630}"/>
              </a:ext>
            </a:extLst>
          </p:cNvPr>
          <p:cNvSpPr>
            <a:spLocks noChangeAspect="1"/>
          </p:cNvSpPr>
          <p:nvPr/>
        </p:nvSpPr>
        <p:spPr>
          <a:xfrm rot="10800000">
            <a:off x="2173560" y="1670207"/>
            <a:ext cx="598851" cy="993287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32">
              <a:latin typeface="Arno Pro" panose="02020502040506020403" pitchFamily="18" charset="0"/>
            </a:endParaRPr>
          </a:p>
        </p:txBody>
      </p:sp>
      <p:sp>
        <p:nvSpPr>
          <p:cNvPr id="17" name="Turinio vietos rezervavimo ženklas 12">
            <a:extLst>
              <a:ext uri="{FF2B5EF4-FFF2-40B4-BE49-F238E27FC236}">
                <a16:creationId xmlns:a16="http://schemas.microsoft.com/office/drawing/2014/main" id="{556D2229-D0F6-4913-BB59-B1593A3B1724}"/>
              </a:ext>
            </a:extLst>
          </p:cNvPr>
          <p:cNvSpPr txBox="1">
            <a:spLocks/>
          </p:cNvSpPr>
          <p:nvPr/>
        </p:nvSpPr>
        <p:spPr>
          <a:xfrm>
            <a:off x="1774053" y="2166293"/>
            <a:ext cx="1409658" cy="346651"/>
          </a:xfrm>
          <a:prstGeom prst="rect">
            <a:avLst/>
          </a:prstGeom>
          <a:noFill/>
        </p:spPr>
        <p:txBody>
          <a:bodyPr vert="horz" wrap="square" lIns="94568" tIns="47284" rIns="94568" bIns="47284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altLang="ko-KR" sz="1632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1 kv.</a:t>
            </a:r>
            <a:endParaRPr lang="ko-KR" altLang="en-US" sz="1632" b="1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pic>
        <p:nvPicPr>
          <p:cNvPr id="18" name="Paveikslėli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50" y="2149294"/>
            <a:ext cx="2520814" cy="120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546E7FA1-F800-4C5B-807A-4512A548D337}"/>
              </a:ext>
            </a:extLst>
          </p:cNvPr>
          <p:cNvSpPr/>
          <p:nvPr/>
        </p:nvSpPr>
        <p:spPr>
          <a:xfrm>
            <a:off x="7243468" y="1431437"/>
            <a:ext cx="41458" cy="244198"/>
          </a:xfrm>
          <a:prstGeom prst="rect">
            <a:avLst/>
          </a:prstGeom>
          <a:solidFill>
            <a:srgbClr val="4F8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32">
              <a:latin typeface="Arno Pro" panose="02020502040506020403" pitchFamily="18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546E7FA1-F800-4C5B-807A-4512A548D337}"/>
              </a:ext>
            </a:extLst>
          </p:cNvPr>
          <p:cNvSpPr/>
          <p:nvPr/>
        </p:nvSpPr>
        <p:spPr>
          <a:xfrm>
            <a:off x="9658213" y="1426009"/>
            <a:ext cx="41458" cy="2441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32">
              <a:latin typeface="Arno Pro" panose="02020502040506020403" pitchFamily="18" charset="0"/>
            </a:endParaRPr>
          </a:p>
        </p:txBody>
      </p:sp>
      <p:sp>
        <p:nvSpPr>
          <p:cNvPr id="22" name="자유형: 도형 395">
            <a:extLst>
              <a:ext uri="{FF2B5EF4-FFF2-40B4-BE49-F238E27FC236}">
                <a16:creationId xmlns:a16="http://schemas.microsoft.com/office/drawing/2014/main" id="{AD867E32-BB05-4BB6-9746-B93881633630}"/>
              </a:ext>
            </a:extLst>
          </p:cNvPr>
          <p:cNvSpPr>
            <a:spLocks noChangeAspect="1"/>
          </p:cNvSpPr>
          <p:nvPr/>
        </p:nvSpPr>
        <p:spPr>
          <a:xfrm rot="10800000">
            <a:off x="4592931" y="1660348"/>
            <a:ext cx="598851" cy="993287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32">
              <a:latin typeface="Arno Pro" panose="02020502040506020403" pitchFamily="18" charset="0"/>
            </a:endParaRPr>
          </a:p>
        </p:txBody>
      </p:sp>
      <p:sp>
        <p:nvSpPr>
          <p:cNvPr id="23" name="자유형: 도형 395">
            <a:extLst>
              <a:ext uri="{FF2B5EF4-FFF2-40B4-BE49-F238E27FC236}">
                <a16:creationId xmlns:a16="http://schemas.microsoft.com/office/drawing/2014/main" id="{AD867E32-BB05-4BB6-9746-B93881633630}"/>
              </a:ext>
            </a:extLst>
          </p:cNvPr>
          <p:cNvSpPr>
            <a:spLocks noChangeAspect="1"/>
          </p:cNvSpPr>
          <p:nvPr/>
        </p:nvSpPr>
        <p:spPr>
          <a:xfrm rot="10800000">
            <a:off x="6964772" y="1677671"/>
            <a:ext cx="598851" cy="993287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32">
              <a:latin typeface="Arno Pro" panose="02020502040506020403" pitchFamily="18" charset="0"/>
            </a:endParaRPr>
          </a:p>
        </p:txBody>
      </p:sp>
      <p:sp>
        <p:nvSpPr>
          <p:cNvPr id="24" name="자유형: 도형 395">
            <a:extLst>
              <a:ext uri="{FF2B5EF4-FFF2-40B4-BE49-F238E27FC236}">
                <a16:creationId xmlns:a16="http://schemas.microsoft.com/office/drawing/2014/main" id="{AD867E32-BB05-4BB6-9746-B93881633630}"/>
              </a:ext>
            </a:extLst>
          </p:cNvPr>
          <p:cNvSpPr>
            <a:spLocks noChangeAspect="1"/>
          </p:cNvSpPr>
          <p:nvPr/>
        </p:nvSpPr>
        <p:spPr>
          <a:xfrm rot="10800000">
            <a:off x="9393635" y="1670206"/>
            <a:ext cx="598851" cy="993287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32">
              <a:latin typeface="Arno Pro" panose="02020502040506020403" pitchFamily="18" charset="0"/>
            </a:endParaRPr>
          </a:p>
        </p:txBody>
      </p:sp>
      <p:pic>
        <p:nvPicPr>
          <p:cNvPr id="25" name="Paveikslėli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17" y="2183240"/>
            <a:ext cx="2520814" cy="120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aveikslėlis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896" y="2185276"/>
            <a:ext cx="2520922" cy="1199650"/>
          </a:xfrm>
          <a:prstGeom prst="rect">
            <a:avLst/>
          </a:prstGeom>
        </p:spPr>
      </p:pic>
      <p:pic>
        <p:nvPicPr>
          <p:cNvPr id="27" name="Paveikslėli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653" y="2183240"/>
            <a:ext cx="2520814" cy="120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63"/>
          <p:cNvSpPr/>
          <p:nvPr/>
        </p:nvSpPr>
        <p:spPr>
          <a:xfrm>
            <a:off x="3568872" y="2151223"/>
            <a:ext cx="2684282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72839"/>
            <a:r>
              <a:rPr lang="lt-LT" sz="1632" b="1" dirty="0">
                <a:latin typeface="Arno Pro" panose="02020502040506020403" pitchFamily="18" charset="0"/>
                <a:cs typeface="Times New Roman" panose="02020603050405020304" pitchFamily="18" charset="0"/>
              </a:rPr>
              <a:t>2 kv.</a:t>
            </a:r>
            <a:endParaRPr lang="en-US" sz="1632" b="1" dirty="0"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63"/>
          <p:cNvSpPr/>
          <p:nvPr/>
        </p:nvSpPr>
        <p:spPr>
          <a:xfrm>
            <a:off x="5922055" y="2166292"/>
            <a:ext cx="2684282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72839"/>
            <a:r>
              <a:rPr lang="lt-LT" sz="1632" b="1" dirty="0">
                <a:latin typeface="Arno Pro" panose="02020502040506020403" pitchFamily="18" charset="0"/>
                <a:cs typeface="Times New Roman" panose="02020603050405020304" pitchFamily="18" charset="0"/>
              </a:rPr>
              <a:t>3</a:t>
            </a:r>
            <a:r>
              <a:rPr lang="lt-LT" sz="1632" b="1" dirty="0">
                <a:latin typeface="Arno Pro" panose="02020502040506020403" pitchFamily="18" charset="0"/>
                <a:cs typeface="Times New Roman" panose="02020603050405020304" pitchFamily="18" charset="0"/>
              </a:rPr>
              <a:t> kv.</a:t>
            </a:r>
            <a:endParaRPr lang="en-US" sz="1632" b="1" dirty="0"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63"/>
          <p:cNvSpPr/>
          <p:nvPr/>
        </p:nvSpPr>
        <p:spPr>
          <a:xfrm>
            <a:off x="8350919" y="2182650"/>
            <a:ext cx="2684282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72839"/>
            <a:r>
              <a:rPr lang="lt-LT" sz="1632" b="1" dirty="0">
                <a:latin typeface="Arno Pro" panose="02020502040506020403" pitchFamily="18" charset="0"/>
                <a:cs typeface="Times New Roman" panose="02020603050405020304" pitchFamily="18" charset="0"/>
              </a:rPr>
              <a:t>4 kv.</a:t>
            </a:r>
            <a:endParaRPr lang="en-US" sz="1632" b="1" dirty="0"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9BCEB742-8D2D-40CA-8FBD-88AB147FBFAD}"/>
              </a:ext>
            </a:extLst>
          </p:cNvPr>
          <p:cNvSpPr/>
          <p:nvPr/>
        </p:nvSpPr>
        <p:spPr>
          <a:xfrm>
            <a:off x="4767335" y="3176528"/>
            <a:ext cx="271471" cy="3672907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>
              <a:latin typeface="Arno Pro" panose="02020502040506020403" pitchFamily="18" charset="0"/>
            </a:endParaRP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9BCEB742-8D2D-40CA-8FBD-88AB147FBFAD}"/>
              </a:ext>
            </a:extLst>
          </p:cNvPr>
          <p:cNvSpPr/>
          <p:nvPr/>
        </p:nvSpPr>
        <p:spPr>
          <a:xfrm>
            <a:off x="7149743" y="3189786"/>
            <a:ext cx="271471" cy="3662457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>
              <a:latin typeface="Arno Pro" panose="02020502040506020403" pitchFamily="18" charset="0"/>
            </a:endParaRPr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9BCEB742-8D2D-40CA-8FBD-88AB147FBFAD}"/>
              </a:ext>
            </a:extLst>
          </p:cNvPr>
          <p:cNvSpPr/>
          <p:nvPr/>
        </p:nvSpPr>
        <p:spPr>
          <a:xfrm>
            <a:off x="9573653" y="3159942"/>
            <a:ext cx="271471" cy="368949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>
              <a:latin typeface="Arno Pro" panose="02020502040506020403" pitchFamily="18" charset="0"/>
            </a:endParaRPr>
          </a:p>
        </p:txBody>
      </p:sp>
      <p:sp>
        <p:nvSpPr>
          <p:cNvPr id="41" name="Stačiakampis 40"/>
          <p:cNvSpPr/>
          <p:nvPr/>
        </p:nvSpPr>
        <p:spPr>
          <a:xfrm>
            <a:off x="1730457" y="3334221"/>
            <a:ext cx="1483246" cy="483209"/>
          </a:xfrm>
          <a:prstGeom prst="rect">
            <a:avLst/>
          </a:prstGeom>
          <a:solidFill>
            <a:srgbClr val="FFE79B"/>
          </a:solidFill>
          <a:ln>
            <a:solidFill>
              <a:srgbClr val="F2B8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Gauta paraiškų</a:t>
            </a:r>
          </a:p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292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42" name="Stačiakampis 41"/>
          <p:cNvSpPr/>
          <p:nvPr/>
        </p:nvSpPr>
        <p:spPr>
          <a:xfrm>
            <a:off x="1728401" y="4395735"/>
            <a:ext cx="1483246" cy="678647"/>
          </a:xfrm>
          <a:prstGeom prst="rect">
            <a:avLst/>
          </a:prstGeom>
          <a:solidFill>
            <a:srgbClr val="FDE59A"/>
          </a:solidFill>
          <a:ln>
            <a:solidFill>
              <a:srgbClr val="F2B8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Atmesta per MTEP ir SMART</a:t>
            </a:r>
          </a:p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133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43" name="Stačiakampis 42"/>
          <p:cNvSpPr/>
          <p:nvPr/>
        </p:nvSpPr>
        <p:spPr>
          <a:xfrm>
            <a:off x="1728401" y="5117354"/>
            <a:ext cx="1483246" cy="678647"/>
          </a:xfrm>
          <a:prstGeom prst="rect">
            <a:avLst/>
          </a:prstGeom>
          <a:solidFill>
            <a:srgbClr val="FFE79B"/>
          </a:solidFill>
          <a:ln>
            <a:solidFill>
              <a:srgbClr val="F2B8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Bendras procentas atmetimų dėl MTEP </a:t>
            </a: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45,5 </a:t>
            </a:r>
            <a:r>
              <a:rPr lang="en-US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%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44" name="Stačiakampis 43"/>
          <p:cNvSpPr/>
          <p:nvPr/>
        </p:nvSpPr>
        <p:spPr>
          <a:xfrm>
            <a:off x="1737258" y="3858030"/>
            <a:ext cx="1483246" cy="483209"/>
          </a:xfrm>
          <a:prstGeom prst="rect">
            <a:avLst/>
          </a:prstGeom>
          <a:solidFill>
            <a:srgbClr val="FFE79B"/>
          </a:solidFill>
          <a:ln>
            <a:solidFill>
              <a:srgbClr val="F2B8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Finansuota</a:t>
            </a:r>
          </a:p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100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45" name="Stačiakampis 44"/>
          <p:cNvSpPr/>
          <p:nvPr/>
        </p:nvSpPr>
        <p:spPr>
          <a:xfrm>
            <a:off x="4125117" y="3334221"/>
            <a:ext cx="1483246" cy="4832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4A07D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Gauta paraiškų</a:t>
            </a:r>
          </a:p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42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46" name="Stačiakampis 45"/>
          <p:cNvSpPr/>
          <p:nvPr/>
        </p:nvSpPr>
        <p:spPr>
          <a:xfrm>
            <a:off x="4124825" y="4500599"/>
            <a:ext cx="1483246" cy="4832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4A07D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Atmesta dėl MTEP</a:t>
            </a:r>
          </a:p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11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47" name="Stačiakampis 46"/>
          <p:cNvSpPr/>
          <p:nvPr/>
        </p:nvSpPr>
        <p:spPr>
          <a:xfrm>
            <a:off x="6519831" y="4499841"/>
            <a:ext cx="1483246" cy="483209"/>
          </a:xfrm>
          <a:prstGeom prst="rect">
            <a:avLst/>
          </a:prstGeom>
          <a:solidFill>
            <a:srgbClr val="C0D1E7"/>
          </a:solidFill>
          <a:ln>
            <a:solidFill>
              <a:srgbClr val="4F81BD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Atmesta dėl MTEP</a:t>
            </a:r>
          </a:p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26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48" name="Stačiakampis 47"/>
          <p:cNvSpPr/>
          <p:nvPr/>
        </p:nvSpPr>
        <p:spPr>
          <a:xfrm>
            <a:off x="8937318" y="4454059"/>
            <a:ext cx="1483246" cy="4832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94A07D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Atmesta dėl MTEP</a:t>
            </a:r>
          </a:p>
          <a:p>
            <a:pPr algn="ctr">
              <a:defRPr/>
            </a:pPr>
            <a:r>
              <a:rPr lang="en-US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18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49" name="Stačiakampis 48"/>
          <p:cNvSpPr/>
          <p:nvPr/>
        </p:nvSpPr>
        <p:spPr>
          <a:xfrm>
            <a:off x="4120164" y="5092400"/>
            <a:ext cx="1483246" cy="678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4A07D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Bendras procentas atmetimų dėl MTEP </a:t>
            </a: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26,1 </a:t>
            </a:r>
            <a:r>
              <a:rPr lang="en-US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%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50" name="Stačiakampis 49"/>
          <p:cNvSpPr/>
          <p:nvPr/>
        </p:nvSpPr>
        <p:spPr>
          <a:xfrm>
            <a:off x="6530099" y="5060761"/>
            <a:ext cx="1483246" cy="678647"/>
          </a:xfrm>
          <a:prstGeom prst="rect">
            <a:avLst/>
          </a:prstGeom>
          <a:solidFill>
            <a:srgbClr val="C0D1E7"/>
          </a:solidFill>
          <a:ln>
            <a:solidFill>
              <a:srgbClr val="4F81BD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Bendras procentas atmetimų dėl MTEP </a:t>
            </a: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17,6 </a:t>
            </a:r>
            <a:r>
              <a:rPr lang="en-US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%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51" name="Stačiakampis 50"/>
          <p:cNvSpPr/>
          <p:nvPr/>
        </p:nvSpPr>
        <p:spPr>
          <a:xfrm>
            <a:off x="8939692" y="5019167"/>
            <a:ext cx="1483246" cy="67864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94A07D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Bendras procentas atmetimų dėl </a:t>
            </a: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MTEP</a:t>
            </a:r>
          </a:p>
          <a:p>
            <a:pPr algn="ctr"/>
            <a:r>
              <a:rPr lang="en-US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12,9 %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52" name="Stačiakampis 51"/>
          <p:cNvSpPr/>
          <p:nvPr/>
        </p:nvSpPr>
        <p:spPr>
          <a:xfrm>
            <a:off x="4127932" y="3901604"/>
            <a:ext cx="1483246" cy="4832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4A07D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Finansuota</a:t>
            </a:r>
          </a:p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18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53" name="Stačiakampis 52"/>
          <p:cNvSpPr/>
          <p:nvPr/>
        </p:nvSpPr>
        <p:spPr>
          <a:xfrm>
            <a:off x="6512676" y="3901604"/>
            <a:ext cx="1483246" cy="483209"/>
          </a:xfrm>
          <a:prstGeom prst="rect">
            <a:avLst/>
          </a:prstGeom>
          <a:solidFill>
            <a:srgbClr val="C0D1E7"/>
          </a:solidFill>
          <a:ln>
            <a:solidFill>
              <a:srgbClr val="4F81BD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Finansuota</a:t>
            </a:r>
          </a:p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87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54" name="Stačiakampis 53"/>
          <p:cNvSpPr/>
          <p:nvPr/>
        </p:nvSpPr>
        <p:spPr>
          <a:xfrm>
            <a:off x="8934329" y="3893331"/>
            <a:ext cx="1483246" cy="483209"/>
          </a:xfrm>
          <a:prstGeom prst="rect">
            <a:avLst/>
          </a:prstGeom>
          <a:solidFill>
            <a:srgbClr val="DDD9C3"/>
          </a:solidFill>
          <a:ln>
            <a:solidFill>
              <a:srgbClr val="94A07D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Finansuota</a:t>
            </a:r>
          </a:p>
          <a:p>
            <a:pPr algn="ctr">
              <a:defRPr/>
            </a:pPr>
            <a:r>
              <a:rPr lang="en-US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91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55" name="Stačiakampis 54"/>
          <p:cNvSpPr/>
          <p:nvPr/>
        </p:nvSpPr>
        <p:spPr>
          <a:xfrm>
            <a:off x="6530100" y="3333878"/>
            <a:ext cx="1483246" cy="483209"/>
          </a:xfrm>
          <a:prstGeom prst="rect">
            <a:avLst/>
          </a:prstGeom>
          <a:solidFill>
            <a:srgbClr val="C0D1E7"/>
          </a:solidFill>
          <a:ln>
            <a:solidFill>
              <a:srgbClr val="4F81BD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Gauta paraiškų</a:t>
            </a:r>
          </a:p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147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56" name="Stačiakampis 55"/>
          <p:cNvSpPr/>
          <p:nvPr/>
        </p:nvSpPr>
        <p:spPr>
          <a:xfrm>
            <a:off x="8932334" y="3308798"/>
            <a:ext cx="1483246" cy="4832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94A07D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Gauta paraiškų</a:t>
            </a:r>
          </a:p>
          <a:p>
            <a:pPr algn="ctr">
              <a:defRPr/>
            </a:pP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139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546E7FA1-F800-4C5B-807A-4512A548D337}"/>
              </a:ext>
            </a:extLst>
          </p:cNvPr>
          <p:cNvSpPr/>
          <p:nvPr/>
        </p:nvSpPr>
        <p:spPr>
          <a:xfrm>
            <a:off x="4869556" y="1427338"/>
            <a:ext cx="41458" cy="244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32">
              <a:latin typeface="Arno Pro" panose="02020502040506020403" pitchFamily="18" charset="0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546E7FA1-F800-4C5B-807A-4512A548D337}"/>
              </a:ext>
            </a:extLst>
          </p:cNvPr>
          <p:cNvSpPr/>
          <p:nvPr/>
        </p:nvSpPr>
        <p:spPr>
          <a:xfrm>
            <a:off x="2450547" y="1428449"/>
            <a:ext cx="41458" cy="2441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32">
              <a:latin typeface="Arno Pro" panose="02020502040506020403" pitchFamily="18" charset="0"/>
            </a:endParaRPr>
          </a:p>
        </p:txBody>
      </p:sp>
      <p:pic>
        <p:nvPicPr>
          <p:cNvPr id="61" name="Paveikslėlis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9" y="3456291"/>
            <a:ext cx="312941" cy="320964"/>
          </a:xfrm>
          <a:prstGeom prst="rect">
            <a:avLst/>
          </a:prstGeom>
        </p:spPr>
      </p:pic>
      <p:pic>
        <p:nvPicPr>
          <p:cNvPr id="62" name="Paveikslėlis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90" y="3475741"/>
            <a:ext cx="312941" cy="320964"/>
          </a:xfrm>
          <a:prstGeom prst="rect">
            <a:avLst/>
          </a:prstGeom>
        </p:spPr>
      </p:pic>
      <p:pic>
        <p:nvPicPr>
          <p:cNvPr id="63" name="Paveikslėlis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80" y="3467188"/>
            <a:ext cx="312941" cy="320964"/>
          </a:xfrm>
          <a:prstGeom prst="rect">
            <a:avLst/>
          </a:prstGeom>
        </p:spPr>
      </p:pic>
      <p:pic>
        <p:nvPicPr>
          <p:cNvPr id="64" name="Paveikslėlis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38" y="3457477"/>
            <a:ext cx="312941" cy="320964"/>
          </a:xfrm>
          <a:prstGeom prst="rect">
            <a:avLst/>
          </a:prstGeom>
        </p:spPr>
      </p:pic>
      <p:pic>
        <p:nvPicPr>
          <p:cNvPr id="65" name="Paveikslėlis 2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13" y="4719798"/>
            <a:ext cx="284890" cy="284890"/>
          </a:xfrm>
          <a:prstGeom prst="rect">
            <a:avLst/>
          </a:prstGeom>
        </p:spPr>
      </p:pic>
      <p:pic>
        <p:nvPicPr>
          <p:cNvPr id="66" name="Paveikslėlis 2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91" y="4699472"/>
            <a:ext cx="284890" cy="284890"/>
          </a:xfrm>
          <a:prstGeom prst="rect">
            <a:avLst/>
          </a:prstGeom>
        </p:spPr>
      </p:pic>
      <p:pic>
        <p:nvPicPr>
          <p:cNvPr id="67" name="Paveikslėlis 2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975" y="4699472"/>
            <a:ext cx="284890" cy="284890"/>
          </a:xfrm>
          <a:prstGeom prst="rect">
            <a:avLst/>
          </a:prstGeom>
        </p:spPr>
      </p:pic>
      <p:pic>
        <p:nvPicPr>
          <p:cNvPr id="68" name="Paveikslėlis 2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764" y="4654054"/>
            <a:ext cx="284890" cy="284890"/>
          </a:xfrm>
          <a:prstGeom prst="rect">
            <a:avLst/>
          </a:prstGeom>
        </p:spPr>
      </p:pic>
      <p:pic>
        <p:nvPicPr>
          <p:cNvPr id="69" name="Paveikslėlis 2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92" y="5528404"/>
            <a:ext cx="198085" cy="198085"/>
          </a:xfrm>
          <a:prstGeom prst="rect">
            <a:avLst/>
          </a:prstGeom>
        </p:spPr>
      </p:pic>
      <p:pic>
        <p:nvPicPr>
          <p:cNvPr id="70" name="Paveikslėlis 2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40" y="5524119"/>
            <a:ext cx="198085" cy="198085"/>
          </a:xfrm>
          <a:prstGeom prst="rect">
            <a:avLst/>
          </a:prstGeom>
        </p:spPr>
      </p:pic>
      <p:pic>
        <p:nvPicPr>
          <p:cNvPr id="71" name="Paveikslėlis 2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65" y="5483400"/>
            <a:ext cx="198085" cy="198085"/>
          </a:xfrm>
          <a:prstGeom prst="rect">
            <a:avLst/>
          </a:prstGeom>
        </p:spPr>
      </p:pic>
      <p:pic>
        <p:nvPicPr>
          <p:cNvPr id="72" name="Paveikslėlis 2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592" y="5452265"/>
            <a:ext cx="198085" cy="198085"/>
          </a:xfrm>
          <a:prstGeom prst="rect">
            <a:avLst/>
          </a:prstGeom>
        </p:spPr>
      </p:pic>
      <p:pic>
        <p:nvPicPr>
          <p:cNvPr id="73" name="Paveikslėlis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11" y="4017444"/>
            <a:ext cx="248862" cy="248862"/>
          </a:xfrm>
          <a:prstGeom prst="rect">
            <a:avLst/>
          </a:prstGeom>
        </p:spPr>
      </p:pic>
      <p:pic>
        <p:nvPicPr>
          <p:cNvPr id="74" name="Paveikslėlis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92" y="4094786"/>
            <a:ext cx="248862" cy="248862"/>
          </a:xfrm>
          <a:prstGeom prst="rect">
            <a:avLst/>
          </a:prstGeom>
        </p:spPr>
      </p:pic>
      <p:pic>
        <p:nvPicPr>
          <p:cNvPr id="75" name="Paveikslėlis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49" y="4083809"/>
            <a:ext cx="248862" cy="248862"/>
          </a:xfrm>
          <a:prstGeom prst="rect">
            <a:avLst/>
          </a:prstGeom>
        </p:spPr>
      </p:pic>
      <p:pic>
        <p:nvPicPr>
          <p:cNvPr id="76" name="Paveikslėlis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778" y="4057767"/>
            <a:ext cx="248862" cy="248862"/>
          </a:xfrm>
          <a:prstGeom prst="rect">
            <a:avLst/>
          </a:prstGeom>
        </p:spPr>
      </p:pic>
      <p:sp>
        <p:nvSpPr>
          <p:cNvPr id="57" name="Rectangle 5">
            <a:extLst>
              <a:ext uri="{FF2B5EF4-FFF2-40B4-BE49-F238E27FC236}">
                <a16:creationId xmlns:a16="http://schemas.microsoft.com/office/drawing/2014/main" id="{78CE1DA6-8AE1-42A2-8E46-B67F3758F77E}"/>
              </a:ext>
            </a:extLst>
          </p:cNvPr>
          <p:cNvSpPr/>
          <p:nvPr/>
        </p:nvSpPr>
        <p:spPr>
          <a:xfrm rot="5400000" flipV="1">
            <a:off x="976859" y="4096328"/>
            <a:ext cx="5431796" cy="744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>
              <a:latin typeface="Arno Pro" panose="02020502040506020403" pitchFamily="18" charset="0"/>
            </a:endParaRPr>
          </a:p>
        </p:txBody>
      </p:sp>
      <p:sp>
        <p:nvSpPr>
          <p:cNvPr id="77" name="Stačiakampis 76"/>
          <p:cNvSpPr/>
          <p:nvPr/>
        </p:nvSpPr>
        <p:spPr>
          <a:xfrm>
            <a:off x="1730457" y="5853270"/>
            <a:ext cx="1483246" cy="483209"/>
          </a:xfrm>
          <a:prstGeom prst="rect">
            <a:avLst/>
          </a:prstGeom>
          <a:solidFill>
            <a:srgbClr val="FDE59A"/>
          </a:solidFill>
          <a:ln>
            <a:solidFill>
              <a:srgbClr val="FFC000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Vertinimo trukmė</a:t>
            </a:r>
          </a:p>
          <a:p>
            <a:pPr algn="ctr"/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199 </a:t>
            </a:r>
            <a:r>
              <a:rPr lang="lt-LT" altLang="ko-KR" sz="127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k.d</a:t>
            </a: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.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78" name="Stačiakampis 77"/>
          <p:cNvSpPr/>
          <p:nvPr/>
        </p:nvSpPr>
        <p:spPr>
          <a:xfrm>
            <a:off x="4118074" y="5860649"/>
            <a:ext cx="1483246" cy="4832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Vertinimo trukmė</a:t>
            </a:r>
          </a:p>
          <a:p>
            <a:pPr algn="ctr"/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136 </a:t>
            </a:r>
            <a:r>
              <a:rPr lang="lt-LT" altLang="ko-KR" sz="127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k.d</a:t>
            </a: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.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79" name="Stačiakampis 78"/>
          <p:cNvSpPr/>
          <p:nvPr/>
        </p:nvSpPr>
        <p:spPr>
          <a:xfrm>
            <a:off x="6530098" y="5830474"/>
            <a:ext cx="1483246" cy="483209"/>
          </a:xfrm>
          <a:prstGeom prst="rect">
            <a:avLst/>
          </a:prstGeom>
          <a:solidFill>
            <a:srgbClr val="C0D1E7"/>
          </a:solidFill>
          <a:ln>
            <a:solidFill>
              <a:srgbClr val="4F81BD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Vertinimo trukmė </a:t>
            </a:r>
          </a:p>
          <a:p>
            <a:pPr algn="ctr"/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136 </a:t>
            </a:r>
            <a:r>
              <a:rPr lang="lt-LT" altLang="ko-KR" sz="127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k.d</a:t>
            </a: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.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80" name="Stačiakampis 79"/>
          <p:cNvSpPr/>
          <p:nvPr/>
        </p:nvSpPr>
        <p:spPr>
          <a:xfrm>
            <a:off x="8932334" y="5787176"/>
            <a:ext cx="1483246" cy="483209"/>
          </a:xfrm>
          <a:prstGeom prst="rect">
            <a:avLst/>
          </a:prstGeom>
          <a:solidFill>
            <a:srgbClr val="DDD9C3"/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V</a:t>
            </a:r>
            <a:r>
              <a:rPr lang="lt-LT" altLang="ko-KR" sz="127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ertinimo</a:t>
            </a: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 trukmė </a:t>
            </a:r>
          </a:p>
          <a:p>
            <a:pPr algn="ctr"/>
            <a:r>
              <a:rPr lang="en-US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87</a:t>
            </a: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 </a:t>
            </a:r>
            <a:r>
              <a:rPr lang="lt-LT" altLang="ko-KR" sz="127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k.d</a:t>
            </a:r>
            <a:r>
              <a:rPr lang="lt-LT" altLang="ko-K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Arno Pro" panose="02020502040506020403" pitchFamily="18" charset="0"/>
                <a:cs typeface="Arial" pitchFamily="34" charset="0"/>
              </a:rPr>
              <a:t>.</a:t>
            </a:r>
            <a:endParaRPr lang="ko-KR" altLang="en-US" sz="1270" dirty="0">
              <a:solidFill>
                <a:schemeClr val="tx1">
                  <a:lumMod val="75000"/>
                  <a:lumOff val="25000"/>
                </a:schemeClr>
              </a:solidFill>
              <a:latin typeface="Arno Pro" panose="02020502040506020403" pitchFamily="18" charset="0"/>
              <a:cs typeface="Arial" pitchFamily="34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17" y="6102702"/>
            <a:ext cx="191046" cy="191046"/>
          </a:xfrm>
          <a:prstGeom prst="rect">
            <a:avLst/>
          </a:prstGeom>
        </p:spPr>
      </p:pic>
      <p:pic>
        <p:nvPicPr>
          <p:cNvPr id="81" name="Paveikslėlis 8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17" y="6082448"/>
            <a:ext cx="191046" cy="191046"/>
          </a:xfrm>
          <a:prstGeom prst="rect">
            <a:avLst/>
          </a:prstGeom>
        </p:spPr>
      </p:pic>
      <p:pic>
        <p:nvPicPr>
          <p:cNvPr id="82" name="Paveikslėlis 8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59" y="6064403"/>
            <a:ext cx="191046" cy="191046"/>
          </a:xfrm>
          <a:prstGeom prst="rect">
            <a:avLst/>
          </a:prstGeom>
        </p:spPr>
      </p:pic>
      <p:pic>
        <p:nvPicPr>
          <p:cNvPr id="83" name="Paveikslėlis 8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203" y="6026563"/>
            <a:ext cx="191046" cy="191046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F3FBB558-76F9-46C5-A087-E668CC3AE0A9}"/>
              </a:ext>
            </a:extLst>
          </p:cNvPr>
          <p:cNvSpPr txBox="1"/>
          <p:nvPr/>
        </p:nvSpPr>
        <p:spPr>
          <a:xfrm>
            <a:off x="1385055" y="1539206"/>
            <a:ext cx="841092" cy="371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altLang="ko-KR" sz="1451" b="1" dirty="0">
                <a:latin typeface="Arno Pro" panose="02020502040506020403" pitchFamily="18" charset="0"/>
                <a:cs typeface="Arial" pitchFamily="34" charset="0"/>
              </a:rPr>
              <a:t>2016 m.</a:t>
            </a:r>
            <a:r>
              <a:rPr lang="lt-LT" altLang="ko-KR" sz="1814" b="1" dirty="0">
                <a:latin typeface="Arno Pro" panose="02020502040506020403" pitchFamily="18" charset="0"/>
                <a:cs typeface="Arial" pitchFamily="34" charset="0"/>
              </a:rPr>
              <a:t> </a:t>
            </a:r>
            <a:endParaRPr lang="ko-KR" altLang="en-US" sz="1814" b="1" dirty="0"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3FBB558-76F9-46C5-A087-E668CC3AE0A9}"/>
              </a:ext>
            </a:extLst>
          </p:cNvPr>
          <p:cNvSpPr txBox="1"/>
          <p:nvPr/>
        </p:nvSpPr>
        <p:spPr>
          <a:xfrm>
            <a:off x="3795782" y="1536821"/>
            <a:ext cx="841092" cy="371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altLang="ko-KR" sz="1451" b="1" dirty="0">
                <a:latin typeface="Arno Pro" panose="02020502040506020403" pitchFamily="18" charset="0"/>
                <a:cs typeface="Arial" pitchFamily="34" charset="0"/>
              </a:rPr>
              <a:t>2017 m.</a:t>
            </a:r>
            <a:r>
              <a:rPr lang="lt-LT" altLang="ko-KR" sz="1814" b="1" dirty="0">
                <a:latin typeface="Arno Pro" panose="02020502040506020403" pitchFamily="18" charset="0"/>
                <a:cs typeface="Arial" pitchFamily="34" charset="0"/>
              </a:rPr>
              <a:t> </a:t>
            </a:r>
            <a:endParaRPr lang="ko-KR" altLang="en-US" sz="1814" b="1" dirty="0"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FBB558-76F9-46C5-A087-E668CC3AE0A9}"/>
              </a:ext>
            </a:extLst>
          </p:cNvPr>
          <p:cNvSpPr txBox="1"/>
          <p:nvPr/>
        </p:nvSpPr>
        <p:spPr>
          <a:xfrm>
            <a:off x="6200754" y="1542966"/>
            <a:ext cx="841092" cy="371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altLang="ko-KR" sz="1451" b="1" dirty="0">
                <a:latin typeface="Arno Pro" panose="02020502040506020403" pitchFamily="18" charset="0"/>
                <a:cs typeface="Arial" pitchFamily="34" charset="0"/>
              </a:rPr>
              <a:t>2017 m.</a:t>
            </a:r>
            <a:r>
              <a:rPr lang="lt-LT" altLang="ko-KR" sz="1814" b="1" dirty="0">
                <a:latin typeface="Arno Pro" panose="02020502040506020403" pitchFamily="18" charset="0"/>
                <a:cs typeface="Arial" pitchFamily="34" charset="0"/>
              </a:rPr>
              <a:t> </a:t>
            </a:r>
            <a:endParaRPr lang="ko-KR" altLang="en-US" sz="1814" b="1" dirty="0"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3FBB558-76F9-46C5-A087-E668CC3AE0A9}"/>
              </a:ext>
            </a:extLst>
          </p:cNvPr>
          <p:cNvSpPr txBox="1"/>
          <p:nvPr/>
        </p:nvSpPr>
        <p:spPr>
          <a:xfrm>
            <a:off x="8608877" y="1542966"/>
            <a:ext cx="841092" cy="371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altLang="ko-KR" sz="1451" b="1" dirty="0">
                <a:latin typeface="Arno Pro" panose="02020502040506020403" pitchFamily="18" charset="0"/>
                <a:cs typeface="Arial" pitchFamily="34" charset="0"/>
              </a:rPr>
              <a:t>2018 m.</a:t>
            </a:r>
            <a:r>
              <a:rPr lang="lt-LT" altLang="ko-KR" sz="1814" b="1" dirty="0">
                <a:latin typeface="Arno Pro" panose="02020502040506020403" pitchFamily="18" charset="0"/>
                <a:cs typeface="Arial" pitchFamily="34" charset="0"/>
              </a:rPr>
              <a:t> </a:t>
            </a:r>
            <a:endParaRPr lang="ko-KR" altLang="en-US" sz="1814" b="1" dirty="0"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88" name="Rectangle 1">
            <a:extLst>
              <a:ext uri="{FF2B5EF4-FFF2-40B4-BE49-F238E27FC236}">
                <a16:creationId xmlns:a16="http://schemas.microsoft.com/office/drawing/2014/main" id="{546E7FA1-F800-4C5B-807A-4512A548D337}"/>
              </a:ext>
            </a:extLst>
          </p:cNvPr>
          <p:cNvSpPr/>
          <p:nvPr/>
        </p:nvSpPr>
        <p:spPr>
          <a:xfrm flipH="1">
            <a:off x="4200308" y="1426009"/>
            <a:ext cx="41458" cy="1131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32">
              <a:latin typeface="Arno Pro" panose="02020502040506020403" pitchFamily="18" charset="0"/>
            </a:endParaRPr>
          </a:p>
        </p:txBody>
      </p:sp>
      <p:sp>
        <p:nvSpPr>
          <p:cNvPr id="89" name="Rectangle 1">
            <a:extLst>
              <a:ext uri="{FF2B5EF4-FFF2-40B4-BE49-F238E27FC236}">
                <a16:creationId xmlns:a16="http://schemas.microsoft.com/office/drawing/2014/main" id="{546E7FA1-F800-4C5B-807A-4512A548D337}"/>
              </a:ext>
            </a:extLst>
          </p:cNvPr>
          <p:cNvSpPr/>
          <p:nvPr/>
        </p:nvSpPr>
        <p:spPr>
          <a:xfrm flipH="1">
            <a:off x="1806589" y="1411641"/>
            <a:ext cx="41458" cy="122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32">
              <a:latin typeface="Arno Pro" panose="02020502040506020403" pitchFamily="18" charset="0"/>
            </a:endParaRPr>
          </a:p>
        </p:txBody>
      </p:sp>
      <p:sp>
        <p:nvSpPr>
          <p:cNvPr id="90" name="Rectangle 1">
            <a:extLst>
              <a:ext uri="{FF2B5EF4-FFF2-40B4-BE49-F238E27FC236}">
                <a16:creationId xmlns:a16="http://schemas.microsoft.com/office/drawing/2014/main" id="{546E7FA1-F800-4C5B-807A-4512A548D337}"/>
              </a:ext>
            </a:extLst>
          </p:cNvPr>
          <p:cNvSpPr/>
          <p:nvPr/>
        </p:nvSpPr>
        <p:spPr>
          <a:xfrm flipH="1">
            <a:off x="6634954" y="1419380"/>
            <a:ext cx="41458" cy="122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32">
              <a:latin typeface="Arno Pro" panose="02020502040506020403" pitchFamily="18" charset="0"/>
            </a:endParaRPr>
          </a:p>
        </p:txBody>
      </p:sp>
      <p:sp>
        <p:nvSpPr>
          <p:cNvPr id="91" name="Rectangle 1">
            <a:extLst>
              <a:ext uri="{FF2B5EF4-FFF2-40B4-BE49-F238E27FC236}">
                <a16:creationId xmlns:a16="http://schemas.microsoft.com/office/drawing/2014/main" id="{546E7FA1-F800-4C5B-807A-4512A548D337}"/>
              </a:ext>
            </a:extLst>
          </p:cNvPr>
          <p:cNvSpPr/>
          <p:nvPr/>
        </p:nvSpPr>
        <p:spPr>
          <a:xfrm flipH="1">
            <a:off x="9028141" y="1420584"/>
            <a:ext cx="41458" cy="122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32">
              <a:latin typeface="Arno Pro" panose="0202050204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2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 descr="Puslapis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68" y="36565"/>
            <a:ext cx="971881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D473E64-C25F-472A-BDD0-727FD88FC4FB}"/>
              </a:ext>
            </a:extLst>
          </p:cNvPr>
          <p:cNvGrpSpPr/>
          <p:nvPr/>
        </p:nvGrpSpPr>
        <p:grpSpPr>
          <a:xfrm>
            <a:off x="1297622" y="2165057"/>
            <a:ext cx="2794004" cy="3460285"/>
            <a:chOff x="515867" y="1368007"/>
            <a:chExt cx="4302189" cy="5489993"/>
          </a:xfrm>
        </p:grpSpPr>
        <p:sp>
          <p:nvSpPr>
            <p:cNvPr id="74" name="막힌 원호 34">
              <a:extLst>
                <a:ext uri="{FF2B5EF4-FFF2-40B4-BE49-F238E27FC236}">
                  <a16:creationId xmlns:a16="http://schemas.microsoft.com/office/drawing/2014/main" id="{C495CC0D-B68B-4C8D-B572-3065C908FF33}"/>
                </a:ext>
              </a:extLst>
            </p:cNvPr>
            <p:cNvSpPr/>
            <p:nvPr/>
          </p:nvSpPr>
          <p:spPr>
            <a:xfrm>
              <a:off x="515867" y="1368007"/>
              <a:ext cx="4061344" cy="4061344"/>
            </a:xfrm>
            <a:prstGeom prst="blockArc">
              <a:avLst>
                <a:gd name="adj1" fmla="val 5315226"/>
                <a:gd name="adj2" fmla="val 10671772"/>
                <a:gd name="adj3" fmla="val 5500"/>
              </a:avLst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9">
                <a:solidFill>
                  <a:schemeClr val="tx1"/>
                </a:solidFill>
              </a:endParaRPr>
            </a:p>
          </p:txBody>
        </p:sp>
        <p:sp>
          <p:nvSpPr>
            <p:cNvPr id="75" name="원형: 비어 있음 7">
              <a:extLst>
                <a:ext uri="{FF2B5EF4-FFF2-40B4-BE49-F238E27FC236}">
                  <a16:creationId xmlns:a16="http://schemas.microsoft.com/office/drawing/2014/main" id="{831729EE-6AB5-4BFE-B3CD-7EE677906331}"/>
                </a:ext>
              </a:extLst>
            </p:cNvPr>
            <p:cNvSpPr/>
            <p:nvPr/>
          </p:nvSpPr>
          <p:spPr>
            <a:xfrm>
              <a:off x="919900" y="1772040"/>
              <a:ext cx="3253279" cy="3253279"/>
            </a:xfrm>
            <a:prstGeom prst="donut">
              <a:avLst>
                <a:gd name="adj" fmla="val 150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9">
                <a:solidFill>
                  <a:schemeClr val="tx1"/>
                </a:solidFill>
              </a:endParaRPr>
            </a:p>
          </p:txBody>
        </p:sp>
        <p:sp>
          <p:nvSpPr>
            <p:cNvPr id="77" name="Oval 8">
              <a:extLst>
                <a:ext uri="{FF2B5EF4-FFF2-40B4-BE49-F238E27FC236}">
                  <a16:creationId xmlns:a16="http://schemas.microsoft.com/office/drawing/2014/main" id="{8490964A-19DF-424D-BA61-A589C6A13370}"/>
                </a:ext>
              </a:extLst>
            </p:cNvPr>
            <p:cNvSpPr/>
            <p:nvPr/>
          </p:nvSpPr>
          <p:spPr>
            <a:xfrm>
              <a:off x="1162633" y="2014773"/>
              <a:ext cx="2767811" cy="2767812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694" tIns="36346" rIns="72694" bIns="3634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69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405588BB-5FA0-4A1C-AC37-C2AB380910B7}"/>
                </a:ext>
              </a:extLst>
            </p:cNvPr>
            <p:cNvSpPr/>
            <p:nvPr/>
          </p:nvSpPr>
          <p:spPr>
            <a:xfrm>
              <a:off x="2363385" y="4976141"/>
              <a:ext cx="335097" cy="1881859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388246"/>
                <a:gd name="connsiteY0" fmla="*/ 0 h 2158745"/>
                <a:gd name="connsiteX1" fmla="*/ 169614 w 388246"/>
                <a:gd name="connsiteY1" fmla="*/ 653795 h 2158745"/>
                <a:gd name="connsiteX2" fmla="*/ 12880 w 388246"/>
                <a:gd name="connsiteY2" fmla="*/ 1463420 h 2158745"/>
                <a:gd name="connsiteX3" fmla="*/ 215523 w 388246"/>
                <a:gd name="connsiteY3" fmla="*/ 2158745 h 2158745"/>
                <a:gd name="connsiteX4" fmla="*/ 384400 w 388246"/>
                <a:gd name="connsiteY4" fmla="*/ 2138024 h 2158745"/>
                <a:gd name="connsiteX5" fmla="*/ 183472 w 388246"/>
                <a:gd name="connsiteY5" fmla="*/ 1464323 h 2158745"/>
                <a:gd name="connsiteX6" fmla="*/ 338490 w 388246"/>
                <a:gd name="connsiteY6" fmla="*/ 660747 h 2158745"/>
                <a:gd name="connsiteX7" fmla="*/ 266867 w 388246"/>
                <a:gd name="connsiteY7" fmla="*/ 6095 h 2158745"/>
                <a:gd name="connsiteX8" fmla="*/ 136662 w 388246"/>
                <a:gd name="connsiteY8" fmla="*/ 0 h 2158745"/>
                <a:gd name="connsiteX0" fmla="*/ 136662 w 384400"/>
                <a:gd name="connsiteY0" fmla="*/ 0 h 2158745"/>
                <a:gd name="connsiteX1" fmla="*/ 169614 w 384400"/>
                <a:gd name="connsiteY1" fmla="*/ 653795 h 2158745"/>
                <a:gd name="connsiteX2" fmla="*/ 12880 w 384400"/>
                <a:gd name="connsiteY2" fmla="*/ 1463420 h 2158745"/>
                <a:gd name="connsiteX3" fmla="*/ 215523 w 384400"/>
                <a:gd name="connsiteY3" fmla="*/ 2158745 h 2158745"/>
                <a:gd name="connsiteX4" fmla="*/ 384400 w 384400"/>
                <a:gd name="connsiteY4" fmla="*/ 2138024 h 2158745"/>
                <a:gd name="connsiteX5" fmla="*/ 183472 w 384400"/>
                <a:gd name="connsiteY5" fmla="*/ 1464323 h 2158745"/>
                <a:gd name="connsiteX6" fmla="*/ 309219 w 384400"/>
                <a:gd name="connsiteY6" fmla="*/ 631477 h 2158745"/>
                <a:gd name="connsiteX7" fmla="*/ 266867 w 384400"/>
                <a:gd name="connsiteY7" fmla="*/ 6095 h 2158745"/>
                <a:gd name="connsiteX8" fmla="*/ 136662 w 384400"/>
                <a:gd name="connsiteY8" fmla="*/ 0 h 2158745"/>
                <a:gd name="connsiteX0" fmla="*/ 136662 w 384400"/>
                <a:gd name="connsiteY0" fmla="*/ 0 h 2158745"/>
                <a:gd name="connsiteX1" fmla="*/ 169614 w 384400"/>
                <a:gd name="connsiteY1" fmla="*/ 653795 h 2158745"/>
                <a:gd name="connsiteX2" fmla="*/ 12880 w 384400"/>
                <a:gd name="connsiteY2" fmla="*/ 1463420 h 2158745"/>
                <a:gd name="connsiteX3" fmla="*/ 215523 w 384400"/>
                <a:gd name="connsiteY3" fmla="*/ 2158745 h 2158745"/>
                <a:gd name="connsiteX4" fmla="*/ 384400 w 384400"/>
                <a:gd name="connsiteY4" fmla="*/ 2138024 h 2158745"/>
                <a:gd name="connsiteX5" fmla="*/ 139567 w 384400"/>
                <a:gd name="connsiteY5" fmla="*/ 1464322 h 2158745"/>
                <a:gd name="connsiteX6" fmla="*/ 309219 w 384400"/>
                <a:gd name="connsiteY6" fmla="*/ 631477 h 2158745"/>
                <a:gd name="connsiteX7" fmla="*/ 266867 w 384400"/>
                <a:gd name="connsiteY7" fmla="*/ 6095 h 2158745"/>
                <a:gd name="connsiteX8" fmla="*/ 136662 w 384400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00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02209" y="1701890"/>
                    <a:pt x="139567" y="1464322"/>
                  </a:cubicBezTo>
                  <a:cubicBezTo>
                    <a:pt x="80011" y="1200797"/>
                    <a:pt x="191096" y="899335"/>
                    <a:pt x="309219" y="631477"/>
                  </a:cubicBezTo>
                  <a:cubicBezTo>
                    <a:pt x="380273" y="429608"/>
                    <a:pt x="419680" y="335791"/>
                    <a:pt x="266867" y="6095"/>
                  </a:cubicBezTo>
                  <a:cubicBezTo>
                    <a:pt x="208830" y="4063"/>
                    <a:pt x="194699" y="2032"/>
                    <a:pt x="136662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9">
                <a:solidFill>
                  <a:schemeClr val="tx1"/>
                </a:solidFill>
              </a:endParaRPr>
            </a:p>
          </p:txBody>
        </p:sp>
        <p:grpSp>
          <p:nvGrpSpPr>
            <p:cNvPr id="80" name="Group 2">
              <a:extLst>
                <a:ext uri="{FF2B5EF4-FFF2-40B4-BE49-F238E27FC236}">
                  <a16:creationId xmlns:a16="http://schemas.microsoft.com/office/drawing/2014/main" id="{67BF0C36-B895-4F39-9263-A9C5911314F5}"/>
                </a:ext>
              </a:extLst>
            </p:cNvPr>
            <p:cNvGrpSpPr/>
            <p:nvPr/>
          </p:nvGrpSpPr>
          <p:grpSpPr>
            <a:xfrm rot="16544206">
              <a:off x="938159" y="5234125"/>
              <a:ext cx="1175621" cy="1694211"/>
              <a:chOff x="967240" y="3289369"/>
              <a:chExt cx="1100200" cy="1585520"/>
            </a:xfrm>
          </p:grpSpPr>
          <p:sp>
            <p:nvSpPr>
              <p:cNvPr id="81" name="Freeform 3">
                <a:extLst>
                  <a:ext uri="{FF2B5EF4-FFF2-40B4-BE49-F238E27FC236}">
                    <a16:creationId xmlns:a16="http://schemas.microsoft.com/office/drawing/2014/main" id="{2326D347-EBC9-4F5C-AF9C-D7F332010CBC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69"/>
              </a:p>
            </p:txBody>
          </p:sp>
          <p:sp>
            <p:nvSpPr>
              <p:cNvPr id="82" name="Freeform 4">
                <a:extLst>
                  <a:ext uri="{FF2B5EF4-FFF2-40B4-BE49-F238E27FC236}">
                    <a16:creationId xmlns:a16="http://schemas.microsoft.com/office/drawing/2014/main" id="{A6F4A596-0B56-47B5-85F7-0C4BDD41CA81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69"/>
              </a:p>
            </p:txBody>
          </p:sp>
        </p:grp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19341F87-5FF5-4111-B981-5F0C4107E33F}"/>
                </a:ext>
              </a:extLst>
            </p:cNvPr>
            <p:cNvSpPr/>
            <p:nvPr/>
          </p:nvSpPr>
          <p:spPr>
            <a:xfrm rot="4904672">
              <a:off x="2762377" y="5333747"/>
              <a:ext cx="336117" cy="946611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9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20AAB3E1-A286-4439-BFEB-3250070E14F4}"/>
                </a:ext>
              </a:extLst>
            </p:cNvPr>
            <p:cNvSpPr/>
            <p:nvPr/>
          </p:nvSpPr>
          <p:spPr>
            <a:xfrm rot="3111980" flipH="1">
              <a:off x="3356401" y="3783008"/>
              <a:ext cx="755414" cy="2167896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9"/>
            </a:p>
          </p:txBody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B21CEC84-8E56-483E-96EE-E9F02C35092E}"/>
                </a:ext>
              </a:extLst>
            </p:cNvPr>
            <p:cNvSpPr/>
            <p:nvPr/>
          </p:nvSpPr>
          <p:spPr>
            <a:xfrm rot="3762166">
              <a:off x="3004136" y="5558414"/>
              <a:ext cx="535048" cy="1506856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9" dirty="0"/>
            </a:p>
          </p:txBody>
        </p:sp>
      </p:grpSp>
      <p:grpSp>
        <p:nvGrpSpPr>
          <p:cNvPr id="88" name="그룹 5">
            <a:extLst>
              <a:ext uri="{FF2B5EF4-FFF2-40B4-BE49-F238E27FC236}">
                <a16:creationId xmlns:a16="http://schemas.microsoft.com/office/drawing/2014/main" id="{EDF85189-F6E4-4847-A8DF-6AD243365690}"/>
              </a:ext>
            </a:extLst>
          </p:cNvPr>
          <p:cNvGrpSpPr/>
          <p:nvPr/>
        </p:nvGrpSpPr>
        <p:grpSpPr>
          <a:xfrm>
            <a:off x="6186497" y="1310568"/>
            <a:ext cx="4253481" cy="635055"/>
            <a:chOff x="6328887" y="1915749"/>
            <a:chExt cx="5350385" cy="798827"/>
          </a:xfrm>
        </p:grpSpPr>
        <p:sp>
          <p:nvSpPr>
            <p:cNvPr id="89" name="직사각형 70">
              <a:extLst>
                <a:ext uri="{FF2B5EF4-FFF2-40B4-BE49-F238E27FC236}">
                  <a16:creationId xmlns:a16="http://schemas.microsoft.com/office/drawing/2014/main" id="{5F6E8B54-1098-4D34-BD4E-9C4DA7D3518F}"/>
                </a:ext>
              </a:extLst>
            </p:cNvPr>
            <p:cNvSpPr/>
            <p:nvPr/>
          </p:nvSpPr>
          <p:spPr>
            <a:xfrm>
              <a:off x="6422667" y="1915749"/>
              <a:ext cx="2260052" cy="360000"/>
            </a:xfrm>
            <a:prstGeom prst="rect">
              <a:avLst/>
            </a:prstGeom>
            <a:solidFill>
              <a:schemeClr val="bg1">
                <a:lumMod val="65000"/>
                <a:alpha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694" tIns="36346" rIns="72694" bIns="3634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lt-LT" sz="2267" b="1" dirty="0">
                  <a:solidFill>
                    <a:schemeClr val="tx1"/>
                  </a:solidFill>
                  <a:latin typeface="Arno Pro" panose="02020502040506020403" pitchFamily="18" charset="0"/>
                </a:rPr>
                <a:t>44,81 MEUR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1A10FCB-8772-4067-A24D-A19579DEA3AD}"/>
                </a:ext>
              </a:extLst>
            </p:cNvPr>
            <p:cNvSpPr txBox="1"/>
            <p:nvPr/>
          </p:nvSpPr>
          <p:spPr>
            <a:xfrm>
              <a:off x="6328887" y="2317588"/>
              <a:ext cx="5350385" cy="39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51" b="1" dirty="0">
                  <a:latin typeface="Arno Pro" panose="02020502040506020403" pitchFamily="18" charset="0"/>
                </a:rPr>
                <a:t>Nauji gamybos procesai, medžiagos ir technologijos</a:t>
              </a:r>
            </a:p>
          </p:txBody>
        </p:sp>
      </p:grpSp>
      <p:grpSp>
        <p:nvGrpSpPr>
          <p:cNvPr id="91" name="그룹 4">
            <a:extLst>
              <a:ext uri="{FF2B5EF4-FFF2-40B4-BE49-F238E27FC236}">
                <a16:creationId xmlns:a16="http://schemas.microsoft.com/office/drawing/2014/main" id="{25657BE2-D13B-4891-A9FC-B5E04492C910}"/>
              </a:ext>
            </a:extLst>
          </p:cNvPr>
          <p:cNvGrpSpPr/>
          <p:nvPr/>
        </p:nvGrpSpPr>
        <p:grpSpPr>
          <a:xfrm>
            <a:off x="6186497" y="2228338"/>
            <a:ext cx="4253480" cy="635056"/>
            <a:chOff x="6328890" y="3050599"/>
            <a:chExt cx="5350384" cy="798827"/>
          </a:xfrm>
        </p:grpSpPr>
        <p:sp>
          <p:nvSpPr>
            <p:cNvPr id="92" name="직사각형 72">
              <a:extLst>
                <a:ext uri="{FF2B5EF4-FFF2-40B4-BE49-F238E27FC236}">
                  <a16:creationId xmlns:a16="http://schemas.microsoft.com/office/drawing/2014/main" id="{CD5A972E-D57D-4EE6-B4BB-A1153AF3D99F}"/>
                </a:ext>
              </a:extLst>
            </p:cNvPr>
            <p:cNvSpPr/>
            <p:nvPr/>
          </p:nvSpPr>
          <p:spPr>
            <a:xfrm>
              <a:off x="6422669" y="3050599"/>
              <a:ext cx="2260053" cy="360000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694" tIns="36346" rIns="72694" bIns="3634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lt-LT" sz="2267" b="1" dirty="0">
                  <a:solidFill>
                    <a:schemeClr val="tx1"/>
                  </a:solidFill>
                  <a:latin typeface="Arno Pro" panose="02020502040506020403" pitchFamily="18" charset="0"/>
                </a:rPr>
                <a:t>44,28 MEUR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7B09069-08BA-4D14-AE9E-025285CD583D}"/>
                </a:ext>
              </a:extLst>
            </p:cNvPr>
            <p:cNvSpPr txBox="1"/>
            <p:nvPr/>
          </p:nvSpPr>
          <p:spPr>
            <a:xfrm>
              <a:off x="6328890" y="3452439"/>
              <a:ext cx="5350384" cy="39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51" b="1" dirty="0">
                  <a:latin typeface="Arno Pro" panose="02020502040506020403" pitchFamily="18" charset="0"/>
                </a:rPr>
                <a:t>Sveikatos technologijos ir biotechnologijos</a:t>
              </a:r>
            </a:p>
          </p:txBody>
        </p:sp>
      </p:grpSp>
      <p:grpSp>
        <p:nvGrpSpPr>
          <p:cNvPr id="94" name="그룹 3">
            <a:extLst>
              <a:ext uri="{FF2B5EF4-FFF2-40B4-BE49-F238E27FC236}">
                <a16:creationId xmlns:a16="http://schemas.microsoft.com/office/drawing/2014/main" id="{2763B5D4-A8EB-49F6-BA2C-D89CFB6B411E}"/>
              </a:ext>
            </a:extLst>
          </p:cNvPr>
          <p:cNvGrpSpPr/>
          <p:nvPr/>
        </p:nvGrpSpPr>
        <p:grpSpPr>
          <a:xfrm>
            <a:off x="6186500" y="3146110"/>
            <a:ext cx="4253480" cy="635057"/>
            <a:chOff x="6328891" y="4185449"/>
            <a:chExt cx="5350384" cy="798827"/>
          </a:xfrm>
        </p:grpSpPr>
        <p:sp>
          <p:nvSpPr>
            <p:cNvPr id="95" name="직사각형 74">
              <a:extLst>
                <a:ext uri="{FF2B5EF4-FFF2-40B4-BE49-F238E27FC236}">
                  <a16:creationId xmlns:a16="http://schemas.microsoft.com/office/drawing/2014/main" id="{D7C2929F-50A5-405D-8618-38605456FA7B}"/>
                </a:ext>
              </a:extLst>
            </p:cNvPr>
            <p:cNvSpPr/>
            <p:nvPr/>
          </p:nvSpPr>
          <p:spPr>
            <a:xfrm>
              <a:off x="6422670" y="4185449"/>
              <a:ext cx="2260049" cy="360000"/>
            </a:xfrm>
            <a:prstGeom prst="rect">
              <a:avLst/>
            </a:prstGeom>
            <a:solidFill>
              <a:srgbClr val="94A07D">
                <a:alpha val="80000"/>
              </a:srgb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694" tIns="36346" rIns="72694" bIns="3634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lt-LT" sz="2267" b="1" dirty="0">
                  <a:solidFill>
                    <a:schemeClr val="tx1"/>
                  </a:solidFill>
                  <a:latin typeface="Arno Pro" panose="02020502040506020403" pitchFamily="18" charset="0"/>
                </a:rPr>
                <a:t>31,54 MEUR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47F3CF-B44E-4528-9F74-9DC35449EADD}"/>
                </a:ext>
              </a:extLst>
            </p:cNvPr>
            <p:cNvSpPr txBox="1"/>
            <p:nvPr/>
          </p:nvSpPr>
          <p:spPr>
            <a:xfrm>
              <a:off x="6328891" y="4587290"/>
              <a:ext cx="5350384" cy="396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51" b="1" dirty="0">
                  <a:latin typeface="Arno Pro" panose="02020502040506020403" pitchFamily="18" charset="0"/>
                </a:rPr>
                <a:t>Transportas, logistika </a:t>
              </a:r>
              <a:r>
                <a:rPr lang="lt-LT" sz="1451" b="1" dirty="0">
                  <a:latin typeface="Arno Pro" panose="02020502040506020403" pitchFamily="18" charset="0"/>
                </a:rPr>
                <a:t>ir </a:t>
              </a:r>
              <a:r>
                <a:rPr lang="lt-LT" sz="1451" b="1" dirty="0">
                  <a:latin typeface="Arno Pro" panose="02020502040506020403" pitchFamily="18" charset="0"/>
                </a:rPr>
                <a:t>IRT</a:t>
              </a:r>
            </a:p>
          </p:txBody>
        </p:sp>
      </p:grpSp>
      <p:grpSp>
        <p:nvGrpSpPr>
          <p:cNvPr id="97" name="그룹 2">
            <a:extLst>
              <a:ext uri="{FF2B5EF4-FFF2-40B4-BE49-F238E27FC236}">
                <a16:creationId xmlns:a16="http://schemas.microsoft.com/office/drawing/2014/main" id="{33374FCE-8EB9-460A-9180-333C2E5EAAC7}"/>
              </a:ext>
            </a:extLst>
          </p:cNvPr>
          <p:cNvGrpSpPr/>
          <p:nvPr/>
        </p:nvGrpSpPr>
        <p:grpSpPr>
          <a:xfrm>
            <a:off x="6186498" y="4063873"/>
            <a:ext cx="4253480" cy="635056"/>
            <a:chOff x="6328889" y="5320299"/>
            <a:chExt cx="5350384" cy="798827"/>
          </a:xfrm>
        </p:grpSpPr>
        <p:sp>
          <p:nvSpPr>
            <p:cNvPr id="98" name="직사각형 76">
              <a:extLst>
                <a:ext uri="{FF2B5EF4-FFF2-40B4-BE49-F238E27FC236}">
                  <a16:creationId xmlns:a16="http://schemas.microsoft.com/office/drawing/2014/main" id="{B67B04EB-FBED-4FF8-A6CB-3493530840E4}"/>
                </a:ext>
              </a:extLst>
            </p:cNvPr>
            <p:cNvSpPr/>
            <p:nvPr/>
          </p:nvSpPr>
          <p:spPr>
            <a:xfrm>
              <a:off x="6422668" y="5320299"/>
              <a:ext cx="2260052" cy="360000"/>
            </a:xfrm>
            <a:prstGeom prst="rect">
              <a:avLst/>
            </a:prstGeom>
            <a:solidFill>
              <a:schemeClr val="accent1">
                <a:lumMod val="75000"/>
                <a:alpha val="51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694" tIns="36346" rIns="72694" bIns="3634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lt-LT" sz="1995" b="1" dirty="0">
                  <a:solidFill>
                    <a:schemeClr val="tx1"/>
                  </a:solidFill>
                  <a:latin typeface="Arno Pro" panose="02020502040506020403" pitchFamily="18" charset="0"/>
                </a:rPr>
                <a:t>15,34 </a:t>
              </a:r>
              <a:r>
                <a:rPr lang="lt-LT" sz="2267" b="1" dirty="0">
                  <a:solidFill>
                    <a:schemeClr val="tx1"/>
                  </a:solidFill>
                  <a:latin typeface="Arno Pro" panose="02020502040506020403" pitchFamily="18" charset="0"/>
                </a:rPr>
                <a:t>MEUR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81D3AC7-7CA2-4446-9063-A53CD4C5E332}"/>
                </a:ext>
              </a:extLst>
            </p:cNvPr>
            <p:cNvSpPr txBox="1"/>
            <p:nvPr/>
          </p:nvSpPr>
          <p:spPr>
            <a:xfrm>
              <a:off x="6328889" y="5722139"/>
              <a:ext cx="5350384" cy="39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51" b="1" dirty="0">
                  <a:latin typeface="Arno Pro" panose="02020502040506020403" pitchFamily="18" charset="0"/>
                </a:rPr>
                <a:t>Energetika ir tvari aplinka</a:t>
              </a:r>
            </a:p>
          </p:txBody>
        </p:sp>
      </p:grpSp>
      <p:graphicFrame>
        <p:nvGraphicFramePr>
          <p:cNvPr id="100" name="Chart 7">
            <a:extLst>
              <a:ext uri="{FF2B5EF4-FFF2-40B4-BE49-F238E27FC236}">
                <a16:creationId xmlns:a16="http://schemas.microsoft.com/office/drawing/2014/main" id="{2D502A8B-CC2D-4166-A346-96502274B459}"/>
              </a:ext>
            </a:extLst>
          </p:cNvPr>
          <p:cNvGraphicFramePr/>
          <p:nvPr>
            <p:extLst/>
          </p:nvPr>
        </p:nvGraphicFramePr>
        <p:xfrm>
          <a:off x="5255074" y="2165058"/>
          <a:ext cx="784445" cy="81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1" name="Chart 7">
            <a:extLst>
              <a:ext uri="{FF2B5EF4-FFF2-40B4-BE49-F238E27FC236}">
                <a16:creationId xmlns:a16="http://schemas.microsoft.com/office/drawing/2014/main" id="{A8AF568C-5A83-4E2F-90E7-A50D49F8BF38}"/>
              </a:ext>
            </a:extLst>
          </p:cNvPr>
          <p:cNvGraphicFramePr/>
          <p:nvPr>
            <p:extLst/>
          </p:nvPr>
        </p:nvGraphicFramePr>
        <p:xfrm>
          <a:off x="5255074" y="3082825"/>
          <a:ext cx="784445" cy="81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2" name="Chart 7">
            <a:extLst>
              <a:ext uri="{FF2B5EF4-FFF2-40B4-BE49-F238E27FC236}">
                <a16:creationId xmlns:a16="http://schemas.microsoft.com/office/drawing/2014/main" id="{B3BA02AB-6E54-48AA-A71B-E44AC9C80BCF}"/>
              </a:ext>
            </a:extLst>
          </p:cNvPr>
          <p:cNvGraphicFramePr/>
          <p:nvPr>
            <p:extLst/>
          </p:nvPr>
        </p:nvGraphicFramePr>
        <p:xfrm>
          <a:off x="5255074" y="4000592"/>
          <a:ext cx="784445" cy="81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3" name="Chart 7">
            <a:extLst>
              <a:ext uri="{FF2B5EF4-FFF2-40B4-BE49-F238E27FC236}">
                <a16:creationId xmlns:a16="http://schemas.microsoft.com/office/drawing/2014/main" id="{5170F26B-98D9-4C45-BEC4-474770B201B4}"/>
              </a:ext>
            </a:extLst>
          </p:cNvPr>
          <p:cNvGraphicFramePr/>
          <p:nvPr>
            <p:extLst/>
          </p:nvPr>
        </p:nvGraphicFramePr>
        <p:xfrm>
          <a:off x="5255074" y="1247291"/>
          <a:ext cx="784445" cy="81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7" name="Freeform 66"/>
          <p:cNvSpPr>
            <a:spLocks/>
          </p:cNvSpPr>
          <p:nvPr/>
        </p:nvSpPr>
        <p:spPr bwMode="auto">
          <a:xfrm>
            <a:off x="1811685" y="2891820"/>
            <a:ext cx="1655035" cy="1257783"/>
          </a:xfrm>
          <a:custGeom>
            <a:avLst/>
            <a:gdLst/>
            <a:ahLst/>
            <a:cxnLst>
              <a:cxn ang="0">
                <a:pos x="1503" y="6045"/>
              </a:cxn>
              <a:cxn ang="0">
                <a:pos x="2485" y="6479"/>
              </a:cxn>
              <a:cxn ang="0">
                <a:pos x="3037" y="6845"/>
              </a:cxn>
              <a:cxn ang="0">
                <a:pos x="3766" y="6738"/>
              </a:cxn>
              <a:cxn ang="0">
                <a:pos x="4585" y="6824"/>
              </a:cxn>
              <a:cxn ang="0">
                <a:pos x="5248" y="7550"/>
              </a:cxn>
              <a:cxn ang="0">
                <a:pos x="4981" y="8480"/>
              </a:cxn>
              <a:cxn ang="0">
                <a:pos x="4803" y="9479"/>
              </a:cxn>
              <a:cxn ang="0">
                <a:pos x="5173" y="10019"/>
              </a:cxn>
              <a:cxn ang="0">
                <a:pos x="5988" y="10512"/>
              </a:cxn>
              <a:cxn ang="0">
                <a:pos x="6807" y="11045"/>
              </a:cxn>
              <a:cxn ang="0">
                <a:pos x="7047" y="11979"/>
              </a:cxn>
              <a:cxn ang="0">
                <a:pos x="7825" y="12360"/>
              </a:cxn>
              <a:cxn ang="0">
                <a:pos x="8497" y="12360"/>
              </a:cxn>
              <a:cxn ang="0">
                <a:pos x="9613" y="12504"/>
              </a:cxn>
              <a:cxn ang="0">
                <a:pos x="10525" y="12084"/>
              </a:cxn>
              <a:cxn ang="0">
                <a:pos x="10849" y="11412"/>
              </a:cxn>
              <a:cxn ang="0">
                <a:pos x="12001" y="10920"/>
              </a:cxn>
              <a:cxn ang="0">
                <a:pos x="12853" y="10476"/>
              </a:cxn>
              <a:cxn ang="0">
                <a:pos x="13213" y="11256"/>
              </a:cxn>
              <a:cxn ang="0">
                <a:pos x="13525" y="10608"/>
              </a:cxn>
              <a:cxn ang="0">
                <a:pos x="13009" y="10188"/>
              </a:cxn>
              <a:cxn ang="0">
                <a:pos x="13525" y="9216"/>
              </a:cxn>
              <a:cxn ang="0">
                <a:pos x="13585" y="7944"/>
              </a:cxn>
              <a:cxn ang="0">
                <a:pos x="14173" y="7272"/>
              </a:cxn>
              <a:cxn ang="0">
                <a:pos x="14869" y="6708"/>
              </a:cxn>
              <a:cxn ang="0">
                <a:pos x="15481" y="6324"/>
              </a:cxn>
              <a:cxn ang="0">
                <a:pos x="16141" y="5928"/>
              </a:cxn>
              <a:cxn ang="0">
                <a:pos x="16345" y="5376"/>
              </a:cxn>
              <a:cxn ang="0">
                <a:pos x="15493" y="5172"/>
              </a:cxn>
              <a:cxn ang="0">
                <a:pos x="15613" y="4404"/>
              </a:cxn>
              <a:cxn ang="0">
                <a:pos x="15439" y="3566"/>
              </a:cxn>
              <a:cxn ang="0">
                <a:pos x="14712" y="2958"/>
              </a:cxn>
              <a:cxn ang="0">
                <a:pos x="13956" y="2186"/>
              </a:cxn>
              <a:cxn ang="0">
                <a:pos x="13225" y="1598"/>
              </a:cxn>
              <a:cxn ang="0">
                <a:pos x="12406" y="1382"/>
              </a:cxn>
              <a:cxn ang="0">
                <a:pos x="11529" y="1181"/>
              </a:cxn>
              <a:cxn ang="0">
                <a:pos x="11151" y="386"/>
              </a:cxn>
              <a:cxn ang="0">
                <a:pos x="10828" y="132"/>
              </a:cxn>
              <a:cxn ang="0">
                <a:pos x="10275" y="441"/>
              </a:cxn>
              <a:cxn ang="0">
                <a:pos x="9784" y="897"/>
              </a:cxn>
              <a:cxn ang="0">
                <a:pos x="8952" y="971"/>
              </a:cxn>
              <a:cxn ang="0">
                <a:pos x="8079" y="518"/>
              </a:cxn>
              <a:cxn ang="0">
                <a:pos x="7002" y="387"/>
              </a:cxn>
              <a:cxn ang="0">
                <a:pos x="5869" y="410"/>
              </a:cxn>
              <a:cxn ang="0">
                <a:pos x="5112" y="351"/>
              </a:cxn>
              <a:cxn ang="0">
                <a:pos x="3975" y="119"/>
              </a:cxn>
              <a:cxn ang="0">
                <a:pos x="3078" y="144"/>
              </a:cxn>
              <a:cxn ang="0">
                <a:pos x="2425" y="449"/>
              </a:cxn>
              <a:cxn ang="0">
                <a:pos x="1552" y="843"/>
              </a:cxn>
              <a:cxn ang="0">
                <a:pos x="975" y="1385"/>
              </a:cxn>
              <a:cxn ang="0">
                <a:pos x="490" y="2090"/>
              </a:cxn>
              <a:cxn ang="0">
                <a:pos x="465" y="4191"/>
              </a:cxn>
              <a:cxn ang="0">
                <a:pos x="315" y="5351"/>
              </a:cxn>
              <a:cxn ang="0">
                <a:pos x="600" y="4134"/>
              </a:cxn>
              <a:cxn ang="0">
                <a:pos x="910" y="4619"/>
              </a:cxn>
              <a:cxn ang="0">
                <a:pos x="922" y="5333"/>
              </a:cxn>
            </a:cxnLst>
            <a:rect l="0" t="0" r="r" b="b"/>
            <a:pathLst>
              <a:path w="16489" h="12504">
                <a:moveTo>
                  <a:pt x="1009" y="5721"/>
                </a:moveTo>
                <a:lnTo>
                  <a:pt x="1095" y="5645"/>
                </a:lnTo>
                <a:lnTo>
                  <a:pt x="1195" y="5580"/>
                </a:lnTo>
                <a:lnTo>
                  <a:pt x="1260" y="5655"/>
                </a:lnTo>
                <a:lnTo>
                  <a:pt x="1303" y="5730"/>
                </a:lnTo>
                <a:lnTo>
                  <a:pt x="1362" y="5804"/>
                </a:lnTo>
                <a:lnTo>
                  <a:pt x="1371" y="5903"/>
                </a:lnTo>
                <a:lnTo>
                  <a:pt x="1444" y="5970"/>
                </a:lnTo>
                <a:lnTo>
                  <a:pt x="1503" y="6045"/>
                </a:lnTo>
                <a:lnTo>
                  <a:pt x="1617" y="6060"/>
                </a:lnTo>
                <a:lnTo>
                  <a:pt x="1723" y="6044"/>
                </a:lnTo>
                <a:lnTo>
                  <a:pt x="1827" y="6093"/>
                </a:lnTo>
                <a:lnTo>
                  <a:pt x="1953" y="6120"/>
                </a:lnTo>
                <a:lnTo>
                  <a:pt x="2116" y="6281"/>
                </a:lnTo>
                <a:lnTo>
                  <a:pt x="2152" y="6356"/>
                </a:lnTo>
                <a:lnTo>
                  <a:pt x="2320" y="6440"/>
                </a:lnTo>
                <a:lnTo>
                  <a:pt x="2418" y="6428"/>
                </a:lnTo>
                <a:lnTo>
                  <a:pt x="2485" y="6479"/>
                </a:lnTo>
                <a:lnTo>
                  <a:pt x="2541" y="6525"/>
                </a:lnTo>
                <a:lnTo>
                  <a:pt x="2689" y="6618"/>
                </a:lnTo>
                <a:lnTo>
                  <a:pt x="2775" y="6630"/>
                </a:lnTo>
                <a:lnTo>
                  <a:pt x="2857" y="6603"/>
                </a:lnTo>
                <a:lnTo>
                  <a:pt x="2940" y="6593"/>
                </a:lnTo>
                <a:lnTo>
                  <a:pt x="3016" y="6620"/>
                </a:lnTo>
                <a:lnTo>
                  <a:pt x="3030" y="6675"/>
                </a:lnTo>
                <a:lnTo>
                  <a:pt x="2986" y="6740"/>
                </a:lnTo>
                <a:lnTo>
                  <a:pt x="3037" y="6845"/>
                </a:lnTo>
                <a:lnTo>
                  <a:pt x="3087" y="6897"/>
                </a:lnTo>
                <a:lnTo>
                  <a:pt x="3153" y="6923"/>
                </a:lnTo>
                <a:lnTo>
                  <a:pt x="3234" y="6897"/>
                </a:lnTo>
                <a:lnTo>
                  <a:pt x="3270" y="6852"/>
                </a:lnTo>
                <a:lnTo>
                  <a:pt x="3316" y="6810"/>
                </a:lnTo>
                <a:lnTo>
                  <a:pt x="3388" y="6779"/>
                </a:lnTo>
                <a:lnTo>
                  <a:pt x="3478" y="6756"/>
                </a:lnTo>
                <a:lnTo>
                  <a:pt x="3577" y="6759"/>
                </a:lnTo>
                <a:lnTo>
                  <a:pt x="3766" y="6738"/>
                </a:lnTo>
                <a:lnTo>
                  <a:pt x="3960" y="6788"/>
                </a:lnTo>
                <a:lnTo>
                  <a:pt x="4089" y="6795"/>
                </a:lnTo>
                <a:lnTo>
                  <a:pt x="4207" y="6831"/>
                </a:lnTo>
                <a:lnTo>
                  <a:pt x="4315" y="6812"/>
                </a:lnTo>
                <a:lnTo>
                  <a:pt x="4378" y="6785"/>
                </a:lnTo>
                <a:lnTo>
                  <a:pt x="4447" y="6731"/>
                </a:lnTo>
                <a:lnTo>
                  <a:pt x="4521" y="6714"/>
                </a:lnTo>
                <a:lnTo>
                  <a:pt x="4588" y="6743"/>
                </a:lnTo>
                <a:lnTo>
                  <a:pt x="4585" y="6824"/>
                </a:lnTo>
                <a:lnTo>
                  <a:pt x="4596" y="6933"/>
                </a:lnTo>
                <a:lnTo>
                  <a:pt x="4654" y="7067"/>
                </a:lnTo>
                <a:lnTo>
                  <a:pt x="4728" y="7185"/>
                </a:lnTo>
                <a:lnTo>
                  <a:pt x="4822" y="7166"/>
                </a:lnTo>
                <a:lnTo>
                  <a:pt x="4947" y="7238"/>
                </a:lnTo>
                <a:lnTo>
                  <a:pt x="4984" y="7356"/>
                </a:lnTo>
                <a:lnTo>
                  <a:pt x="5028" y="7440"/>
                </a:lnTo>
                <a:lnTo>
                  <a:pt x="5113" y="7490"/>
                </a:lnTo>
                <a:lnTo>
                  <a:pt x="5248" y="7550"/>
                </a:lnTo>
                <a:lnTo>
                  <a:pt x="5293" y="7629"/>
                </a:lnTo>
                <a:lnTo>
                  <a:pt x="5296" y="7734"/>
                </a:lnTo>
                <a:lnTo>
                  <a:pt x="5365" y="7883"/>
                </a:lnTo>
                <a:lnTo>
                  <a:pt x="5353" y="8042"/>
                </a:lnTo>
                <a:lnTo>
                  <a:pt x="5295" y="8160"/>
                </a:lnTo>
                <a:lnTo>
                  <a:pt x="5211" y="8198"/>
                </a:lnTo>
                <a:lnTo>
                  <a:pt x="5109" y="8267"/>
                </a:lnTo>
                <a:lnTo>
                  <a:pt x="5019" y="8313"/>
                </a:lnTo>
                <a:lnTo>
                  <a:pt x="4981" y="8480"/>
                </a:lnTo>
                <a:lnTo>
                  <a:pt x="4887" y="8568"/>
                </a:lnTo>
                <a:lnTo>
                  <a:pt x="4941" y="8708"/>
                </a:lnTo>
                <a:lnTo>
                  <a:pt x="5004" y="8796"/>
                </a:lnTo>
                <a:lnTo>
                  <a:pt x="4906" y="8930"/>
                </a:lnTo>
                <a:lnTo>
                  <a:pt x="4825" y="9023"/>
                </a:lnTo>
                <a:lnTo>
                  <a:pt x="4791" y="9107"/>
                </a:lnTo>
                <a:lnTo>
                  <a:pt x="4848" y="9204"/>
                </a:lnTo>
                <a:lnTo>
                  <a:pt x="4788" y="9350"/>
                </a:lnTo>
                <a:lnTo>
                  <a:pt x="4803" y="9479"/>
                </a:lnTo>
                <a:lnTo>
                  <a:pt x="4801" y="9635"/>
                </a:lnTo>
                <a:lnTo>
                  <a:pt x="4848" y="9758"/>
                </a:lnTo>
                <a:lnTo>
                  <a:pt x="4920" y="9827"/>
                </a:lnTo>
                <a:lnTo>
                  <a:pt x="4933" y="9960"/>
                </a:lnTo>
                <a:lnTo>
                  <a:pt x="5010" y="10110"/>
                </a:lnTo>
                <a:lnTo>
                  <a:pt x="5092" y="10215"/>
                </a:lnTo>
                <a:lnTo>
                  <a:pt x="5149" y="10166"/>
                </a:lnTo>
                <a:lnTo>
                  <a:pt x="5172" y="10095"/>
                </a:lnTo>
                <a:lnTo>
                  <a:pt x="5173" y="10019"/>
                </a:lnTo>
                <a:lnTo>
                  <a:pt x="5283" y="9986"/>
                </a:lnTo>
                <a:lnTo>
                  <a:pt x="5547" y="10056"/>
                </a:lnTo>
                <a:lnTo>
                  <a:pt x="5632" y="10107"/>
                </a:lnTo>
                <a:lnTo>
                  <a:pt x="5688" y="10197"/>
                </a:lnTo>
                <a:lnTo>
                  <a:pt x="5764" y="10286"/>
                </a:lnTo>
                <a:lnTo>
                  <a:pt x="5797" y="10370"/>
                </a:lnTo>
                <a:lnTo>
                  <a:pt x="5796" y="10455"/>
                </a:lnTo>
                <a:lnTo>
                  <a:pt x="5890" y="10497"/>
                </a:lnTo>
                <a:lnTo>
                  <a:pt x="5988" y="10512"/>
                </a:lnTo>
                <a:lnTo>
                  <a:pt x="6072" y="10499"/>
                </a:lnTo>
                <a:lnTo>
                  <a:pt x="6123" y="10538"/>
                </a:lnTo>
                <a:lnTo>
                  <a:pt x="6309" y="10647"/>
                </a:lnTo>
                <a:lnTo>
                  <a:pt x="6376" y="10718"/>
                </a:lnTo>
                <a:lnTo>
                  <a:pt x="6495" y="10740"/>
                </a:lnTo>
                <a:lnTo>
                  <a:pt x="6589" y="10716"/>
                </a:lnTo>
                <a:lnTo>
                  <a:pt x="6661" y="10847"/>
                </a:lnTo>
                <a:lnTo>
                  <a:pt x="6772" y="10926"/>
                </a:lnTo>
                <a:lnTo>
                  <a:pt x="6807" y="11045"/>
                </a:lnTo>
                <a:lnTo>
                  <a:pt x="6874" y="11147"/>
                </a:lnTo>
                <a:lnTo>
                  <a:pt x="6993" y="11183"/>
                </a:lnTo>
                <a:lnTo>
                  <a:pt x="7081" y="11319"/>
                </a:lnTo>
                <a:lnTo>
                  <a:pt x="7110" y="11451"/>
                </a:lnTo>
                <a:lnTo>
                  <a:pt x="7174" y="11597"/>
                </a:lnTo>
                <a:lnTo>
                  <a:pt x="7174" y="11736"/>
                </a:lnTo>
                <a:lnTo>
                  <a:pt x="7200" y="11841"/>
                </a:lnTo>
                <a:lnTo>
                  <a:pt x="7110" y="11895"/>
                </a:lnTo>
                <a:lnTo>
                  <a:pt x="7047" y="11979"/>
                </a:lnTo>
                <a:lnTo>
                  <a:pt x="7017" y="12062"/>
                </a:lnTo>
                <a:lnTo>
                  <a:pt x="7093" y="12158"/>
                </a:lnTo>
                <a:lnTo>
                  <a:pt x="7093" y="12210"/>
                </a:lnTo>
                <a:lnTo>
                  <a:pt x="7189" y="12276"/>
                </a:lnTo>
                <a:lnTo>
                  <a:pt x="7321" y="12300"/>
                </a:lnTo>
                <a:lnTo>
                  <a:pt x="7429" y="12360"/>
                </a:lnTo>
                <a:lnTo>
                  <a:pt x="7561" y="12336"/>
                </a:lnTo>
                <a:lnTo>
                  <a:pt x="7705" y="12324"/>
                </a:lnTo>
                <a:lnTo>
                  <a:pt x="7825" y="12360"/>
                </a:lnTo>
                <a:lnTo>
                  <a:pt x="7885" y="12492"/>
                </a:lnTo>
                <a:lnTo>
                  <a:pt x="7993" y="12468"/>
                </a:lnTo>
                <a:lnTo>
                  <a:pt x="8029" y="12396"/>
                </a:lnTo>
                <a:lnTo>
                  <a:pt x="7993" y="12336"/>
                </a:lnTo>
                <a:lnTo>
                  <a:pt x="8077" y="12264"/>
                </a:lnTo>
                <a:lnTo>
                  <a:pt x="8209" y="12288"/>
                </a:lnTo>
                <a:lnTo>
                  <a:pt x="8317" y="12204"/>
                </a:lnTo>
                <a:lnTo>
                  <a:pt x="8425" y="12252"/>
                </a:lnTo>
                <a:lnTo>
                  <a:pt x="8497" y="12360"/>
                </a:lnTo>
                <a:lnTo>
                  <a:pt x="8641" y="12336"/>
                </a:lnTo>
                <a:lnTo>
                  <a:pt x="8785" y="12324"/>
                </a:lnTo>
                <a:lnTo>
                  <a:pt x="8905" y="12252"/>
                </a:lnTo>
                <a:lnTo>
                  <a:pt x="9049" y="12192"/>
                </a:lnTo>
                <a:lnTo>
                  <a:pt x="9157" y="12228"/>
                </a:lnTo>
                <a:lnTo>
                  <a:pt x="9277" y="12276"/>
                </a:lnTo>
                <a:lnTo>
                  <a:pt x="9373" y="12372"/>
                </a:lnTo>
                <a:lnTo>
                  <a:pt x="9493" y="12456"/>
                </a:lnTo>
                <a:lnTo>
                  <a:pt x="9613" y="12504"/>
                </a:lnTo>
                <a:lnTo>
                  <a:pt x="9769" y="12492"/>
                </a:lnTo>
                <a:lnTo>
                  <a:pt x="9865" y="12408"/>
                </a:lnTo>
                <a:lnTo>
                  <a:pt x="9997" y="12300"/>
                </a:lnTo>
                <a:lnTo>
                  <a:pt x="10069" y="12192"/>
                </a:lnTo>
                <a:lnTo>
                  <a:pt x="10213" y="12108"/>
                </a:lnTo>
                <a:lnTo>
                  <a:pt x="10309" y="11988"/>
                </a:lnTo>
                <a:lnTo>
                  <a:pt x="10453" y="11952"/>
                </a:lnTo>
                <a:lnTo>
                  <a:pt x="10537" y="11964"/>
                </a:lnTo>
                <a:lnTo>
                  <a:pt x="10525" y="12084"/>
                </a:lnTo>
                <a:lnTo>
                  <a:pt x="10609" y="12168"/>
                </a:lnTo>
                <a:lnTo>
                  <a:pt x="10693" y="12108"/>
                </a:lnTo>
                <a:lnTo>
                  <a:pt x="10777" y="12012"/>
                </a:lnTo>
                <a:lnTo>
                  <a:pt x="10933" y="12012"/>
                </a:lnTo>
                <a:lnTo>
                  <a:pt x="10969" y="11868"/>
                </a:lnTo>
                <a:lnTo>
                  <a:pt x="10933" y="11736"/>
                </a:lnTo>
                <a:lnTo>
                  <a:pt x="10873" y="11628"/>
                </a:lnTo>
                <a:lnTo>
                  <a:pt x="10861" y="11520"/>
                </a:lnTo>
                <a:lnTo>
                  <a:pt x="10849" y="11412"/>
                </a:lnTo>
                <a:lnTo>
                  <a:pt x="10957" y="11280"/>
                </a:lnTo>
                <a:lnTo>
                  <a:pt x="11149" y="11244"/>
                </a:lnTo>
                <a:lnTo>
                  <a:pt x="11293" y="11136"/>
                </a:lnTo>
                <a:lnTo>
                  <a:pt x="11329" y="11256"/>
                </a:lnTo>
                <a:lnTo>
                  <a:pt x="11497" y="11316"/>
                </a:lnTo>
                <a:lnTo>
                  <a:pt x="11665" y="11304"/>
                </a:lnTo>
                <a:lnTo>
                  <a:pt x="11749" y="11184"/>
                </a:lnTo>
                <a:lnTo>
                  <a:pt x="11881" y="11016"/>
                </a:lnTo>
                <a:lnTo>
                  <a:pt x="12001" y="10920"/>
                </a:lnTo>
                <a:lnTo>
                  <a:pt x="12037" y="10836"/>
                </a:lnTo>
                <a:lnTo>
                  <a:pt x="12037" y="10716"/>
                </a:lnTo>
                <a:lnTo>
                  <a:pt x="12181" y="10680"/>
                </a:lnTo>
                <a:lnTo>
                  <a:pt x="12301" y="10704"/>
                </a:lnTo>
                <a:lnTo>
                  <a:pt x="12469" y="10704"/>
                </a:lnTo>
                <a:lnTo>
                  <a:pt x="12541" y="10608"/>
                </a:lnTo>
                <a:lnTo>
                  <a:pt x="12661" y="10560"/>
                </a:lnTo>
                <a:lnTo>
                  <a:pt x="12757" y="10536"/>
                </a:lnTo>
                <a:lnTo>
                  <a:pt x="12853" y="10476"/>
                </a:lnTo>
                <a:lnTo>
                  <a:pt x="12901" y="10596"/>
                </a:lnTo>
                <a:lnTo>
                  <a:pt x="12997" y="10656"/>
                </a:lnTo>
                <a:lnTo>
                  <a:pt x="12973" y="10824"/>
                </a:lnTo>
                <a:lnTo>
                  <a:pt x="13045" y="10920"/>
                </a:lnTo>
                <a:lnTo>
                  <a:pt x="12985" y="11016"/>
                </a:lnTo>
                <a:lnTo>
                  <a:pt x="12901" y="11100"/>
                </a:lnTo>
                <a:lnTo>
                  <a:pt x="12973" y="11184"/>
                </a:lnTo>
                <a:lnTo>
                  <a:pt x="13081" y="11232"/>
                </a:lnTo>
                <a:lnTo>
                  <a:pt x="13213" y="11256"/>
                </a:lnTo>
                <a:lnTo>
                  <a:pt x="13309" y="11316"/>
                </a:lnTo>
                <a:lnTo>
                  <a:pt x="13405" y="11268"/>
                </a:lnTo>
                <a:lnTo>
                  <a:pt x="13501" y="11196"/>
                </a:lnTo>
                <a:lnTo>
                  <a:pt x="13681" y="11148"/>
                </a:lnTo>
                <a:lnTo>
                  <a:pt x="13705" y="11016"/>
                </a:lnTo>
                <a:lnTo>
                  <a:pt x="13645" y="10908"/>
                </a:lnTo>
                <a:lnTo>
                  <a:pt x="13633" y="10692"/>
                </a:lnTo>
                <a:lnTo>
                  <a:pt x="13585" y="10596"/>
                </a:lnTo>
                <a:lnTo>
                  <a:pt x="13525" y="10608"/>
                </a:lnTo>
                <a:lnTo>
                  <a:pt x="13477" y="10560"/>
                </a:lnTo>
                <a:lnTo>
                  <a:pt x="13441" y="10440"/>
                </a:lnTo>
                <a:lnTo>
                  <a:pt x="13381" y="10356"/>
                </a:lnTo>
                <a:lnTo>
                  <a:pt x="13309" y="10392"/>
                </a:lnTo>
                <a:lnTo>
                  <a:pt x="13249" y="10416"/>
                </a:lnTo>
                <a:lnTo>
                  <a:pt x="13153" y="10380"/>
                </a:lnTo>
                <a:lnTo>
                  <a:pt x="13045" y="10368"/>
                </a:lnTo>
                <a:lnTo>
                  <a:pt x="12973" y="10296"/>
                </a:lnTo>
                <a:lnTo>
                  <a:pt x="13009" y="10188"/>
                </a:lnTo>
                <a:lnTo>
                  <a:pt x="13093" y="10092"/>
                </a:lnTo>
                <a:lnTo>
                  <a:pt x="13129" y="10008"/>
                </a:lnTo>
                <a:lnTo>
                  <a:pt x="13213" y="9888"/>
                </a:lnTo>
                <a:lnTo>
                  <a:pt x="13189" y="9756"/>
                </a:lnTo>
                <a:lnTo>
                  <a:pt x="13213" y="9612"/>
                </a:lnTo>
                <a:lnTo>
                  <a:pt x="13261" y="9468"/>
                </a:lnTo>
                <a:lnTo>
                  <a:pt x="13321" y="9336"/>
                </a:lnTo>
                <a:lnTo>
                  <a:pt x="13429" y="9264"/>
                </a:lnTo>
                <a:lnTo>
                  <a:pt x="13525" y="9216"/>
                </a:lnTo>
                <a:lnTo>
                  <a:pt x="13561" y="9096"/>
                </a:lnTo>
                <a:lnTo>
                  <a:pt x="13537" y="8940"/>
                </a:lnTo>
                <a:lnTo>
                  <a:pt x="13513" y="8808"/>
                </a:lnTo>
                <a:lnTo>
                  <a:pt x="13477" y="8640"/>
                </a:lnTo>
                <a:lnTo>
                  <a:pt x="13501" y="8460"/>
                </a:lnTo>
                <a:lnTo>
                  <a:pt x="13513" y="8268"/>
                </a:lnTo>
                <a:lnTo>
                  <a:pt x="13501" y="8124"/>
                </a:lnTo>
                <a:lnTo>
                  <a:pt x="13477" y="7980"/>
                </a:lnTo>
                <a:lnTo>
                  <a:pt x="13585" y="7944"/>
                </a:lnTo>
                <a:lnTo>
                  <a:pt x="13597" y="7848"/>
                </a:lnTo>
                <a:lnTo>
                  <a:pt x="13645" y="7728"/>
                </a:lnTo>
                <a:lnTo>
                  <a:pt x="13729" y="7620"/>
                </a:lnTo>
                <a:lnTo>
                  <a:pt x="13789" y="7524"/>
                </a:lnTo>
                <a:lnTo>
                  <a:pt x="13801" y="7416"/>
                </a:lnTo>
                <a:lnTo>
                  <a:pt x="13873" y="7356"/>
                </a:lnTo>
                <a:lnTo>
                  <a:pt x="13981" y="7332"/>
                </a:lnTo>
                <a:lnTo>
                  <a:pt x="14101" y="7260"/>
                </a:lnTo>
                <a:lnTo>
                  <a:pt x="14173" y="7272"/>
                </a:lnTo>
                <a:lnTo>
                  <a:pt x="14293" y="7272"/>
                </a:lnTo>
                <a:lnTo>
                  <a:pt x="14401" y="7236"/>
                </a:lnTo>
                <a:lnTo>
                  <a:pt x="14437" y="7152"/>
                </a:lnTo>
                <a:lnTo>
                  <a:pt x="14545" y="7092"/>
                </a:lnTo>
                <a:lnTo>
                  <a:pt x="14629" y="7056"/>
                </a:lnTo>
                <a:lnTo>
                  <a:pt x="14749" y="7032"/>
                </a:lnTo>
                <a:lnTo>
                  <a:pt x="14797" y="6960"/>
                </a:lnTo>
                <a:lnTo>
                  <a:pt x="14845" y="6840"/>
                </a:lnTo>
                <a:lnTo>
                  <a:pt x="14869" y="6708"/>
                </a:lnTo>
                <a:lnTo>
                  <a:pt x="14929" y="6624"/>
                </a:lnTo>
                <a:lnTo>
                  <a:pt x="14893" y="6552"/>
                </a:lnTo>
                <a:lnTo>
                  <a:pt x="14845" y="6456"/>
                </a:lnTo>
                <a:lnTo>
                  <a:pt x="14977" y="6384"/>
                </a:lnTo>
                <a:lnTo>
                  <a:pt x="15061" y="6324"/>
                </a:lnTo>
                <a:lnTo>
                  <a:pt x="15181" y="6300"/>
                </a:lnTo>
                <a:lnTo>
                  <a:pt x="15289" y="6336"/>
                </a:lnTo>
                <a:lnTo>
                  <a:pt x="15385" y="6312"/>
                </a:lnTo>
                <a:lnTo>
                  <a:pt x="15481" y="6324"/>
                </a:lnTo>
                <a:lnTo>
                  <a:pt x="15613" y="6228"/>
                </a:lnTo>
                <a:lnTo>
                  <a:pt x="15673" y="6276"/>
                </a:lnTo>
                <a:lnTo>
                  <a:pt x="15769" y="6228"/>
                </a:lnTo>
                <a:lnTo>
                  <a:pt x="15901" y="6228"/>
                </a:lnTo>
                <a:lnTo>
                  <a:pt x="15997" y="6192"/>
                </a:lnTo>
                <a:lnTo>
                  <a:pt x="16057" y="6216"/>
                </a:lnTo>
                <a:lnTo>
                  <a:pt x="16117" y="6096"/>
                </a:lnTo>
                <a:lnTo>
                  <a:pt x="16093" y="6000"/>
                </a:lnTo>
                <a:lnTo>
                  <a:pt x="16141" y="5928"/>
                </a:lnTo>
                <a:lnTo>
                  <a:pt x="16213" y="5856"/>
                </a:lnTo>
                <a:lnTo>
                  <a:pt x="16213" y="5748"/>
                </a:lnTo>
                <a:lnTo>
                  <a:pt x="16213" y="5664"/>
                </a:lnTo>
                <a:lnTo>
                  <a:pt x="16321" y="5652"/>
                </a:lnTo>
                <a:lnTo>
                  <a:pt x="16405" y="5580"/>
                </a:lnTo>
                <a:lnTo>
                  <a:pt x="16489" y="5520"/>
                </a:lnTo>
                <a:lnTo>
                  <a:pt x="16465" y="5424"/>
                </a:lnTo>
                <a:lnTo>
                  <a:pt x="16417" y="5376"/>
                </a:lnTo>
                <a:lnTo>
                  <a:pt x="16345" y="5376"/>
                </a:lnTo>
                <a:lnTo>
                  <a:pt x="16261" y="5352"/>
                </a:lnTo>
                <a:lnTo>
                  <a:pt x="16153" y="5328"/>
                </a:lnTo>
                <a:lnTo>
                  <a:pt x="16009" y="5304"/>
                </a:lnTo>
                <a:lnTo>
                  <a:pt x="15877" y="5352"/>
                </a:lnTo>
                <a:lnTo>
                  <a:pt x="15733" y="5340"/>
                </a:lnTo>
                <a:lnTo>
                  <a:pt x="15589" y="5352"/>
                </a:lnTo>
                <a:lnTo>
                  <a:pt x="15469" y="5340"/>
                </a:lnTo>
                <a:lnTo>
                  <a:pt x="15409" y="5244"/>
                </a:lnTo>
                <a:lnTo>
                  <a:pt x="15493" y="5172"/>
                </a:lnTo>
                <a:lnTo>
                  <a:pt x="15541" y="5112"/>
                </a:lnTo>
                <a:lnTo>
                  <a:pt x="15625" y="5100"/>
                </a:lnTo>
                <a:lnTo>
                  <a:pt x="15685" y="5028"/>
                </a:lnTo>
                <a:lnTo>
                  <a:pt x="15685" y="4956"/>
                </a:lnTo>
                <a:lnTo>
                  <a:pt x="15625" y="4860"/>
                </a:lnTo>
                <a:lnTo>
                  <a:pt x="15661" y="4764"/>
                </a:lnTo>
                <a:lnTo>
                  <a:pt x="15649" y="4644"/>
                </a:lnTo>
                <a:lnTo>
                  <a:pt x="15613" y="4500"/>
                </a:lnTo>
                <a:lnTo>
                  <a:pt x="15613" y="4404"/>
                </a:lnTo>
                <a:lnTo>
                  <a:pt x="15685" y="4380"/>
                </a:lnTo>
                <a:lnTo>
                  <a:pt x="15793" y="4272"/>
                </a:lnTo>
                <a:lnTo>
                  <a:pt x="15853" y="4140"/>
                </a:lnTo>
                <a:lnTo>
                  <a:pt x="15877" y="3960"/>
                </a:lnTo>
                <a:lnTo>
                  <a:pt x="15841" y="3780"/>
                </a:lnTo>
                <a:lnTo>
                  <a:pt x="15817" y="3636"/>
                </a:lnTo>
                <a:lnTo>
                  <a:pt x="15733" y="3678"/>
                </a:lnTo>
                <a:lnTo>
                  <a:pt x="15541" y="3647"/>
                </a:lnTo>
                <a:lnTo>
                  <a:pt x="15439" y="3566"/>
                </a:lnTo>
                <a:lnTo>
                  <a:pt x="15363" y="3504"/>
                </a:lnTo>
                <a:lnTo>
                  <a:pt x="15253" y="3516"/>
                </a:lnTo>
                <a:lnTo>
                  <a:pt x="15133" y="3468"/>
                </a:lnTo>
                <a:lnTo>
                  <a:pt x="15049" y="3383"/>
                </a:lnTo>
                <a:lnTo>
                  <a:pt x="14965" y="3347"/>
                </a:lnTo>
                <a:lnTo>
                  <a:pt x="14890" y="3270"/>
                </a:lnTo>
                <a:lnTo>
                  <a:pt x="14775" y="3195"/>
                </a:lnTo>
                <a:lnTo>
                  <a:pt x="14728" y="3078"/>
                </a:lnTo>
                <a:lnTo>
                  <a:pt x="14712" y="2958"/>
                </a:lnTo>
                <a:lnTo>
                  <a:pt x="14679" y="2855"/>
                </a:lnTo>
                <a:lnTo>
                  <a:pt x="14610" y="2786"/>
                </a:lnTo>
                <a:lnTo>
                  <a:pt x="14460" y="2702"/>
                </a:lnTo>
                <a:lnTo>
                  <a:pt x="14362" y="2676"/>
                </a:lnTo>
                <a:lnTo>
                  <a:pt x="14235" y="2472"/>
                </a:lnTo>
                <a:lnTo>
                  <a:pt x="14197" y="2352"/>
                </a:lnTo>
                <a:lnTo>
                  <a:pt x="14125" y="2291"/>
                </a:lnTo>
                <a:lnTo>
                  <a:pt x="14050" y="2258"/>
                </a:lnTo>
                <a:lnTo>
                  <a:pt x="13956" y="2186"/>
                </a:lnTo>
                <a:lnTo>
                  <a:pt x="13770" y="2103"/>
                </a:lnTo>
                <a:lnTo>
                  <a:pt x="13657" y="2097"/>
                </a:lnTo>
                <a:lnTo>
                  <a:pt x="13648" y="2007"/>
                </a:lnTo>
                <a:lnTo>
                  <a:pt x="13597" y="1917"/>
                </a:lnTo>
                <a:lnTo>
                  <a:pt x="13533" y="1862"/>
                </a:lnTo>
                <a:lnTo>
                  <a:pt x="13402" y="1775"/>
                </a:lnTo>
                <a:lnTo>
                  <a:pt x="13269" y="1746"/>
                </a:lnTo>
                <a:lnTo>
                  <a:pt x="13200" y="1685"/>
                </a:lnTo>
                <a:lnTo>
                  <a:pt x="13225" y="1598"/>
                </a:lnTo>
                <a:lnTo>
                  <a:pt x="13218" y="1499"/>
                </a:lnTo>
                <a:lnTo>
                  <a:pt x="13143" y="1415"/>
                </a:lnTo>
                <a:lnTo>
                  <a:pt x="13008" y="1464"/>
                </a:lnTo>
                <a:lnTo>
                  <a:pt x="12912" y="1455"/>
                </a:lnTo>
                <a:lnTo>
                  <a:pt x="12730" y="1301"/>
                </a:lnTo>
                <a:lnTo>
                  <a:pt x="12703" y="1391"/>
                </a:lnTo>
                <a:lnTo>
                  <a:pt x="12613" y="1436"/>
                </a:lnTo>
                <a:lnTo>
                  <a:pt x="12490" y="1413"/>
                </a:lnTo>
                <a:lnTo>
                  <a:pt x="12406" y="1382"/>
                </a:lnTo>
                <a:lnTo>
                  <a:pt x="12271" y="1382"/>
                </a:lnTo>
                <a:lnTo>
                  <a:pt x="12175" y="1437"/>
                </a:lnTo>
                <a:lnTo>
                  <a:pt x="12063" y="1370"/>
                </a:lnTo>
                <a:lnTo>
                  <a:pt x="11995" y="1286"/>
                </a:lnTo>
                <a:lnTo>
                  <a:pt x="11926" y="1209"/>
                </a:lnTo>
                <a:lnTo>
                  <a:pt x="11817" y="1283"/>
                </a:lnTo>
                <a:lnTo>
                  <a:pt x="11677" y="1290"/>
                </a:lnTo>
                <a:lnTo>
                  <a:pt x="11544" y="1245"/>
                </a:lnTo>
                <a:lnTo>
                  <a:pt x="11529" y="1181"/>
                </a:lnTo>
                <a:lnTo>
                  <a:pt x="11470" y="1098"/>
                </a:lnTo>
                <a:lnTo>
                  <a:pt x="11469" y="1005"/>
                </a:lnTo>
                <a:lnTo>
                  <a:pt x="11425" y="920"/>
                </a:lnTo>
                <a:lnTo>
                  <a:pt x="11397" y="833"/>
                </a:lnTo>
                <a:lnTo>
                  <a:pt x="11337" y="744"/>
                </a:lnTo>
                <a:lnTo>
                  <a:pt x="11250" y="657"/>
                </a:lnTo>
                <a:lnTo>
                  <a:pt x="11197" y="560"/>
                </a:lnTo>
                <a:lnTo>
                  <a:pt x="11205" y="476"/>
                </a:lnTo>
                <a:lnTo>
                  <a:pt x="11151" y="386"/>
                </a:lnTo>
                <a:lnTo>
                  <a:pt x="11116" y="297"/>
                </a:lnTo>
                <a:lnTo>
                  <a:pt x="11050" y="201"/>
                </a:lnTo>
                <a:lnTo>
                  <a:pt x="11004" y="113"/>
                </a:lnTo>
                <a:lnTo>
                  <a:pt x="11076" y="20"/>
                </a:lnTo>
                <a:lnTo>
                  <a:pt x="10969" y="3"/>
                </a:lnTo>
                <a:lnTo>
                  <a:pt x="10914" y="36"/>
                </a:lnTo>
                <a:lnTo>
                  <a:pt x="10884" y="90"/>
                </a:lnTo>
                <a:lnTo>
                  <a:pt x="10905" y="147"/>
                </a:lnTo>
                <a:lnTo>
                  <a:pt x="10828" y="132"/>
                </a:lnTo>
                <a:lnTo>
                  <a:pt x="10723" y="95"/>
                </a:lnTo>
                <a:lnTo>
                  <a:pt x="10732" y="177"/>
                </a:lnTo>
                <a:lnTo>
                  <a:pt x="10695" y="221"/>
                </a:lnTo>
                <a:lnTo>
                  <a:pt x="10593" y="212"/>
                </a:lnTo>
                <a:lnTo>
                  <a:pt x="10492" y="239"/>
                </a:lnTo>
                <a:lnTo>
                  <a:pt x="10474" y="284"/>
                </a:lnTo>
                <a:lnTo>
                  <a:pt x="10428" y="359"/>
                </a:lnTo>
                <a:lnTo>
                  <a:pt x="10308" y="359"/>
                </a:lnTo>
                <a:lnTo>
                  <a:pt x="10275" y="441"/>
                </a:lnTo>
                <a:lnTo>
                  <a:pt x="10291" y="506"/>
                </a:lnTo>
                <a:lnTo>
                  <a:pt x="10203" y="540"/>
                </a:lnTo>
                <a:lnTo>
                  <a:pt x="10135" y="609"/>
                </a:lnTo>
                <a:lnTo>
                  <a:pt x="10119" y="662"/>
                </a:lnTo>
                <a:lnTo>
                  <a:pt x="10149" y="728"/>
                </a:lnTo>
                <a:lnTo>
                  <a:pt x="10144" y="788"/>
                </a:lnTo>
                <a:lnTo>
                  <a:pt x="10032" y="797"/>
                </a:lnTo>
                <a:lnTo>
                  <a:pt x="9901" y="863"/>
                </a:lnTo>
                <a:lnTo>
                  <a:pt x="9784" y="897"/>
                </a:lnTo>
                <a:lnTo>
                  <a:pt x="9697" y="875"/>
                </a:lnTo>
                <a:lnTo>
                  <a:pt x="9619" y="852"/>
                </a:lnTo>
                <a:lnTo>
                  <a:pt x="9558" y="824"/>
                </a:lnTo>
                <a:lnTo>
                  <a:pt x="9499" y="761"/>
                </a:lnTo>
                <a:lnTo>
                  <a:pt x="9378" y="707"/>
                </a:lnTo>
                <a:lnTo>
                  <a:pt x="9331" y="780"/>
                </a:lnTo>
                <a:lnTo>
                  <a:pt x="9247" y="815"/>
                </a:lnTo>
                <a:lnTo>
                  <a:pt x="9084" y="936"/>
                </a:lnTo>
                <a:lnTo>
                  <a:pt x="8952" y="971"/>
                </a:lnTo>
                <a:lnTo>
                  <a:pt x="8883" y="948"/>
                </a:lnTo>
                <a:lnTo>
                  <a:pt x="8844" y="899"/>
                </a:lnTo>
                <a:lnTo>
                  <a:pt x="8809" y="804"/>
                </a:lnTo>
                <a:lnTo>
                  <a:pt x="8689" y="828"/>
                </a:lnTo>
                <a:lnTo>
                  <a:pt x="8653" y="719"/>
                </a:lnTo>
                <a:lnTo>
                  <a:pt x="8619" y="660"/>
                </a:lnTo>
                <a:lnTo>
                  <a:pt x="8580" y="552"/>
                </a:lnTo>
                <a:lnTo>
                  <a:pt x="8257" y="542"/>
                </a:lnTo>
                <a:lnTo>
                  <a:pt x="8079" y="518"/>
                </a:lnTo>
                <a:lnTo>
                  <a:pt x="7935" y="576"/>
                </a:lnTo>
                <a:lnTo>
                  <a:pt x="7933" y="459"/>
                </a:lnTo>
                <a:lnTo>
                  <a:pt x="7959" y="362"/>
                </a:lnTo>
                <a:lnTo>
                  <a:pt x="7816" y="389"/>
                </a:lnTo>
                <a:lnTo>
                  <a:pt x="7633" y="395"/>
                </a:lnTo>
                <a:lnTo>
                  <a:pt x="7452" y="446"/>
                </a:lnTo>
                <a:lnTo>
                  <a:pt x="7287" y="530"/>
                </a:lnTo>
                <a:lnTo>
                  <a:pt x="7072" y="482"/>
                </a:lnTo>
                <a:lnTo>
                  <a:pt x="7002" y="387"/>
                </a:lnTo>
                <a:lnTo>
                  <a:pt x="6828" y="324"/>
                </a:lnTo>
                <a:lnTo>
                  <a:pt x="6675" y="359"/>
                </a:lnTo>
                <a:lnTo>
                  <a:pt x="6472" y="372"/>
                </a:lnTo>
                <a:lnTo>
                  <a:pt x="6313" y="398"/>
                </a:lnTo>
                <a:lnTo>
                  <a:pt x="6289" y="542"/>
                </a:lnTo>
                <a:lnTo>
                  <a:pt x="6181" y="588"/>
                </a:lnTo>
                <a:lnTo>
                  <a:pt x="6015" y="590"/>
                </a:lnTo>
                <a:lnTo>
                  <a:pt x="5905" y="518"/>
                </a:lnTo>
                <a:lnTo>
                  <a:pt x="5869" y="410"/>
                </a:lnTo>
                <a:lnTo>
                  <a:pt x="5857" y="321"/>
                </a:lnTo>
                <a:lnTo>
                  <a:pt x="5857" y="216"/>
                </a:lnTo>
                <a:lnTo>
                  <a:pt x="5799" y="155"/>
                </a:lnTo>
                <a:lnTo>
                  <a:pt x="5658" y="144"/>
                </a:lnTo>
                <a:lnTo>
                  <a:pt x="5641" y="264"/>
                </a:lnTo>
                <a:lnTo>
                  <a:pt x="5536" y="338"/>
                </a:lnTo>
                <a:lnTo>
                  <a:pt x="5404" y="374"/>
                </a:lnTo>
                <a:lnTo>
                  <a:pt x="5257" y="360"/>
                </a:lnTo>
                <a:lnTo>
                  <a:pt x="5112" y="351"/>
                </a:lnTo>
                <a:lnTo>
                  <a:pt x="5002" y="396"/>
                </a:lnTo>
                <a:lnTo>
                  <a:pt x="4896" y="350"/>
                </a:lnTo>
                <a:lnTo>
                  <a:pt x="4684" y="251"/>
                </a:lnTo>
                <a:lnTo>
                  <a:pt x="4578" y="242"/>
                </a:lnTo>
                <a:lnTo>
                  <a:pt x="4476" y="213"/>
                </a:lnTo>
                <a:lnTo>
                  <a:pt x="4357" y="167"/>
                </a:lnTo>
                <a:lnTo>
                  <a:pt x="4251" y="155"/>
                </a:lnTo>
                <a:lnTo>
                  <a:pt x="4033" y="180"/>
                </a:lnTo>
                <a:lnTo>
                  <a:pt x="3975" y="119"/>
                </a:lnTo>
                <a:lnTo>
                  <a:pt x="3867" y="131"/>
                </a:lnTo>
                <a:lnTo>
                  <a:pt x="3739" y="155"/>
                </a:lnTo>
                <a:lnTo>
                  <a:pt x="3636" y="59"/>
                </a:lnTo>
                <a:lnTo>
                  <a:pt x="3537" y="45"/>
                </a:lnTo>
                <a:lnTo>
                  <a:pt x="3442" y="0"/>
                </a:lnTo>
                <a:lnTo>
                  <a:pt x="3316" y="36"/>
                </a:lnTo>
                <a:lnTo>
                  <a:pt x="3214" y="36"/>
                </a:lnTo>
                <a:lnTo>
                  <a:pt x="3111" y="74"/>
                </a:lnTo>
                <a:lnTo>
                  <a:pt x="3078" y="144"/>
                </a:lnTo>
                <a:lnTo>
                  <a:pt x="3024" y="246"/>
                </a:lnTo>
                <a:lnTo>
                  <a:pt x="2970" y="251"/>
                </a:lnTo>
                <a:lnTo>
                  <a:pt x="2892" y="284"/>
                </a:lnTo>
                <a:lnTo>
                  <a:pt x="2793" y="303"/>
                </a:lnTo>
                <a:lnTo>
                  <a:pt x="2733" y="284"/>
                </a:lnTo>
                <a:lnTo>
                  <a:pt x="2646" y="294"/>
                </a:lnTo>
                <a:lnTo>
                  <a:pt x="2566" y="329"/>
                </a:lnTo>
                <a:lnTo>
                  <a:pt x="2521" y="404"/>
                </a:lnTo>
                <a:lnTo>
                  <a:pt x="2425" y="449"/>
                </a:lnTo>
                <a:lnTo>
                  <a:pt x="2356" y="506"/>
                </a:lnTo>
                <a:lnTo>
                  <a:pt x="2269" y="533"/>
                </a:lnTo>
                <a:lnTo>
                  <a:pt x="1936" y="507"/>
                </a:lnTo>
                <a:lnTo>
                  <a:pt x="1902" y="566"/>
                </a:lnTo>
                <a:lnTo>
                  <a:pt x="1819" y="632"/>
                </a:lnTo>
                <a:lnTo>
                  <a:pt x="1723" y="633"/>
                </a:lnTo>
                <a:lnTo>
                  <a:pt x="1665" y="692"/>
                </a:lnTo>
                <a:lnTo>
                  <a:pt x="1605" y="762"/>
                </a:lnTo>
                <a:lnTo>
                  <a:pt x="1552" y="843"/>
                </a:lnTo>
                <a:lnTo>
                  <a:pt x="1428" y="878"/>
                </a:lnTo>
                <a:lnTo>
                  <a:pt x="1294" y="924"/>
                </a:lnTo>
                <a:lnTo>
                  <a:pt x="1237" y="1008"/>
                </a:lnTo>
                <a:lnTo>
                  <a:pt x="1174" y="1083"/>
                </a:lnTo>
                <a:lnTo>
                  <a:pt x="1149" y="1154"/>
                </a:lnTo>
                <a:lnTo>
                  <a:pt x="1059" y="1218"/>
                </a:lnTo>
                <a:lnTo>
                  <a:pt x="969" y="1236"/>
                </a:lnTo>
                <a:lnTo>
                  <a:pt x="957" y="1310"/>
                </a:lnTo>
                <a:lnTo>
                  <a:pt x="975" y="1385"/>
                </a:lnTo>
                <a:lnTo>
                  <a:pt x="939" y="1452"/>
                </a:lnTo>
                <a:lnTo>
                  <a:pt x="916" y="1536"/>
                </a:lnTo>
                <a:lnTo>
                  <a:pt x="889" y="1596"/>
                </a:lnTo>
                <a:lnTo>
                  <a:pt x="820" y="1665"/>
                </a:lnTo>
                <a:lnTo>
                  <a:pt x="765" y="1584"/>
                </a:lnTo>
                <a:lnTo>
                  <a:pt x="673" y="1629"/>
                </a:lnTo>
                <a:lnTo>
                  <a:pt x="571" y="1646"/>
                </a:lnTo>
                <a:lnTo>
                  <a:pt x="471" y="1683"/>
                </a:lnTo>
                <a:lnTo>
                  <a:pt x="490" y="2090"/>
                </a:lnTo>
                <a:lnTo>
                  <a:pt x="463" y="2256"/>
                </a:lnTo>
                <a:lnTo>
                  <a:pt x="417" y="2406"/>
                </a:lnTo>
                <a:lnTo>
                  <a:pt x="400" y="2576"/>
                </a:lnTo>
                <a:lnTo>
                  <a:pt x="408" y="2768"/>
                </a:lnTo>
                <a:lnTo>
                  <a:pt x="471" y="2948"/>
                </a:lnTo>
                <a:lnTo>
                  <a:pt x="490" y="3140"/>
                </a:lnTo>
                <a:lnTo>
                  <a:pt x="499" y="3509"/>
                </a:lnTo>
                <a:lnTo>
                  <a:pt x="490" y="3909"/>
                </a:lnTo>
                <a:lnTo>
                  <a:pt x="465" y="4191"/>
                </a:lnTo>
                <a:lnTo>
                  <a:pt x="436" y="4439"/>
                </a:lnTo>
                <a:lnTo>
                  <a:pt x="361" y="4697"/>
                </a:lnTo>
                <a:lnTo>
                  <a:pt x="283" y="4940"/>
                </a:lnTo>
                <a:lnTo>
                  <a:pt x="181" y="5196"/>
                </a:lnTo>
                <a:lnTo>
                  <a:pt x="91" y="5372"/>
                </a:lnTo>
                <a:lnTo>
                  <a:pt x="0" y="5565"/>
                </a:lnTo>
                <a:lnTo>
                  <a:pt x="115" y="5570"/>
                </a:lnTo>
                <a:lnTo>
                  <a:pt x="207" y="5424"/>
                </a:lnTo>
                <a:lnTo>
                  <a:pt x="315" y="5351"/>
                </a:lnTo>
                <a:lnTo>
                  <a:pt x="346" y="5189"/>
                </a:lnTo>
                <a:lnTo>
                  <a:pt x="393" y="5073"/>
                </a:lnTo>
                <a:lnTo>
                  <a:pt x="456" y="4940"/>
                </a:lnTo>
                <a:lnTo>
                  <a:pt x="481" y="4802"/>
                </a:lnTo>
                <a:lnTo>
                  <a:pt x="492" y="4695"/>
                </a:lnTo>
                <a:lnTo>
                  <a:pt x="517" y="4541"/>
                </a:lnTo>
                <a:lnTo>
                  <a:pt x="565" y="4406"/>
                </a:lnTo>
                <a:lnTo>
                  <a:pt x="583" y="4265"/>
                </a:lnTo>
                <a:lnTo>
                  <a:pt x="600" y="4134"/>
                </a:lnTo>
                <a:lnTo>
                  <a:pt x="591" y="4008"/>
                </a:lnTo>
                <a:lnTo>
                  <a:pt x="618" y="3860"/>
                </a:lnTo>
                <a:lnTo>
                  <a:pt x="684" y="3806"/>
                </a:lnTo>
                <a:lnTo>
                  <a:pt x="727" y="3920"/>
                </a:lnTo>
                <a:lnTo>
                  <a:pt x="756" y="4097"/>
                </a:lnTo>
                <a:lnTo>
                  <a:pt x="805" y="4236"/>
                </a:lnTo>
                <a:lnTo>
                  <a:pt x="838" y="4362"/>
                </a:lnTo>
                <a:lnTo>
                  <a:pt x="865" y="4517"/>
                </a:lnTo>
                <a:lnTo>
                  <a:pt x="910" y="4619"/>
                </a:lnTo>
                <a:lnTo>
                  <a:pt x="891" y="4749"/>
                </a:lnTo>
                <a:lnTo>
                  <a:pt x="891" y="4850"/>
                </a:lnTo>
                <a:lnTo>
                  <a:pt x="837" y="4959"/>
                </a:lnTo>
                <a:lnTo>
                  <a:pt x="799" y="5096"/>
                </a:lnTo>
                <a:lnTo>
                  <a:pt x="736" y="5207"/>
                </a:lnTo>
                <a:lnTo>
                  <a:pt x="673" y="5288"/>
                </a:lnTo>
                <a:lnTo>
                  <a:pt x="775" y="5294"/>
                </a:lnTo>
                <a:lnTo>
                  <a:pt x="838" y="5276"/>
                </a:lnTo>
                <a:lnTo>
                  <a:pt x="922" y="5333"/>
                </a:lnTo>
                <a:lnTo>
                  <a:pt x="966" y="5432"/>
                </a:lnTo>
                <a:lnTo>
                  <a:pt x="967" y="5553"/>
                </a:lnTo>
                <a:lnTo>
                  <a:pt x="1009" y="572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>
            <a:defPPr>
              <a:defRPr lang="zh-CN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9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5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088" kern="0">
              <a:solidFill>
                <a:sysClr val="windowText" lastClr="000000"/>
              </a:solidFill>
            </a:endParaRPr>
          </a:p>
        </p:txBody>
      </p:sp>
      <p:grpSp>
        <p:nvGrpSpPr>
          <p:cNvPr id="70" name="그룹 3">
            <a:extLst>
              <a:ext uri="{FF2B5EF4-FFF2-40B4-BE49-F238E27FC236}">
                <a16:creationId xmlns:a16="http://schemas.microsoft.com/office/drawing/2014/main" id="{2763B5D4-A8EB-49F6-BA2C-D89CFB6B411E}"/>
              </a:ext>
            </a:extLst>
          </p:cNvPr>
          <p:cNvGrpSpPr/>
          <p:nvPr/>
        </p:nvGrpSpPr>
        <p:grpSpPr>
          <a:xfrm>
            <a:off x="6196514" y="4890479"/>
            <a:ext cx="4253480" cy="635056"/>
            <a:chOff x="6328891" y="4185449"/>
            <a:chExt cx="5350384" cy="798827"/>
          </a:xfrm>
        </p:grpSpPr>
        <p:sp>
          <p:nvSpPr>
            <p:cNvPr id="71" name="직사각형 74">
              <a:extLst>
                <a:ext uri="{FF2B5EF4-FFF2-40B4-BE49-F238E27FC236}">
                  <a16:creationId xmlns:a16="http://schemas.microsoft.com/office/drawing/2014/main" id="{D7C2929F-50A5-405D-8618-38605456FA7B}"/>
                </a:ext>
              </a:extLst>
            </p:cNvPr>
            <p:cNvSpPr/>
            <p:nvPr/>
          </p:nvSpPr>
          <p:spPr>
            <a:xfrm>
              <a:off x="6422670" y="4185449"/>
              <a:ext cx="2247453" cy="360000"/>
            </a:xfrm>
            <a:prstGeom prst="rect">
              <a:avLst/>
            </a:prstGeom>
            <a:solidFill>
              <a:srgbClr val="B08600">
                <a:alpha val="40000"/>
              </a:srgb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694" tIns="36346" rIns="72694" bIns="3634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lt-LT" sz="2267" b="1" dirty="0">
                  <a:solidFill>
                    <a:schemeClr val="tx1"/>
                  </a:solidFill>
                  <a:latin typeface="Arno Pro" panose="02020502040506020403" pitchFamily="18" charset="0"/>
                </a:rPr>
                <a:t>14,60 </a:t>
              </a:r>
              <a:r>
                <a:rPr lang="lt-LT" sz="2267" b="1" dirty="0">
                  <a:solidFill>
                    <a:schemeClr val="tx1"/>
                  </a:solidFill>
                  <a:latin typeface="Arno Pro" panose="02020502040506020403" pitchFamily="18" charset="0"/>
                </a:rPr>
                <a:t>MEUR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947F3CF-B44E-4528-9F74-9DC35449EADD}"/>
                </a:ext>
              </a:extLst>
            </p:cNvPr>
            <p:cNvSpPr txBox="1"/>
            <p:nvPr/>
          </p:nvSpPr>
          <p:spPr>
            <a:xfrm>
              <a:off x="6328891" y="4587289"/>
              <a:ext cx="5350384" cy="39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51" b="1" dirty="0" err="1">
                  <a:latin typeface="Arno Pro" panose="02020502040506020403" pitchFamily="18" charset="0"/>
                </a:rPr>
                <a:t>Agroinovacijos</a:t>
              </a:r>
              <a:r>
                <a:rPr lang="lt-LT" sz="1451" b="1" dirty="0">
                  <a:latin typeface="Arno Pro" panose="02020502040506020403" pitchFamily="18" charset="0"/>
                </a:rPr>
                <a:t> ir maisto technologijos</a:t>
              </a:r>
            </a:p>
          </p:txBody>
        </p:sp>
      </p:grpSp>
      <p:grpSp>
        <p:nvGrpSpPr>
          <p:cNvPr id="73" name="그룹 2">
            <a:extLst>
              <a:ext uri="{FF2B5EF4-FFF2-40B4-BE49-F238E27FC236}">
                <a16:creationId xmlns:a16="http://schemas.microsoft.com/office/drawing/2014/main" id="{33374FCE-8EB9-460A-9180-333C2E5EAAC7}"/>
              </a:ext>
            </a:extLst>
          </p:cNvPr>
          <p:cNvGrpSpPr/>
          <p:nvPr/>
        </p:nvGrpSpPr>
        <p:grpSpPr>
          <a:xfrm>
            <a:off x="6196512" y="5808251"/>
            <a:ext cx="4253480" cy="635057"/>
            <a:chOff x="6328889" y="5320299"/>
            <a:chExt cx="5350384" cy="798827"/>
          </a:xfrm>
        </p:grpSpPr>
        <p:sp>
          <p:nvSpPr>
            <p:cNvPr id="108" name="직사각형 76">
              <a:extLst>
                <a:ext uri="{FF2B5EF4-FFF2-40B4-BE49-F238E27FC236}">
                  <a16:creationId xmlns:a16="http://schemas.microsoft.com/office/drawing/2014/main" id="{B67B04EB-FBED-4FF8-A6CB-3493530840E4}"/>
                </a:ext>
              </a:extLst>
            </p:cNvPr>
            <p:cNvSpPr/>
            <p:nvPr/>
          </p:nvSpPr>
          <p:spPr>
            <a:xfrm>
              <a:off x="6422668" y="5320299"/>
              <a:ext cx="2247455" cy="360000"/>
            </a:xfrm>
            <a:prstGeom prst="rect">
              <a:avLst/>
            </a:prstGeom>
            <a:solidFill>
              <a:schemeClr val="accent2">
                <a:lumMod val="75000"/>
                <a:alpha val="5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694" tIns="36346" rIns="72694" bIns="3634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lt-LT" sz="2267" b="1" dirty="0">
                  <a:solidFill>
                    <a:schemeClr val="tx1"/>
                  </a:solidFill>
                  <a:latin typeface="Arno Pro" panose="02020502040506020403" pitchFamily="18" charset="0"/>
                </a:rPr>
                <a:t>4,90 MEUR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81D3AC7-7CA2-4446-9063-A53CD4C5E332}"/>
                </a:ext>
              </a:extLst>
            </p:cNvPr>
            <p:cNvSpPr txBox="1"/>
            <p:nvPr/>
          </p:nvSpPr>
          <p:spPr>
            <a:xfrm>
              <a:off x="6328889" y="5722140"/>
              <a:ext cx="5350384" cy="396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51" b="1" dirty="0">
                  <a:latin typeface="Arno Pro" panose="02020502040506020403" pitchFamily="18" charset="0"/>
                </a:rPr>
                <a:t>Įtrauki ir </a:t>
              </a:r>
              <a:r>
                <a:rPr lang="lt-LT" sz="1451" b="1" dirty="0">
                  <a:latin typeface="Arno Pro" panose="02020502040506020403" pitchFamily="18" charset="0"/>
                </a:rPr>
                <a:t>kūrybinga </a:t>
              </a:r>
              <a:r>
                <a:rPr lang="lt-LT" sz="1451" b="1" dirty="0">
                  <a:latin typeface="Arno Pro" panose="02020502040506020403" pitchFamily="18" charset="0"/>
                </a:rPr>
                <a:t>visuomenė</a:t>
              </a:r>
            </a:p>
          </p:txBody>
        </p:sp>
      </p:grpSp>
      <p:graphicFrame>
        <p:nvGraphicFramePr>
          <p:cNvPr id="110" name="Chart 7">
            <a:extLst>
              <a:ext uri="{FF2B5EF4-FFF2-40B4-BE49-F238E27FC236}">
                <a16:creationId xmlns:a16="http://schemas.microsoft.com/office/drawing/2014/main" id="{A8AF568C-5A83-4E2F-90E7-A50D49F8BF38}"/>
              </a:ext>
            </a:extLst>
          </p:cNvPr>
          <p:cNvGraphicFramePr/>
          <p:nvPr>
            <p:extLst/>
          </p:nvPr>
        </p:nvGraphicFramePr>
        <p:xfrm>
          <a:off x="5265088" y="4827197"/>
          <a:ext cx="784445" cy="81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1" name="Chart 7">
            <a:extLst>
              <a:ext uri="{FF2B5EF4-FFF2-40B4-BE49-F238E27FC236}">
                <a16:creationId xmlns:a16="http://schemas.microsoft.com/office/drawing/2014/main" id="{B3BA02AB-6E54-48AA-A71B-E44AC9C80BCF}"/>
              </a:ext>
            </a:extLst>
          </p:cNvPr>
          <p:cNvGraphicFramePr/>
          <p:nvPr>
            <p:extLst/>
          </p:nvPr>
        </p:nvGraphicFramePr>
        <p:xfrm>
          <a:off x="5265088" y="5744964"/>
          <a:ext cx="784445" cy="81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14" name="Paveikslėlis 27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6914" y="4130001"/>
            <a:ext cx="548255" cy="548087"/>
          </a:xfrm>
          <a:prstGeom prst="rect">
            <a:avLst/>
          </a:prstGeom>
        </p:spPr>
      </p:pic>
      <p:pic>
        <p:nvPicPr>
          <p:cNvPr id="115" name="Paveikslėlis 51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74" y="2325116"/>
            <a:ext cx="697368" cy="52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aveikslėlis 6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12" y="4978091"/>
            <a:ext cx="503938" cy="50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Freeform 308"/>
          <p:cNvSpPr/>
          <p:nvPr/>
        </p:nvSpPr>
        <p:spPr bwMode="auto">
          <a:xfrm>
            <a:off x="5270306" y="1403804"/>
            <a:ext cx="536950" cy="492325"/>
          </a:xfrm>
          <a:custGeom>
            <a:avLst/>
            <a:gdLst>
              <a:gd name="connsiteX0" fmla="*/ 432708 w 540885"/>
              <a:gd name="connsiteY0" fmla="*/ 356081 h 496091"/>
              <a:gd name="connsiteX1" fmla="*/ 407355 w 540885"/>
              <a:gd name="connsiteY1" fmla="*/ 366786 h 496091"/>
              <a:gd name="connsiteX2" fmla="*/ 396649 w 540885"/>
              <a:gd name="connsiteY2" fmla="*/ 392140 h 496091"/>
              <a:gd name="connsiteX3" fmla="*/ 407213 w 540885"/>
              <a:gd name="connsiteY3" fmla="*/ 417635 h 496091"/>
              <a:gd name="connsiteX4" fmla="*/ 432708 w 540885"/>
              <a:gd name="connsiteY4" fmla="*/ 428199 h 496091"/>
              <a:gd name="connsiteX5" fmla="*/ 458203 w 540885"/>
              <a:gd name="connsiteY5" fmla="*/ 417635 h 496091"/>
              <a:gd name="connsiteX6" fmla="*/ 468767 w 540885"/>
              <a:gd name="connsiteY6" fmla="*/ 392140 h 496091"/>
              <a:gd name="connsiteX7" fmla="*/ 458063 w 540885"/>
              <a:gd name="connsiteY7" fmla="*/ 366786 h 496091"/>
              <a:gd name="connsiteX8" fmla="*/ 432708 w 540885"/>
              <a:gd name="connsiteY8" fmla="*/ 356081 h 496091"/>
              <a:gd name="connsiteX9" fmla="*/ 396649 w 540885"/>
              <a:gd name="connsiteY9" fmla="*/ 288471 h 496091"/>
              <a:gd name="connsiteX10" fmla="*/ 409608 w 540885"/>
              <a:gd name="connsiteY10" fmla="*/ 301570 h 496091"/>
              <a:gd name="connsiteX11" fmla="*/ 424257 w 540885"/>
              <a:gd name="connsiteY11" fmla="*/ 320586 h 496091"/>
              <a:gd name="connsiteX12" fmla="*/ 432708 w 540885"/>
              <a:gd name="connsiteY12" fmla="*/ 320023 h 496091"/>
              <a:gd name="connsiteX13" fmla="*/ 441160 w 540885"/>
              <a:gd name="connsiteY13" fmla="*/ 320586 h 496091"/>
              <a:gd name="connsiteX14" fmla="*/ 467077 w 540885"/>
              <a:gd name="connsiteY14" fmla="*/ 289034 h 496091"/>
              <a:gd name="connsiteX15" fmla="*/ 468767 w 540885"/>
              <a:gd name="connsiteY15" fmla="*/ 288471 h 496091"/>
              <a:gd name="connsiteX16" fmla="*/ 503699 w 540885"/>
              <a:gd name="connsiteY16" fmla="*/ 308190 h 496091"/>
              <a:gd name="connsiteX17" fmla="*/ 504826 w 540885"/>
              <a:gd name="connsiteY17" fmla="*/ 310163 h 496091"/>
              <a:gd name="connsiteX18" fmla="*/ 490459 w 540885"/>
              <a:gd name="connsiteY18" fmla="*/ 349039 h 496091"/>
              <a:gd name="connsiteX19" fmla="*/ 498910 w 540885"/>
              <a:gd name="connsiteY19" fmla="*/ 363688 h 496091"/>
              <a:gd name="connsiteX20" fmla="*/ 540885 w 540885"/>
              <a:gd name="connsiteY20" fmla="*/ 372421 h 496091"/>
              <a:gd name="connsiteX21" fmla="*/ 540885 w 540885"/>
              <a:gd name="connsiteY21" fmla="*/ 411860 h 496091"/>
              <a:gd name="connsiteX22" fmla="*/ 498910 w 540885"/>
              <a:gd name="connsiteY22" fmla="*/ 420593 h 496091"/>
              <a:gd name="connsiteX23" fmla="*/ 490459 w 540885"/>
              <a:gd name="connsiteY23" fmla="*/ 435242 h 496091"/>
              <a:gd name="connsiteX24" fmla="*/ 504826 w 540885"/>
              <a:gd name="connsiteY24" fmla="*/ 474118 h 496091"/>
              <a:gd name="connsiteX25" fmla="*/ 503699 w 540885"/>
              <a:gd name="connsiteY25" fmla="*/ 476090 h 496091"/>
              <a:gd name="connsiteX26" fmla="*/ 468767 w 540885"/>
              <a:gd name="connsiteY26" fmla="*/ 496091 h 496091"/>
              <a:gd name="connsiteX27" fmla="*/ 455809 w 540885"/>
              <a:gd name="connsiteY27" fmla="*/ 482851 h 496091"/>
              <a:gd name="connsiteX28" fmla="*/ 441160 w 540885"/>
              <a:gd name="connsiteY28" fmla="*/ 463695 h 496091"/>
              <a:gd name="connsiteX29" fmla="*/ 432708 w 540885"/>
              <a:gd name="connsiteY29" fmla="*/ 464258 h 496091"/>
              <a:gd name="connsiteX30" fmla="*/ 424257 w 540885"/>
              <a:gd name="connsiteY30" fmla="*/ 463695 h 496091"/>
              <a:gd name="connsiteX31" fmla="*/ 409608 w 540885"/>
              <a:gd name="connsiteY31" fmla="*/ 482851 h 496091"/>
              <a:gd name="connsiteX32" fmla="*/ 396649 w 540885"/>
              <a:gd name="connsiteY32" fmla="*/ 496091 h 496091"/>
              <a:gd name="connsiteX33" fmla="*/ 361717 w 540885"/>
              <a:gd name="connsiteY33" fmla="*/ 476090 h 496091"/>
              <a:gd name="connsiteX34" fmla="*/ 360591 w 540885"/>
              <a:gd name="connsiteY34" fmla="*/ 474118 h 496091"/>
              <a:gd name="connsiteX35" fmla="*/ 374958 w 540885"/>
              <a:gd name="connsiteY35" fmla="*/ 435242 h 496091"/>
              <a:gd name="connsiteX36" fmla="*/ 366507 w 540885"/>
              <a:gd name="connsiteY36" fmla="*/ 420593 h 496091"/>
              <a:gd name="connsiteX37" fmla="*/ 324532 w 540885"/>
              <a:gd name="connsiteY37" fmla="*/ 411860 h 496091"/>
              <a:gd name="connsiteX38" fmla="*/ 324532 w 540885"/>
              <a:gd name="connsiteY38" fmla="*/ 372421 h 496091"/>
              <a:gd name="connsiteX39" fmla="*/ 366507 w 540885"/>
              <a:gd name="connsiteY39" fmla="*/ 363688 h 496091"/>
              <a:gd name="connsiteX40" fmla="*/ 374958 w 540885"/>
              <a:gd name="connsiteY40" fmla="*/ 349039 h 496091"/>
              <a:gd name="connsiteX41" fmla="*/ 360591 w 540885"/>
              <a:gd name="connsiteY41" fmla="*/ 310163 h 496091"/>
              <a:gd name="connsiteX42" fmla="*/ 361717 w 540885"/>
              <a:gd name="connsiteY42" fmla="*/ 308190 h 496091"/>
              <a:gd name="connsiteX43" fmla="*/ 371577 w 540885"/>
              <a:gd name="connsiteY43" fmla="*/ 302557 h 496091"/>
              <a:gd name="connsiteX44" fmla="*/ 388198 w 540885"/>
              <a:gd name="connsiteY44" fmla="*/ 292978 h 496091"/>
              <a:gd name="connsiteX45" fmla="*/ 396649 w 540885"/>
              <a:gd name="connsiteY45" fmla="*/ 288471 h 496091"/>
              <a:gd name="connsiteX46" fmla="*/ 180295 w 540885"/>
              <a:gd name="connsiteY46" fmla="*/ 175788 h 496091"/>
              <a:gd name="connsiteX47" fmla="*/ 129305 w 540885"/>
              <a:gd name="connsiteY47" fmla="*/ 196916 h 496091"/>
              <a:gd name="connsiteX48" fmla="*/ 108177 w 540885"/>
              <a:gd name="connsiteY48" fmla="*/ 247906 h 496091"/>
              <a:gd name="connsiteX49" fmla="*/ 129305 w 540885"/>
              <a:gd name="connsiteY49" fmla="*/ 298895 h 496091"/>
              <a:gd name="connsiteX50" fmla="*/ 180295 w 540885"/>
              <a:gd name="connsiteY50" fmla="*/ 320024 h 496091"/>
              <a:gd name="connsiteX51" fmla="*/ 231285 w 540885"/>
              <a:gd name="connsiteY51" fmla="*/ 298895 h 496091"/>
              <a:gd name="connsiteX52" fmla="*/ 252413 w 540885"/>
              <a:gd name="connsiteY52" fmla="*/ 247906 h 496091"/>
              <a:gd name="connsiteX53" fmla="*/ 231285 w 540885"/>
              <a:gd name="connsiteY53" fmla="*/ 196916 h 496091"/>
              <a:gd name="connsiteX54" fmla="*/ 180295 w 540885"/>
              <a:gd name="connsiteY54" fmla="*/ 175788 h 496091"/>
              <a:gd name="connsiteX55" fmla="*/ 432708 w 540885"/>
              <a:gd name="connsiteY55" fmla="*/ 67611 h 496091"/>
              <a:gd name="connsiteX56" fmla="*/ 407355 w 540885"/>
              <a:gd name="connsiteY56" fmla="*/ 78316 h 496091"/>
              <a:gd name="connsiteX57" fmla="*/ 396649 w 540885"/>
              <a:gd name="connsiteY57" fmla="*/ 103670 h 496091"/>
              <a:gd name="connsiteX58" fmla="*/ 407213 w 540885"/>
              <a:gd name="connsiteY58" fmla="*/ 129165 h 496091"/>
              <a:gd name="connsiteX59" fmla="*/ 432708 w 540885"/>
              <a:gd name="connsiteY59" fmla="*/ 139729 h 496091"/>
              <a:gd name="connsiteX60" fmla="*/ 458203 w 540885"/>
              <a:gd name="connsiteY60" fmla="*/ 129165 h 496091"/>
              <a:gd name="connsiteX61" fmla="*/ 468767 w 540885"/>
              <a:gd name="connsiteY61" fmla="*/ 103670 h 496091"/>
              <a:gd name="connsiteX62" fmla="*/ 458063 w 540885"/>
              <a:gd name="connsiteY62" fmla="*/ 78316 h 496091"/>
              <a:gd name="connsiteX63" fmla="*/ 432708 w 540885"/>
              <a:gd name="connsiteY63" fmla="*/ 67611 h 496091"/>
              <a:gd name="connsiteX64" fmla="*/ 154096 w 540885"/>
              <a:gd name="connsiteY64" fmla="*/ 67611 h 496091"/>
              <a:gd name="connsiteX65" fmla="*/ 206494 w 540885"/>
              <a:gd name="connsiteY65" fmla="*/ 67611 h 496091"/>
              <a:gd name="connsiteX66" fmla="*/ 212128 w 540885"/>
              <a:gd name="connsiteY66" fmla="*/ 69724 h 496091"/>
              <a:gd name="connsiteX67" fmla="*/ 214945 w 540885"/>
              <a:gd name="connsiteY67" fmla="*/ 74654 h 496091"/>
              <a:gd name="connsiteX68" fmla="*/ 221425 w 540885"/>
              <a:gd name="connsiteY68" fmla="*/ 117755 h 496091"/>
              <a:gd name="connsiteX69" fmla="*/ 242553 w 540885"/>
              <a:gd name="connsiteY69" fmla="*/ 126488 h 496091"/>
              <a:gd name="connsiteX70" fmla="*/ 275795 w 540885"/>
              <a:gd name="connsiteY70" fmla="*/ 101416 h 496091"/>
              <a:gd name="connsiteX71" fmla="*/ 281429 w 540885"/>
              <a:gd name="connsiteY71" fmla="*/ 99444 h 496091"/>
              <a:gd name="connsiteX72" fmla="*/ 287345 w 540885"/>
              <a:gd name="connsiteY72" fmla="*/ 101698 h 496091"/>
              <a:gd name="connsiteX73" fmla="*/ 327911 w 540885"/>
              <a:gd name="connsiteY73" fmla="*/ 146772 h 496091"/>
              <a:gd name="connsiteX74" fmla="*/ 325939 w 540885"/>
              <a:gd name="connsiteY74" fmla="*/ 152124 h 496091"/>
              <a:gd name="connsiteX75" fmla="*/ 314108 w 540885"/>
              <a:gd name="connsiteY75" fmla="*/ 167337 h 496091"/>
              <a:gd name="connsiteX76" fmla="*/ 301430 w 540885"/>
              <a:gd name="connsiteY76" fmla="*/ 184239 h 496091"/>
              <a:gd name="connsiteX77" fmla="*/ 311008 w 540885"/>
              <a:gd name="connsiteY77" fmla="*/ 207339 h 496091"/>
              <a:gd name="connsiteX78" fmla="*/ 353828 w 540885"/>
              <a:gd name="connsiteY78" fmla="*/ 213819 h 496091"/>
              <a:gd name="connsiteX79" fmla="*/ 358618 w 540885"/>
              <a:gd name="connsiteY79" fmla="*/ 216777 h 496091"/>
              <a:gd name="connsiteX80" fmla="*/ 360590 w 540885"/>
              <a:gd name="connsiteY80" fmla="*/ 222270 h 496091"/>
              <a:gd name="connsiteX81" fmla="*/ 360590 w 540885"/>
              <a:gd name="connsiteY81" fmla="*/ 274386 h 496091"/>
              <a:gd name="connsiteX82" fmla="*/ 358618 w 540885"/>
              <a:gd name="connsiteY82" fmla="*/ 279880 h 496091"/>
              <a:gd name="connsiteX83" fmla="*/ 354110 w 540885"/>
              <a:gd name="connsiteY83" fmla="*/ 282838 h 496091"/>
              <a:gd name="connsiteX84" fmla="*/ 310445 w 540885"/>
              <a:gd name="connsiteY84" fmla="*/ 289599 h 496091"/>
              <a:gd name="connsiteX85" fmla="*/ 301430 w 540885"/>
              <a:gd name="connsiteY85" fmla="*/ 311009 h 496091"/>
              <a:gd name="connsiteX86" fmla="*/ 326784 w 540885"/>
              <a:gd name="connsiteY86" fmla="*/ 343405 h 496091"/>
              <a:gd name="connsiteX87" fmla="*/ 328756 w 540885"/>
              <a:gd name="connsiteY87" fmla="*/ 349040 h 496091"/>
              <a:gd name="connsiteX88" fmla="*/ 326784 w 540885"/>
              <a:gd name="connsiteY88" fmla="*/ 354392 h 496091"/>
              <a:gd name="connsiteX89" fmla="*/ 303543 w 540885"/>
              <a:gd name="connsiteY89" fmla="*/ 379605 h 496091"/>
              <a:gd name="connsiteX90" fmla="*/ 281429 w 540885"/>
              <a:gd name="connsiteY90" fmla="*/ 396367 h 496091"/>
              <a:gd name="connsiteX91" fmla="*/ 275513 w 540885"/>
              <a:gd name="connsiteY91" fmla="*/ 394395 h 496091"/>
              <a:gd name="connsiteX92" fmla="*/ 243117 w 540885"/>
              <a:gd name="connsiteY92" fmla="*/ 369041 h 496091"/>
              <a:gd name="connsiteX93" fmla="*/ 221425 w 540885"/>
              <a:gd name="connsiteY93" fmla="*/ 377774 h 496091"/>
              <a:gd name="connsiteX94" fmla="*/ 214945 w 540885"/>
              <a:gd name="connsiteY94" fmla="*/ 421439 h 496091"/>
              <a:gd name="connsiteX95" fmla="*/ 206494 w 540885"/>
              <a:gd name="connsiteY95" fmla="*/ 428200 h 496091"/>
              <a:gd name="connsiteX96" fmla="*/ 154096 w 540885"/>
              <a:gd name="connsiteY96" fmla="*/ 428200 h 496091"/>
              <a:gd name="connsiteX97" fmla="*/ 148462 w 540885"/>
              <a:gd name="connsiteY97" fmla="*/ 426087 h 496091"/>
              <a:gd name="connsiteX98" fmla="*/ 145645 w 540885"/>
              <a:gd name="connsiteY98" fmla="*/ 421158 h 496091"/>
              <a:gd name="connsiteX99" fmla="*/ 139165 w 540885"/>
              <a:gd name="connsiteY99" fmla="*/ 378056 h 496091"/>
              <a:gd name="connsiteX100" fmla="*/ 118037 w 540885"/>
              <a:gd name="connsiteY100" fmla="*/ 369323 h 496091"/>
              <a:gd name="connsiteX101" fmla="*/ 84795 w 540885"/>
              <a:gd name="connsiteY101" fmla="*/ 394395 h 496091"/>
              <a:gd name="connsiteX102" fmla="*/ 79161 w 540885"/>
              <a:gd name="connsiteY102" fmla="*/ 396367 h 496091"/>
              <a:gd name="connsiteX103" fmla="*/ 73245 w 540885"/>
              <a:gd name="connsiteY103" fmla="*/ 394113 h 496091"/>
              <a:gd name="connsiteX104" fmla="*/ 32679 w 540885"/>
              <a:gd name="connsiteY104" fmla="*/ 349040 h 496091"/>
              <a:gd name="connsiteX105" fmla="*/ 34651 w 540885"/>
              <a:gd name="connsiteY105" fmla="*/ 343687 h 496091"/>
              <a:gd name="connsiteX106" fmla="*/ 46201 w 540885"/>
              <a:gd name="connsiteY106" fmla="*/ 328756 h 496091"/>
              <a:gd name="connsiteX107" fmla="*/ 59441 w 540885"/>
              <a:gd name="connsiteY107" fmla="*/ 311572 h 496091"/>
              <a:gd name="connsiteX108" fmla="*/ 49581 w 540885"/>
              <a:gd name="connsiteY108" fmla="*/ 288472 h 496091"/>
              <a:gd name="connsiteX109" fmla="*/ 6761 w 540885"/>
              <a:gd name="connsiteY109" fmla="*/ 281711 h 496091"/>
              <a:gd name="connsiteX110" fmla="*/ 1972 w 540885"/>
              <a:gd name="connsiteY110" fmla="*/ 279034 h 496091"/>
              <a:gd name="connsiteX111" fmla="*/ 0 w 540885"/>
              <a:gd name="connsiteY111" fmla="*/ 273541 h 496091"/>
              <a:gd name="connsiteX112" fmla="*/ 0 w 540885"/>
              <a:gd name="connsiteY112" fmla="*/ 221425 h 496091"/>
              <a:gd name="connsiteX113" fmla="*/ 1972 w 540885"/>
              <a:gd name="connsiteY113" fmla="*/ 215932 h 496091"/>
              <a:gd name="connsiteX114" fmla="*/ 6480 w 540885"/>
              <a:gd name="connsiteY114" fmla="*/ 212973 h 496091"/>
              <a:gd name="connsiteX115" fmla="*/ 50145 w 540885"/>
              <a:gd name="connsiteY115" fmla="*/ 206213 h 496091"/>
              <a:gd name="connsiteX116" fmla="*/ 59159 w 540885"/>
              <a:gd name="connsiteY116" fmla="*/ 184802 h 496091"/>
              <a:gd name="connsiteX117" fmla="*/ 33806 w 540885"/>
              <a:gd name="connsiteY117" fmla="*/ 152406 h 496091"/>
              <a:gd name="connsiteX118" fmla="*/ 31834 w 540885"/>
              <a:gd name="connsiteY118" fmla="*/ 146772 h 496091"/>
              <a:gd name="connsiteX119" fmla="*/ 33806 w 540885"/>
              <a:gd name="connsiteY119" fmla="*/ 141137 h 496091"/>
              <a:gd name="connsiteX120" fmla="*/ 56906 w 540885"/>
              <a:gd name="connsiteY120" fmla="*/ 116065 h 496091"/>
              <a:gd name="connsiteX121" fmla="*/ 79161 w 540885"/>
              <a:gd name="connsiteY121" fmla="*/ 99444 h 496091"/>
              <a:gd name="connsiteX122" fmla="*/ 85077 w 540885"/>
              <a:gd name="connsiteY122" fmla="*/ 101416 h 496091"/>
              <a:gd name="connsiteX123" fmla="*/ 117474 w 540885"/>
              <a:gd name="connsiteY123" fmla="*/ 126770 h 496091"/>
              <a:gd name="connsiteX124" fmla="*/ 139165 w 540885"/>
              <a:gd name="connsiteY124" fmla="*/ 117755 h 496091"/>
              <a:gd name="connsiteX125" fmla="*/ 145645 w 540885"/>
              <a:gd name="connsiteY125" fmla="*/ 74372 h 496091"/>
              <a:gd name="connsiteX126" fmla="*/ 154096 w 540885"/>
              <a:gd name="connsiteY126" fmla="*/ 67611 h 496091"/>
              <a:gd name="connsiteX127" fmla="*/ 396649 w 540885"/>
              <a:gd name="connsiteY127" fmla="*/ 0 h 496091"/>
              <a:gd name="connsiteX128" fmla="*/ 409608 w 540885"/>
              <a:gd name="connsiteY128" fmla="*/ 13100 h 496091"/>
              <a:gd name="connsiteX129" fmla="*/ 424257 w 540885"/>
              <a:gd name="connsiteY129" fmla="*/ 32116 h 496091"/>
              <a:gd name="connsiteX130" fmla="*/ 432708 w 540885"/>
              <a:gd name="connsiteY130" fmla="*/ 31552 h 496091"/>
              <a:gd name="connsiteX131" fmla="*/ 441160 w 540885"/>
              <a:gd name="connsiteY131" fmla="*/ 32116 h 496091"/>
              <a:gd name="connsiteX132" fmla="*/ 467077 w 540885"/>
              <a:gd name="connsiteY132" fmla="*/ 564 h 496091"/>
              <a:gd name="connsiteX133" fmla="*/ 468767 w 540885"/>
              <a:gd name="connsiteY133" fmla="*/ 0 h 496091"/>
              <a:gd name="connsiteX134" fmla="*/ 503699 w 540885"/>
              <a:gd name="connsiteY134" fmla="*/ 19720 h 496091"/>
              <a:gd name="connsiteX135" fmla="*/ 504826 w 540885"/>
              <a:gd name="connsiteY135" fmla="*/ 21692 h 496091"/>
              <a:gd name="connsiteX136" fmla="*/ 490459 w 540885"/>
              <a:gd name="connsiteY136" fmla="*/ 60568 h 496091"/>
              <a:gd name="connsiteX137" fmla="*/ 498910 w 540885"/>
              <a:gd name="connsiteY137" fmla="*/ 75217 h 496091"/>
              <a:gd name="connsiteX138" fmla="*/ 540885 w 540885"/>
              <a:gd name="connsiteY138" fmla="*/ 83950 h 496091"/>
              <a:gd name="connsiteX139" fmla="*/ 540885 w 540885"/>
              <a:gd name="connsiteY139" fmla="*/ 123390 h 496091"/>
              <a:gd name="connsiteX140" fmla="*/ 498910 w 540885"/>
              <a:gd name="connsiteY140" fmla="*/ 132123 h 496091"/>
              <a:gd name="connsiteX141" fmla="*/ 490459 w 540885"/>
              <a:gd name="connsiteY141" fmla="*/ 146772 h 496091"/>
              <a:gd name="connsiteX142" fmla="*/ 504826 w 540885"/>
              <a:gd name="connsiteY142" fmla="*/ 185648 h 496091"/>
              <a:gd name="connsiteX143" fmla="*/ 503699 w 540885"/>
              <a:gd name="connsiteY143" fmla="*/ 187619 h 496091"/>
              <a:gd name="connsiteX144" fmla="*/ 468767 w 540885"/>
              <a:gd name="connsiteY144" fmla="*/ 207621 h 496091"/>
              <a:gd name="connsiteX145" fmla="*/ 455809 w 540885"/>
              <a:gd name="connsiteY145" fmla="*/ 194381 h 496091"/>
              <a:gd name="connsiteX146" fmla="*/ 441160 w 540885"/>
              <a:gd name="connsiteY146" fmla="*/ 175224 h 496091"/>
              <a:gd name="connsiteX147" fmla="*/ 432708 w 540885"/>
              <a:gd name="connsiteY147" fmla="*/ 175788 h 496091"/>
              <a:gd name="connsiteX148" fmla="*/ 424257 w 540885"/>
              <a:gd name="connsiteY148" fmla="*/ 175224 h 496091"/>
              <a:gd name="connsiteX149" fmla="*/ 409608 w 540885"/>
              <a:gd name="connsiteY149" fmla="*/ 194381 h 496091"/>
              <a:gd name="connsiteX150" fmla="*/ 396649 w 540885"/>
              <a:gd name="connsiteY150" fmla="*/ 207621 h 496091"/>
              <a:gd name="connsiteX151" fmla="*/ 361717 w 540885"/>
              <a:gd name="connsiteY151" fmla="*/ 187619 h 496091"/>
              <a:gd name="connsiteX152" fmla="*/ 360591 w 540885"/>
              <a:gd name="connsiteY152" fmla="*/ 185648 h 496091"/>
              <a:gd name="connsiteX153" fmla="*/ 374958 w 540885"/>
              <a:gd name="connsiteY153" fmla="*/ 146772 h 496091"/>
              <a:gd name="connsiteX154" fmla="*/ 366507 w 540885"/>
              <a:gd name="connsiteY154" fmla="*/ 132123 h 496091"/>
              <a:gd name="connsiteX155" fmla="*/ 324532 w 540885"/>
              <a:gd name="connsiteY155" fmla="*/ 123390 h 496091"/>
              <a:gd name="connsiteX156" fmla="*/ 324532 w 540885"/>
              <a:gd name="connsiteY156" fmla="*/ 83950 h 496091"/>
              <a:gd name="connsiteX157" fmla="*/ 366507 w 540885"/>
              <a:gd name="connsiteY157" fmla="*/ 75217 h 496091"/>
              <a:gd name="connsiteX158" fmla="*/ 374958 w 540885"/>
              <a:gd name="connsiteY158" fmla="*/ 60568 h 496091"/>
              <a:gd name="connsiteX159" fmla="*/ 360591 w 540885"/>
              <a:gd name="connsiteY159" fmla="*/ 21692 h 496091"/>
              <a:gd name="connsiteX160" fmla="*/ 361717 w 540885"/>
              <a:gd name="connsiteY160" fmla="*/ 19720 h 496091"/>
              <a:gd name="connsiteX161" fmla="*/ 371577 w 540885"/>
              <a:gd name="connsiteY161" fmla="*/ 14086 h 496091"/>
              <a:gd name="connsiteX162" fmla="*/ 388198 w 540885"/>
              <a:gd name="connsiteY162" fmla="*/ 4508 h 496091"/>
              <a:gd name="connsiteX163" fmla="*/ 396649 w 540885"/>
              <a:gd name="connsiteY163" fmla="*/ 0 h 4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540885" h="496091">
                <a:moveTo>
                  <a:pt x="432708" y="356081"/>
                </a:moveTo>
                <a:cubicBezTo>
                  <a:pt x="422942" y="356081"/>
                  <a:pt x="414491" y="359650"/>
                  <a:pt x="407355" y="366786"/>
                </a:cubicBezTo>
                <a:cubicBezTo>
                  <a:pt x="400218" y="373923"/>
                  <a:pt x="396649" y="382375"/>
                  <a:pt x="396649" y="392140"/>
                </a:cubicBezTo>
                <a:cubicBezTo>
                  <a:pt x="396649" y="402094"/>
                  <a:pt x="400171" y="410592"/>
                  <a:pt x="407213" y="417635"/>
                </a:cubicBezTo>
                <a:cubicBezTo>
                  <a:pt x="414257" y="424678"/>
                  <a:pt x="422754" y="428199"/>
                  <a:pt x="432708" y="428199"/>
                </a:cubicBezTo>
                <a:cubicBezTo>
                  <a:pt x="442662" y="428199"/>
                  <a:pt x="451161" y="424678"/>
                  <a:pt x="458203" y="417635"/>
                </a:cubicBezTo>
                <a:cubicBezTo>
                  <a:pt x="465246" y="410592"/>
                  <a:pt x="468767" y="402094"/>
                  <a:pt x="468767" y="392140"/>
                </a:cubicBezTo>
                <a:cubicBezTo>
                  <a:pt x="468767" y="382375"/>
                  <a:pt x="465199" y="373923"/>
                  <a:pt x="458063" y="366786"/>
                </a:cubicBezTo>
                <a:cubicBezTo>
                  <a:pt x="450925" y="359650"/>
                  <a:pt x="442474" y="356081"/>
                  <a:pt x="432708" y="356081"/>
                </a:cubicBezTo>
                <a:close/>
                <a:moveTo>
                  <a:pt x="396649" y="288471"/>
                </a:moveTo>
                <a:cubicBezTo>
                  <a:pt x="398152" y="288471"/>
                  <a:pt x="402471" y="292838"/>
                  <a:pt x="409608" y="301570"/>
                </a:cubicBezTo>
                <a:cubicBezTo>
                  <a:pt x="416744" y="310303"/>
                  <a:pt x="421628" y="316642"/>
                  <a:pt x="424257" y="320586"/>
                </a:cubicBezTo>
                <a:cubicBezTo>
                  <a:pt x="428013" y="320210"/>
                  <a:pt x="430830" y="320023"/>
                  <a:pt x="432708" y="320023"/>
                </a:cubicBezTo>
                <a:cubicBezTo>
                  <a:pt x="434586" y="320023"/>
                  <a:pt x="437403" y="320210"/>
                  <a:pt x="441160" y="320586"/>
                </a:cubicBezTo>
                <a:cubicBezTo>
                  <a:pt x="450738" y="307251"/>
                  <a:pt x="459377" y="296734"/>
                  <a:pt x="467077" y="289034"/>
                </a:cubicBezTo>
                <a:lnTo>
                  <a:pt x="468767" y="288471"/>
                </a:lnTo>
                <a:cubicBezTo>
                  <a:pt x="469518" y="288471"/>
                  <a:pt x="481162" y="295044"/>
                  <a:pt x="503699" y="308190"/>
                </a:cubicBezTo>
                <a:cubicBezTo>
                  <a:pt x="504450" y="308754"/>
                  <a:pt x="504826" y="309412"/>
                  <a:pt x="504826" y="310163"/>
                </a:cubicBezTo>
                <a:cubicBezTo>
                  <a:pt x="504826" y="314858"/>
                  <a:pt x="500037" y="327816"/>
                  <a:pt x="490459" y="349039"/>
                </a:cubicBezTo>
                <a:cubicBezTo>
                  <a:pt x="493651" y="353358"/>
                  <a:pt x="496468" y="358241"/>
                  <a:pt x="498910" y="363688"/>
                </a:cubicBezTo>
                <a:cubicBezTo>
                  <a:pt x="526893" y="366505"/>
                  <a:pt x="540885" y="369416"/>
                  <a:pt x="540885" y="372421"/>
                </a:cubicBezTo>
                <a:lnTo>
                  <a:pt x="540885" y="411860"/>
                </a:lnTo>
                <a:cubicBezTo>
                  <a:pt x="540885" y="414865"/>
                  <a:pt x="526893" y="417776"/>
                  <a:pt x="498910" y="420593"/>
                </a:cubicBezTo>
                <a:cubicBezTo>
                  <a:pt x="496657" y="425664"/>
                  <a:pt x="493839" y="430547"/>
                  <a:pt x="490459" y="435242"/>
                </a:cubicBezTo>
                <a:cubicBezTo>
                  <a:pt x="500037" y="456464"/>
                  <a:pt x="504826" y="469423"/>
                  <a:pt x="504826" y="474118"/>
                </a:cubicBezTo>
                <a:cubicBezTo>
                  <a:pt x="504826" y="474869"/>
                  <a:pt x="504450" y="475527"/>
                  <a:pt x="503699" y="476090"/>
                </a:cubicBezTo>
                <a:cubicBezTo>
                  <a:pt x="480787" y="489424"/>
                  <a:pt x="469143" y="496091"/>
                  <a:pt x="468767" y="496091"/>
                </a:cubicBezTo>
                <a:cubicBezTo>
                  <a:pt x="467265" y="496091"/>
                  <a:pt x="462945" y="491678"/>
                  <a:pt x="455809" y="482851"/>
                </a:cubicBezTo>
                <a:cubicBezTo>
                  <a:pt x="448672" y="474024"/>
                  <a:pt x="443788" y="467639"/>
                  <a:pt x="441160" y="463695"/>
                </a:cubicBezTo>
                <a:cubicBezTo>
                  <a:pt x="437403" y="464070"/>
                  <a:pt x="434586" y="464258"/>
                  <a:pt x="432708" y="464258"/>
                </a:cubicBezTo>
                <a:cubicBezTo>
                  <a:pt x="430830" y="464258"/>
                  <a:pt x="428013" y="464070"/>
                  <a:pt x="424257" y="463695"/>
                </a:cubicBezTo>
                <a:cubicBezTo>
                  <a:pt x="421628" y="467639"/>
                  <a:pt x="416744" y="474024"/>
                  <a:pt x="409608" y="482851"/>
                </a:cubicBezTo>
                <a:cubicBezTo>
                  <a:pt x="402471" y="491678"/>
                  <a:pt x="398152" y="496091"/>
                  <a:pt x="396649" y="496091"/>
                </a:cubicBezTo>
                <a:cubicBezTo>
                  <a:pt x="396274" y="496091"/>
                  <a:pt x="384629" y="489424"/>
                  <a:pt x="361717" y="476090"/>
                </a:cubicBezTo>
                <a:cubicBezTo>
                  <a:pt x="360966" y="475527"/>
                  <a:pt x="360591" y="474869"/>
                  <a:pt x="360591" y="474118"/>
                </a:cubicBezTo>
                <a:cubicBezTo>
                  <a:pt x="360591" y="469423"/>
                  <a:pt x="365380" y="456464"/>
                  <a:pt x="374958" y="435242"/>
                </a:cubicBezTo>
                <a:cubicBezTo>
                  <a:pt x="371577" y="430547"/>
                  <a:pt x="368760" y="425664"/>
                  <a:pt x="366507" y="420593"/>
                </a:cubicBezTo>
                <a:cubicBezTo>
                  <a:pt x="338523" y="417776"/>
                  <a:pt x="324532" y="414865"/>
                  <a:pt x="324532" y="411860"/>
                </a:cubicBezTo>
                <a:lnTo>
                  <a:pt x="324532" y="372421"/>
                </a:lnTo>
                <a:cubicBezTo>
                  <a:pt x="324532" y="369416"/>
                  <a:pt x="338523" y="366505"/>
                  <a:pt x="366507" y="363688"/>
                </a:cubicBezTo>
                <a:cubicBezTo>
                  <a:pt x="368948" y="358241"/>
                  <a:pt x="371765" y="353358"/>
                  <a:pt x="374958" y="349039"/>
                </a:cubicBezTo>
                <a:cubicBezTo>
                  <a:pt x="365380" y="327816"/>
                  <a:pt x="360591" y="314858"/>
                  <a:pt x="360591" y="310163"/>
                </a:cubicBezTo>
                <a:cubicBezTo>
                  <a:pt x="360591" y="309412"/>
                  <a:pt x="360966" y="308754"/>
                  <a:pt x="361717" y="308190"/>
                </a:cubicBezTo>
                <a:cubicBezTo>
                  <a:pt x="362468" y="307815"/>
                  <a:pt x="365755" y="305937"/>
                  <a:pt x="371577" y="302557"/>
                </a:cubicBezTo>
                <a:cubicBezTo>
                  <a:pt x="377399" y="299176"/>
                  <a:pt x="382939" y="295983"/>
                  <a:pt x="388198" y="292978"/>
                </a:cubicBezTo>
                <a:cubicBezTo>
                  <a:pt x="393457" y="289974"/>
                  <a:pt x="396274" y="288471"/>
                  <a:pt x="396649" y="288471"/>
                </a:cubicBezTo>
                <a:close/>
                <a:moveTo>
                  <a:pt x="180295" y="175788"/>
                </a:moveTo>
                <a:cubicBezTo>
                  <a:pt x="160387" y="175788"/>
                  <a:pt x="143391" y="182830"/>
                  <a:pt x="129305" y="196916"/>
                </a:cubicBezTo>
                <a:cubicBezTo>
                  <a:pt x="115220" y="211002"/>
                  <a:pt x="108177" y="227998"/>
                  <a:pt x="108177" y="247906"/>
                </a:cubicBezTo>
                <a:cubicBezTo>
                  <a:pt x="108177" y="267813"/>
                  <a:pt x="115220" y="284810"/>
                  <a:pt x="129305" y="298895"/>
                </a:cubicBezTo>
                <a:cubicBezTo>
                  <a:pt x="143391" y="312981"/>
                  <a:pt x="160387" y="320024"/>
                  <a:pt x="180295" y="320024"/>
                </a:cubicBezTo>
                <a:cubicBezTo>
                  <a:pt x="200202" y="320024"/>
                  <a:pt x="217199" y="312981"/>
                  <a:pt x="231285" y="298895"/>
                </a:cubicBezTo>
                <a:cubicBezTo>
                  <a:pt x="245370" y="284810"/>
                  <a:pt x="252413" y="267813"/>
                  <a:pt x="252413" y="247906"/>
                </a:cubicBezTo>
                <a:cubicBezTo>
                  <a:pt x="252413" y="227998"/>
                  <a:pt x="245370" y="211002"/>
                  <a:pt x="231285" y="196916"/>
                </a:cubicBezTo>
                <a:cubicBezTo>
                  <a:pt x="217199" y="182830"/>
                  <a:pt x="200202" y="175788"/>
                  <a:pt x="180295" y="175788"/>
                </a:cubicBezTo>
                <a:close/>
                <a:moveTo>
                  <a:pt x="432708" y="67611"/>
                </a:moveTo>
                <a:cubicBezTo>
                  <a:pt x="422942" y="67611"/>
                  <a:pt x="414491" y="71179"/>
                  <a:pt x="407355" y="78316"/>
                </a:cubicBezTo>
                <a:cubicBezTo>
                  <a:pt x="400218" y="85453"/>
                  <a:pt x="396649" y="93904"/>
                  <a:pt x="396649" y="103670"/>
                </a:cubicBezTo>
                <a:cubicBezTo>
                  <a:pt x="396649" y="113624"/>
                  <a:pt x="400171" y="122122"/>
                  <a:pt x="407213" y="129165"/>
                </a:cubicBezTo>
                <a:cubicBezTo>
                  <a:pt x="414257" y="136207"/>
                  <a:pt x="422754" y="139729"/>
                  <a:pt x="432708" y="139729"/>
                </a:cubicBezTo>
                <a:cubicBezTo>
                  <a:pt x="442662" y="139729"/>
                  <a:pt x="451161" y="136207"/>
                  <a:pt x="458203" y="129165"/>
                </a:cubicBezTo>
                <a:cubicBezTo>
                  <a:pt x="465246" y="122122"/>
                  <a:pt x="468767" y="113624"/>
                  <a:pt x="468767" y="103670"/>
                </a:cubicBezTo>
                <a:cubicBezTo>
                  <a:pt x="468767" y="93904"/>
                  <a:pt x="465199" y="85453"/>
                  <a:pt x="458063" y="78316"/>
                </a:cubicBezTo>
                <a:cubicBezTo>
                  <a:pt x="450925" y="71179"/>
                  <a:pt x="442474" y="67611"/>
                  <a:pt x="432708" y="67611"/>
                </a:cubicBezTo>
                <a:close/>
                <a:moveTo>
                  <a:pt x="154096" y="67611"/>
                </a:moveTo>
                <a:lnTo>
                  <a:pt x="206494" y="67611"/>
                </a:lnTo>
                <a:cubicBezTo>
                  <a:pt x="208559" y="67611"/>
                  <a:pt x="210438" y="68315"/>
                  <a:pt x="212128" y="69724"/>
                </a:cubicBezTo>
                <a:cubicBezTo>
                  <a:pt x="213818" y="71132"/>
                  <a:pt x="214757" y="72775"/>
                  <a:pt x="214945" y="74654"/>
                </a:cubicBezTo>
                <a:lnTo>
                  <a:pt x="221425" y="117755"/>
                </a:lnTo>
                <a:cubicBezTo>
                  <a:pt x="227810" y="119633"/>
                  <a:pt x="234853" y="122545"/>
                  <a:pt x="242553" y="126488"/>
                </a:cubicBezTo>
                <a:lnTo>
                  <a:pt x="275795" y="101416"/>
                </a:lnTo>
                <a:cubicBezTo>
                  <a:pt x="277297" y="100102"/>
                  <a:pt x="279175" y="99444"/>
                  <a:pt x="281429" y="99444"/>
                </a:cubicBezTo>
                <a:cubicBezTo>
                  <a:pt x="283494" y="99444"/>
                  <a:pt x="285466" y="100195"/>
                  <a:pt x="287345" y="101698"/>
                </a:cubicBezTo>
                <a:cubicBezTo>
                  <a:pt x="314389" y="126676"/>
                  <a:pt x="327911" y="141701"/>
                  <a:pt x="327911" y="146772"/>
                </a:cubicBezTo>
                <a:cubicBezTo>
                  <a:pt x="327911" y="148462"/>
                  <a:pt x="327254" y="150246"/>
                  <a:pt x="325939" y="152124"/>
                </a:cubicBezTo>
                <a:cubicBezTo>
                  <a:pt x="323685" y="155129"/>
                  <a:pt x="319742" y="160200"/>
                  <a:pt x="314108" y="167337"/>
                </a:cubicBezTo>
                <a:cubicBezTo>
                  <a:pt x="308473" y="174473"/>
                  <a:pt x="304248" y="180107"/>
                  <a:pt x="301430" y="184239"/>
                </a:cubicBezTo>
                <a:cubicBezTo>
                  <a:pt x="305749" y="193254"/>
                  <a:pt x="308942" y="200954"/>
                  <a:pt x="311008" y="207339"/>
                </a:cubicBezTo>
                <a:lnTo>
                  <a:pt x="353828" y="213819"/>
                </a:lnTo>
                <a:cubicBezTo>
                  <a:pt x="355706" y="214194"/>
                  <a:pt x="357303" y="215180"/>
                  <a:pt x="358618" y="216777"/>
                </a:cubicBezTo>
                <a:cubicBezTo>
                  <a:pt x="359932" y="218373"/>
                  <a:pt x="360590" y="220204"/>
                  <a:pt x="360590" y="222270"/>
                </a:cubicBezTo>
                <a:lnTo>
                  <a:pt x="360590" y="274386"/>
                </a:lnTo>
                <a:cubicBezTo>
                  <a:pt x="360590" y="276265"/>
                  <a:pt x="359932" y="278095"/>
                  <a:pt x="358618" y="279880"/>
                </a:cubicBezTo>
                <a:cubicBezTo>
                  <a:pt x="357303" y="281664"/>
                  <a:pt x="355800" y="282650"/>
                  <a:pt x="354110" y="282838"/>
                </a:cubicBezTo>
                <a:lnTo>
                  <a:pt x="310445" y="289599"/>
                </a:lnTo>
                <a:cubicBezTo>
                  <a:pt x="308379" y="296172"/>
                  <a:pt x="305374" y="303309"/>
                  <a:pt x="301430" y="311009"/>
                </a:cubicBezTo>
                <a:cubicBezTo>
                  <a:pt x="307816" y="320024"/>
                  <a:pt x="316267" y="330822"/>
                  <a:pt x="326784" y="343405"/>
                </a:cubicBezTo>
                <a:cubicBezTo>
                  <a:pt x="328099" y="345283"/>
                  <a:pt x="328756" y="347161"/>
                  <a:pt x="328756" y="349040"/>
                </a:cubicBezTo>
                <a:cubicBezTo>
                  <a:pt x="328756" y="351293"/>
                  <a:pt x="328099" y="353077"/>
                  <a:pt x="326784" y="354392"/>
                </a:cubicBezTo>
                <a:cubicBezTo>
                  <a:pt x="322465" y="360026"/>
                  <a:pt x="314717" y="368431"/>
                  <a:pt x="303543" y="379605"/>
                </a:cubicBezTo>
                <a:cubicBezTo>
                  <a:pt x="292368" y="390780"/>
                  <a:pt x="284997" y="396367"/>
                  <a:pt x="281429" y="396367"/>
                </a:cubicBezTo>
                <a:cubicBezTo>
                  <a:pt x="279363" y="396367"/>
                  <a:pt x="277391" y="395710"/>
                  <a:pt x="275513" y="394395"/>
                </a:cubicBezTo>
                <a:lnTo>
                  <a:pt x="243117" y="369041"/>
                </a:lnTo>
                <a:cubicBezTo>
                  <a:pt x="236167" y="372609"/>
                  <a:pt x="228937" y="375520"/>
                  <a:pt x="221425" y="377774"/>
                </a:cubicBezTo>
                <a:cubicBezTo>
                  <a:pt x="219359" y="398057"/>
                  <a:pt x="217199" y="412612"/>
                  <a:pt x="214945" y="421439"/>
                </a:cubicBezTo>
                <a:cubicBezTo>
                  <a:pt x="213630" y="425947"/>
                  <a:pt x="210813" y="428200"/>
                  <a:pt x="206494" y="428200"/>
                </a:cubicBezTo>
                <a:lnTo>
                  <a:pt x="154096" y="428200"/>
                </a:lnTo>
                <a:cubicBezTo>
                  <a:pt x="152030" y="428200"/>
                  <a:pt x="150152" y="427496"/>
                  <a:pt x="148462" y="426087"/>
                </a:cubicBezTo>
                <a:cubicBezTo>
                  <a:pt x="146771" y="424679"/>
                  <a:pt x="145832" y="423035"/>
                  <a:pt x="145645" y="421158"/>
                </a:cubicBezTo>
                <a:lnTo>
                  <a:pt x="139165" y="378056"/>
                </a:lnTo>
                <a:cubicBezTo>
                  <a:pt x="132779" y="376178"/>
                  <a:pt x="125737" y="373267"/>
                  <a:pt x="118037" y="369323"/>
                </a:cubicBezTo>
                <a:lnTo>
                  <a:pt x="84795" y="394395"/>
                </a:lnTo>
                <a:cubicBezTo>
                  <a:pt x="83480" y="395710"/>
                  <a:pt x="81602" y="396367"/>
                  <a:pt x="79161" y="396367"/>
                </a:cubicBezTo>
                <a:cubicBezTo>
                  <a:pt x="77095" y="396367"/>
                  <a:pt x="75123" y="395616"/>
                  <a:pt x="73245" y="394113"/>
                </a:cubicBezTo>
                <a:cubicBezTo>
                  <a:pt x="46201" y="369135"/>
                  <a:pt x="32679" y="354110"/>
                  <a:pt x="32679" y="349040"/>
                </a:cubicBezTo>
                <a:cubicBezTo>
                  <a:pt x="32679" y="347349"/>
                  <a:pt x="33336" y="345565"/>
                  <a:pt x="34651" y="343687"/>
                </a:cubicBezTo>
                <a:cubicBezTo>
                  <a:pt x="36529" y="341058"/>
                  <a:pt x="40378" y="336081"/>
                  <a:pt x="46201" y="328756"/>
                </a:cubicBezTo>
                <a:cubicBezTo>
                  <a:pt x="52022" y="321432"/>
                  <a:pt x="56436" y="315704"/>
                  <a:pt x="59441" y="311572"/>
                </a:cubicBezTo>
                <a:cubicBezTo>
                  <a:pt x="55122" y="303309"/>
                  <a:pt x="51835" y="295608"/>
                  <a:pt x="49581" y="288472"/>
                </a:cubicBezTo>
                <a:lnTo>
                  <a:pt x="6761" y="281711"/>
                </a:lnTo>
                <a:cubicBezTo>
                  <a:pt x="4883" y="281523"/>
                  <a:pt x="3286" y="280631"/>
                  <a:pt x="1972" y="279034"/>
                </a:cubicBezTo>
                <a:cubicBezTo>
                  <a:pt x="657" y="277438"/>
                  <a:pt x="0" y="275607"/>
                  <a:pt x="0" y="273541"/>
                </a:cubicBezTo>
                <a:lnTo>
                  <a:pt x="0" y="221425"/>
                </a:lnTo>
                <a:cubicBezTo>
                  <a:pt x="0" y="219547"/>
                  <a:pt x="657" y="217715"/>
                  <a:pt x="1972" y="215932"/>
                </a:cubicBezTo>
                <a:cubicBezTo>
                  <a:pt x="3286" y="214147"/>
                  <a:pt x="4789" y="213161"/>
                  <a:pt x="6480" y="212973"/>
                </a:cubicBezTo>
                <a:lnTo>
                  <a:pt x="50145" y="206213"/>
                </a:lnTo>
                <a:cubicBezTo>
                  <a:pt x="52210" y="199639"/>
                  <a:pt x="55215" y="192503"/>
                  <a:pt x="59159" y="184802"/>
                </a:cubicBezTo>
                <a:cubicBezTo>
                  <a:pt x="52774" y="175788"/>
                  <a:pt x="44322" y="164989"/>
                  <a:pt x="33806" y="152406"/>
                </a:cubicBezTo>
                <a:cubicBezTo>
                  <a:pt x="32490" y="150340"/>
                  <a:pt x="31834" y="148462"/>
                  <a:pt x="31834" y="146772"/>
                </a:cubicBezTo>
                <a:cubicBezTo>
                  <a:pt x="31834" y="144518"/>
                  <a:pt x="32490" y="142640"/>
                  <a:pt x="33806" y="141137"/>
                </a:cubicBezTo>
                <a:cubicBezTo>
                  <a:pt x="37937" y="135503"/>
                  <a:pt x="45637" y="127146"/>
                  <a:pt x="56906" y="116065"/>
                </a:cubicBezTo>
                <a:cubicBezTo>
                  <a:pt x="68174" y="104984"/>
                  <a:pt x="75592" y="99444"/>
                  <a:pt x="79161" y="99444"/>
                </a:cubicBezTo>
                <a:cubicBezTo>
                  <a:pt x="81226" y="99444"/>
                  <a:pt x="83198" y="100102"/>
                  <a:pt x="85077" y="101416"/>
                </a:cubicBezTo>
                <a:lnTo>
                  <a:pt x="117474" y="126770"/>
                </a:lnTo>
                <a:cubicBezTo>
                  <a:pt x="123859" y="123390"/>
                  <a:pt x="131089" y="120385"/>
                  <a:pt x="139165" y="117755"/>
                </a:cubicBezTo>
                <a:cubicBezTo>
                  <a:pt x="141231" y="97472"/>
                  <a:pt x="143391" y="83011"/>
                  <a:pt x="145645" y="74372"/>
                </a:cubicBezTo>
                <a:cubicBezTo>
                  <a:pt x="146959" y="69865"/>
                  <a:pt x="149776" y="67611"/>
                  <a:pt x="154096" y="67611"/>
                </a:cubicBezTo>
                <a:close/>
                <a:moveTo>
                  <a:pt x="396649" y="0"/>
                </a:moveTo>
                <a:cubicBezTo>
                  <a:pt x="398152" y="0"/>
                  <a:pt x="402471" y="4367"/>
                  <a:pt x="409608" y="13100"/>
                </a:cubicBezTo>
                <a:cubicBezTo>
                  <a:pt x="416744" y="21833"/>
                  <a:pt x="421628" y="28171"/>
                  <a:pt x="424257" y="32116"/>
                </a:cubicBezTo>
                <a:cubicBezTo>
                  <a:pt x="428013" y="31740"/>
                  <a:pt x="430830" y="31552"/>
                  <a:pt x="432708" y="31552"/>
                </a:cubicBezTo>
                <a:cubicBezTo>
                  <a:pt x="434586" y="31552"/>
                  <a:pt x="437403" y="31740"/>
                  <a:pt x="441160" y="32116"/>
                </a:cubicBezTo>
                <a:cubicBezTo>
                  <a:pt x="450738" y="18781"/>
                  <a:pt x="459377" y="8264"/>
                  <a:pt x="467077" y="564"/>
                </a:cubicBezTo>
                <a:lnTo>
                  <a:pt x="468767" y="0"/>
                </a:lnTo>
                <a:cubicBezTo>
                  <a:pt x="469518" y="0"/>
                  <a:pt x="481162" y="6574"/>
                  <a:pt x="503699" y="19720"/>
                </a:cubicBezTo>
                <a:cubicBezTo>
                  <a:pt x="504450" y="20284"/>
                  <a:pt x="504826" y="20941"/>
                  <a:pt x="504826" y="21692"/>
                </a:cubicBezTo>
                <a:cubicBezTo>
                  <a:pt x="504826" y="26387"/>
                  <a:pt x="500037" y="39346"/>
                  <a:pt x="490459" y="60568"/>
                </a:cubicBezTo>
                <a:cubicBezTo>
                  <a:pt x="493651" y="64888"/>
                  <a:pt x="496468" y="69771"/>
                  <a:pt x="498910" y="75217"/>
                </a:cubicBezTo>
                <a:cubicBezTo>
                  <a:pt x="526893" y="78034"/>
                  <a:pt x="540885" y="80945"/>
                  <a:pt x="540885" y="83950"/>
                </a:cubicBezTo>
                <a:lnTo>
                  <a:pt x="540885" y="123390"/>
                </a:lnTo>
                <a:cubicBezTo>
                  <a:pt x="540885" y="126395"/>
                  <a:pt x="526893" y="129305"/>
                  <a:pt x="498910" y="132123"/>
                </a:cubicBezTo>
                <a:cubicBezTo>
                  <a:pt x="496657" y="137194"/>
                  <a:pt x="493839" y="142076"/>
                  <a:pt x="490459" y="146772"/>
                </a:cubicBezTo>
                <a:cubicBezTo>
                  <a:pt x="500037" y="167994"/>
                  <a:pt x="504826" y="180952"/>
                  <a:pt x="504826" y="185648"/>
                </a:cubicBezTo>
                <a:cubicBezTo>
                  <a:pt x="504826" y="186399"/>
                  <a:pt x="504450" y="187056"/>
                  <a:pt x="503699" y="187619"/>
                </a:cubicBezTo>
                <a:cubicBezTo>
                  <a:pt x="480787" y="200954"/>
                  <a:pt x="469143" y="207621"/>
                  <a:pt x="468767" y="207621"/>
                </a:cubicBezTo>
                <a:cubicBezTo>
                  <a:pt x="467265" y="207621"/>
                  <a:pt x="462945" y="203207"/>
                  <a:pt x="455809" y="194381"/>
                </a:cubicBezTo>
                <a:cubicBezTo>
                  <a:pt x="448672" y="185554"/>
                  <a:pt x="443788" y="179168"/>
                  <a:pt x="441160" y="175224"/>
                </a:cubicBezTo>
                <a:cubicBezTo>
                  <a:pt x="437403" y="175600"/>
                  <a:pt x="434586" y="175788"/>
                  <a:pt x="432708" y="175788"/>
                </a:cubicBezTo>
                <a:cubicBezTo>
                  <a:pt x="430830" y="175788"/>
                  <a:pt x="428013" y="175600"/>
                  <a:pt x="424257" y="175224"/>
                </a:cubicBezTo>
                <a:cubicBezTo>
                  <a:pt x="421628" y="179168"/>
                  <a:pt x="416744" y="185554"/>
                  <a:pt x="409608" y="194381"/>
                </a:cubicBezTo>
                <a:cubicBezTo>
                  <a:pt x="402471" y="203207"/>
                  <a:pt x="398152" y="207621"/>
                  <a:pt x="396649" y="207621"/>
                </a:cubicBezTo>
                <a:cubicBezTo>
                  <a:pt x="396274" y="207621"/>
                  <a:pt x="384629" y="200954"/>
                  <a:pt x="361717" y="187619"/>
                </a:cubicBezTo>
                <a:cubicBezTo>
                  <a:pt x="360966" y="187056"/>
                  <a:pt x="360591" y="186399"/>
                  <a:pt x="360591" y="185648"/>
                </a:cubicBezTo>
                <a:cubicBezTo>
                  <a:pt x="360591" y="180952"/>
                  <a:pt x="365380" y="167994"/>
                  <a:pt x="374958" y="146772"/>
                </a:cubicBezTo>
                <a:cubicBezTo>
                  <a:pt x="371577" y="142076"/>
                  <a:pt x="368760" y="137194"/>
                  <a:pt x="366507" y="132123"/>
                </a:cubicBezTo>
                <a:cubicBezTo>
                  <a:pt x="338523" y="129305"/>
                  <a:pt x="324532" y="126395"/>
                  <a:pt x="324532" y="123390"/>
                </a:cubicBezTo>
                <a:lnTo>
                  <a:pt x="324532" y="83950"/>
                </a:lnTo>
                <a:cubicBezTo>
                  <a:pt x="324532" y="80945"/>
                  <a:pt x="338523" y="78034"/>
                  <a:pt x="366507" y="75217"/>
                </a:cubicBezTo>
                <a:cubicBezTo>
                  <a:pt x="368948" y="69771"/>
                  <a:pt x="371765" y="64888"/>
                  <a:pt x="374958" y="60568"/>
                </a:cubicBezTo>
                <a:cubicBezTo>
                  <a:pt x="365380" y="39346"/>
                  <a:pt x="360591" y="26387"/>
                  <a:pt x="360591" y="21692"/>
                </a:cubicBezTo>
                <a:cubicBezTo>
                  <a:pt x="360591" y="20941"/>
                  <a:pt x="360966" y="20284"/>
                  <a:pt x="361717" y="19720"/>
                </a:cubicBezTo>
                <a:cubicBezTo>
                  <a:pt x="362468" y="19345"/>
                  <a:pt x="365755" y="17467"/>
                  <a:pt x="371577" y="14086"/>
                </a:cubicBezTo>
                <a:cubicBezTo>
                  <a:pt x="377399" y="10705"/>
                  <a:pt x="382939" y="7513"/>
                  <a:pt x="388198" y="4508"/>
                </a:cubicBezTo>
                <a:cubicBezTo>
                  <a:pt x="393457" y="1503"/>
                  <a:pt x="396274" y="0"/>
                  <a:pt x="3966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21883">
              <a:defRPr/>
            </a:pPr>
            <a:endParaRPr lang="en-US" sz="952">
              <a:solidFill>
                <a:prstClr val="white"/>
              </a:solidFill>
            </a:endParaRPr>
          </a:p>
        </p:txBody>
      </p:sp>
      <p:pic>
        <p:nvPicPr>
          <p:cNvPr id="118" name="Paveikslėlis 31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4567" y="3229117"/>
            <a:ext cx="501559" cy="501406"/>
          </a:xfrm>
          <a:prstGeom prst="rect">
            <a:avLst/>
          </a:prstGeom>
        </p:spPr>
      </p:pic>
      <p:sp>
        <p:nvSpPr>
          <p:cNvPr id="119" name="Freeform 313"/>
          <p:cNvSpPr/>
          <p:nvPr/>
        </p:nvSpPr>
        <p:spPr bwMode="auto">
          <a:xfrm>
            <a:off x="5424824" y="5913212"/>
            <a:ext cx="464972" cy="428985"/>
          </a:xfrm>
          <a:custGeom>
            <a:avLst/>
            <a:gdLst/>
            <a:ahLst/>
            <a:cxnLst/>
            <a:rect l="l" t="t" r="r" b="b"/>
            <a:pathLst>
              <a:path w="468765" h="432707">
                <a:moveTo>
                  <a:pt x="153251" y="0"/>
                </a:moveTo>
                <a:lnTo>
                  <a:pt x="315515" y="0"/>
                </a:lnTo>
                <a:cubicBezTo>
                  <a:pt x="327910" y="0"/>
                  <a:pt x="338522" y="4413"/>
                  <a:pt x="347348" y="13240"/>
                </a:cubicBezTo>
                <a:cubicBezTo>
                  <a:pt x="356175" y="22067"/>
                  <a:pt x="360589" y="32678"/>
                  <a:pt x="360589" y="45074"/>
                </a:cubicBezTo>
                <a:lnTo>
                  <a:pt x="360589" y="72118"/>
                </a:lnTo>
                <a:lnTo>
                  <a:pt x="441721" y="72118"/>
                </a:lnTo>
                <a:cubicBezTo>
                  <a:pt x="449233" y="72118"/>
                  <a:pt x="455619" y="74747"/>
                  <a:pt x="460877" y="80006"/>
                </a:cubicBezTo>
                <a:cubicBezTo>
                  <a:pt x="466136" y="85264"/>
                  <a:pt x="468765" y="91650"/>
                  <a:pt x="468765" y="99162"/>
                </a:cubicBezTo>
                <a:lnTo>
                  <a:pt x="468765" y="135221"/>
                </a:lnTo>
                <a:cubicBezTo>
                  <a:pt x="468765" y="148555"/>
                  <a:pt x="464868" y="161983"/>
                  <a:pt x="457074" y="175506"/>
                </a:cubicBezTo>
                <a:cubicBezTo>
                  <a:pt x="449280" y="189028"/>
                  <a:pt x="438763" y="201235"/>
                  <a:pt x="425523" y="212128"/>
                </a:cubicBezTo>
                <a:cubicBezTo>
                  <a:pt x="412282" y="223021"/>
                  <a:pt x="396037" y="232176"/>
                  <a:pt x="376787" y="239595"/>
                </a:cubicBezTo>
                <a:cubicBezTo>
                  <a:pt x="357537" y="247013"/>
                  <a:pt x="337301" y="251192"/>
                  <a:pt x="316078" y="252131"/>
                </a:cubicBezTo>
                <a:cubicBezTo>
                  <a:pt x="308191" y="262272"/>
                  <a:pt x="299270" y="271193"/>
                  <a:pt x="289316" y="278893"/>
                </a:cubicBezTo>
                <a:cubicBezTo>
                  <a:pt x="282179" y="285279"/>
                  <a:pt x="277249" y="292087"/>
                  <a:pt x="274526" y="299317"/>
                </a:cubicBezTo>
                <a:cubicBezTo>
                  <a:pt x="271803" y="306548"/>
                  <a:pt x="270441" y="314952"/>
                  <a:pt x="270441" y="324530"/>
                </a:cubicBezTo>
                <a:cubicBezTo>
                  <a:pt x="270441" y="334672"/>
                  <a:pt x="273305" y="343217"/>
                  <a:pt x="279033" y="350166"/>
                </a:cubicBezTo>
                <a:cubicBezTo>
                  <a:pt x="284761" y="357115"/>
                  <a:pt x="293917" y="360589"/>
                  <a:pt x="306500" y="360589"/>
                </a:cubicBezTo>
                <a:cubicBezTo>
                  <a:pt x="320586" y="360589"/>
                  <a:pt x="333122" y="364862"/>
                  <a:pt x="344109" y="373407"/>
                </a:cubicBezTo>
                <a:cubicBezTo>
                  <a:pt x="355095" y="381952"/>
                  <a:pt x="360589" y="392704"/>
                  <a:pt x="360589" y="405663"/>
                </a:cubicBezTo>
                <a:lnTo>
                  <a:pt x="360589" y="423692"/>
                </a:lnTo>
                <a:cubicBezTo>
                  <a:pt x="360589" y="426322"/>
                  <a:pt x="359743" y="428481"/>
                  <a:pt x="358053" y="430172"/>
                </a:cubicBezTo>
                <a:cubicBezTo>
                  <a:pt x="356363" y="431862"/>
                  <a:pt x="354203" y="432707"/>
                  <a:pt x="351574" y="432707"/>
                </a:cubicBezTo>
                <a:lnTo>
                  <a:pt x="117191" y="432707"/>
                </a:lnTo>
                <a:cubicBezTo>
                  <a:pt x="114562" y="432707"/>
                  <a:pt x="112403" y="431862"/>
                  <a:pt x="110712" y="430172"/>
                </a:cubicBezTo>
                <a:cubicBezTo>
                  <a:pt x="109022" y="428481"/>
                  <a:pt x="108177" y="426322"/>
                  <a:pt x="108177" y="423692"/>
                </a:cubicBezTo>
                <a:lnTo>
                  <a:pt x="108177" y="405663"/>
                </a:lnTo>
                <a:cubicBezTo>
                  <a:pt x="108177" y="392704"/>
                  <a:pt x="113670" y="381952"/>
                  <a:pt x="124657" y="373407"/>
                </a:cubicBezTo>
                <a:cubicBezTo>
                  <a:pt x="135644" y="364862"/>
                  <a:pt x="148180" y="360589"/>
                  <a:pt x="162265" y="360589"/>
                </a:cubicBezTo>
                <a:cubicBezTo>
                  <a:pt x="174849" y="360589"/>
                  <a:pt x="184004" y="357115"/>
                  <a:pt x="189732" y="350166"/>
                </a:cubicBezTo>
                <a:cubicBezTo>
                  <a:pt x="195460" y="343217"/>
                  <a:pt x="198324" y="334672"/>
                  <a:pt x="198324" y="324530"/>
                </a:cubicBezTo>
                <a:cubicBezTo>
                  <a:pt x="198324" y="314952"/>
                  <a:pt x="196963" y="306548"/>
                  <a:pt x="194239" y="299317"/>
                </a:cubicBezTo>
                <a:cubicBezTo>
                  <a:pt x="191517" y="292087"/>
                  <a:pt x="186587" y="285279"/>
                  <a:pt x="179450" y="278893"/>
                </a:cubicBezTo>
                <a:cubicBezTo>
                  <a:pt x="169496" y="271193"/>
                  <a:pt x="160575" y="262272"/>
                  <a:pt x="152687" y="252131"/>
                </a:cubicBezTo>
                <a:cubicBezTo>
                  <a:pt x="131465" y="251192"/>
                  <a:pt x="111230" y="247013"/>
                  <a:pt x="91979" y="239595"/>
                </a:cubicBezTo>
                <a:cubicBezTo>
                  <a:pt x="72728" y="232176"/>
                  <a:pt x="56483" y="223021"/>
                  <a:pt x="43243" y="212128"/>
                </a:cubicBezTo>
                <a:cubicBezTo>
                  <a:pt x="30002" y="201235"/>
                  <a:pt x="19485" y="189028"/>
                  <a:pt x="11691" y="175506"/>
                </a:cubicBezTo>
                <a:cubicBezTo>
                  <a:pt x="3897" y="161983"/>
                  <a:pt x="0" y="148555"/>
                  <a:pt x="0" y="135221"/>
                </a:cubicBezTo>
                <a:lnTo>
                  <a:pt x="0" y="99162"/>
                </a:lnTo>
                <a:cubicBezTo>
                  <a:pt x="0" y="91650"/>
                  <a:pt x="2630" y="85264"/>
                  <a:pt x="7888" y="80006"/>
                </a:cubicBezTo>
                <a:cubicBezTo>
                  <a:pt x="13146" y="74747"/>
                  <a:pt x="19532" y="72118"/>
                  <a:pt x="27044" y="72118"/>
                </a:cubicBezTo>
                <a:lnTo>
                  <a:pt x="108177" y="72118"/>
                </a:lnTo>
                <a:lnTo>
                  <a:pt x="108177" y="45074"/>
                </a:lnTo>
                <a:cubicBezTo>
                  <a:pt x="108177" y="32678"/>
                  <a:pt x="112590" y="22067"/>
                  <a:pt x="121417" y="13240"/>
                </a:cubicBezTo>
                <a:cubicBezTo>
                  <a:pt x="130244" y="4413"/>
                  <a:pt x="140855" y="0"/>
                  <a:pt x="153251" y="0"/>
                </a:cubicBezTo>
                <a:close/>
                <a:moveTo>
                  <a:pt x="36059" y="108177"/>
                </a:moveTo>
                <a:lnTo>
                  <a:pt x="36059" y="135221"/>
                </a:lnTo>
                <a:cubicBezTo>
                  <a:pt x="36059" y="149870"/>
                  <a:pt x="44932" y="165082"/>
                  <a:pt x="62680" y="180858"/>
                </a:cubicBezTo>
                <a:cubicBezTo>
                  <a:pt x="80428" y="196634"/>
                  <a:pt x="102543" y="207245"/>
                  <a:pt x="129023" y="212691"/>
                </a:cubicBezTo>
                <a:cubicBezTo>
                  <a:pt x="115126" y="182267"/>
                  <a:pt x="108177" y="147428"/>
                  <a:pt x="108177" y="108177"/>
                </a:cubicBezTo>
                <a:lnTo>
                  <a:pt x="36059" y="108177"/>
                </a:lnTo>
                <a:close/>
                <a:moveTo>
                  <a:pt x="360589" y="108177"/>
                </a:moveTo>
                <a:cubicBezTo>
                  <a:pt x="360589" y="147428"/>
                  <a:pt x="353640" y="182267"/>
                  <a:pt x="339742" y="212691"/>
                </a:cubicBezTo>
                <a:cubicBezTo>
                  <a:pt x="366222" y="207245"/>
                  <a:pt x="388337" y="196634"/>
                  <a:pt x="406085" y="180858"/>
                </a:cubicBezTo>
                <a:cubicBezTo>
                  <a:pt x="423833" y="165082"/>
                  <a:pt x="432706" y="149870"/>
                  <a:pt x="432706" y="135221"/>
                </a:cubicBezTo>
                <a:lnTo>
                  <a:pt x="432706" y="108177"/>
                </a:lnTo>
                <a:lnTo>
                  <a:pt x="360589" y="108177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21883">
              <a:defRPr/>
            </a:pPr>
            <a:endParaRPr lang="en-US" sz="952">
              <a:solidFill>
                <a:prstClr val="white"/>
              </a:solidFill>
            </a:endParaRPr>
          </a:p>
        </p:txBody>
      </p:sp>
      <p:sp>
        <p:nvSpPr>
          <p:cNvPr id="48" name="TextBox 4"/>
          <p:cNvSpPr txBox="1">
            <a:spLocks noChangeArrowheads="1"/>
          </p:cNvSpPr>
          <p:nvPr/>
        </p:nvSpPr>
        <p:spPr bwMode="auto">
          <a:xfrm>
            <a:off x="1307038" y="178222"/>
            <a:ext cx="7957815" cy="76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defRPr/>
            </a:pPr>
            <a:r>
              <a:rPr lang="en-US" sz="2176" b="1" dirty="0">
                <a:solidFill>
                  <a:srgbClr val="3F4553"/>
                </a:solidFill>
                <a:latin typeface="Arno Pro" panose="02020502040506020403" pitchFamily="18" charset="0"/>
              </a:rPr>
              <a:t>INTELEKTO PRIEMON</a:t>
            </a:r>
            <a:r>
              <a:rPr lang="lt-LT" sz="2176" b="1" dirty="0">
                <a:solidFill>
                  <a:srgbClr val="3F4553"/>
                </a:solidFill>
                <a:latin typeface="Arno Pro" panose="02020502040506020403" pitchFamily="18" charset="0"/>
              </a:rPr>
              <a:t>ĖS F</a:t>
            </a:r>
            <a:r>
              <a:rPr lang="en-US" sz="2176" b="1" dirty="0">
                <a:solidFill>
                  <a:srgbClr val="3F4553"/>
                </a:solidFill>
                <a:latin typeface="Arno Pro" panose="02020502040506020403" pitchFamily="18" charset="0"/>
              </a:rPr>
              <a:t>INANSAVIMAS</a:t>
            </a:r>
            <a:r>
              <a:rPr lang="lt-LT" sz="2176" b="1" dirty="0">
                <a:solidFill>
                  <a:srgbClr val="3F4553"/>
                </a:solidFill>
                <a:latin typeface="Arno Pro" panose="02020502040506020403" pitchFamily="18" charset="0"/>
              </a:rPr>
              <a:t> PAGAL SMART KRYPTIS</a:t>
            </a:r>
            <a:r>
              <a:rPr lang="en-US" sz="2176" b="1" dirty="0">
                <a:solidFill>
                  <a:srgbClr val="3F4553"/>
                </a:solidFill>
                <a:latin typeface="Arno Pro" panose="02020502040506020403" pitchFamily="18" charset="0"/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FBB558-76F9-46C5-A087-E668CC3AE0A9}"/>
              </a:ext>
            </a:extLst>
          </p:cNvPr>
          <p:cNvSpPr txBox="1"/>
          <p:nvPr/>
        </p:nvSpPr>
        <p:spPr>
          <a:xfrm>
            <a:off x="4267003" y="1473435"/>
            <a:ext cx="841092" cy="3434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altLang="ko-KR" sz="1632" b="1" dirty="0">
                <a:latin typeface="Arno Pro" panose="02020502040506020403" pitchFamily="18" charset="0"/>
                <a:cs typeface="Arial" pitchFamily="34" charset="0"/>
              </a:rPr>
              <a:t>157/</a:t>
            </a:r>
            <a:r>
              <a:rPr lang="lt-LT" altLang="ko-KR" sz="1632" b="1" dirty="0">
                <a:solidFill>
                  <a:srgbClr val="00B050"/>
                </a:solidFill>
                <a:latin typeface="Arno Pro" panose="02020502040506020403" pitchFamily="18" charset="0"/>
                <a:cs typeface="Arial" pitchFamily="34" charset="0"/>
              </a:rPr>
              <a:t>83</a:t>
            </a:r>
            <a:r>
              <a:rPr lang="lt-LT" altLang="ko-KR" sz="1632" b="1" dirty="0">
                <a:latin typeface="Arno Pro" panose="02020502040506020403" pitchFamily="18" charset="0"/>
                <a:cs typeface="Arial" pitchFamily="34" charset="0"/>
              </a:rPr>
              <a:t> </a:t>
            </a:r>
            <a:endParaRPr lang="ko-KR" altLang="en-US" sz="1632" b="1" dirty="0"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FBB558-76F9-46C5-A087-E668CC3AE0A9}"/>
              </a:ext>
            </a:extLst>
          </p:cNvPr>
          <p:cNvSpPr txBox="1"/>
          <p:nvPr/>
        </p:nvSpPr>
        <p:spPr>
          <a:xfrm>
            <a:off x="4267003" y="2405278"/>
            <a:ext cx="841092" cy="34349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altLang="ko-KR" sz="1632" b="1" dirty="0">
                <a:latin typeface="Arno Pro" panose="02020502040506020403" pitchFamily="18" charset="0"/>
                <a:cs typeface="Arial" pitchFamily="34" charset="0"/>
              </a:rPr>
              <a:t>134/</a:t>
            </a:r>
            <a:r>
              <a:rPr lang="lt-LT" altLang="ko-KR" sz="1632" b="1" dirty="0">
                <a:solidFill>
                  <a:srgbClr val="00B050"/>
                </a:solidFill>
                <a:latin typeface="Arno Pro" panose="02020502040506020403" pitchFamily="18" charset="0"/>
                <a:cs typeface="Arial" pitchFamily="34" charset="0"/>
              </a:rPr>
              <a:t>75</a:t>
            </a:r>
            <a:r>
              <a:rPr lang="lt-LT" altLang="ko-KR" sz="1632" b="1" dirty="0">
                <a:latin typeface="Arno Pro" panose="02020502040506020403" pitchFamily="18" charset="0"/>
                <a:cs typeface="Arial" pitchFamily="34" charset="0"/>
              </a:rPr>
              <a:t> </a:t>
            </a:r>
            <a:endParaRPr lang="ko-KR" altLang="en-US" sz="1632" b="1" dirty="0"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FBB558-76F9-46C5-A087-E668CC3AE0A9}"/>
              </a:ext>
            </a:extLst>
          </p:cNvPr>
          <p:cNvSpPr txBox="1"/>
          <p:nvPr/>
        </p:nvSpPr>
        <p:spPr>
          <a:xfrm>
            <a:off x="4265976" y="3307930"/>
            <a:ext cx="841092" cy="34349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altLang="ko-KR" sz="1632" b="1" dirty="0">
                <a:latin typeface="Arno Pro" panose="02020502040506020403" pitchFamily="18" charset="0"/>
                <a:cs typeface="Arial" pitchFamily="34" charset="0"/>
              </a:rPr>
              <a:t>137/</a:t>
            </a:r>
            <a:r>
              <a:rPr lang="lt-LT" altLang="ko-KR" sz="1632" b="1" dirty="0">
                <a:solidFill>
                  <a:srgbClr val="00B050"/>
                </a:solidFill>
                <a:latin typeface="Arno Pro" panose="02020502040506020403" pitchFamily="18" charset="0"/>
                <a:cs typeface="Arial" pitchFamily="34" charset="0"/>
              </a:rPr>
              <a:t>67</a:t>
            </a:r>
            <a:r>
              <a:rPr lang="lt-LT" altLang="ko-KR" sz="1632" b="1" dirty="0">
                <a:latin typeface="Arno Pro" panose="02020502040506020403" pitchFamily="18" charset="0"/>
                <a:cs typeface="Arial" pitchFamily="34" charset="0"/>
              </a:rPr>
              <a:t> </a:t>
            </a:r>
            <a:endParaRPr lang="ko-KR" altLang="en-US" sz="1632" b="1" dirty="0"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FBB558-76F9-46C5-A087-E668CC3AE0A9}"/>
              </a:ext>
            </a:extLst>
          </p:cNvPr>
          <p:cNvSpPr txBox="1"/>
          <p:nvPr/>
        </p:nvSpPr>
        <p:spPr>
          <a:xfrm>
            <a:off x="4265976" y="4222634"/>
            <a:ext cx="841092" cy="3715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altLang="ko-KR" sz="1814" b="1" dirty="0">
                <a:latin typeface="Arno Pro" panose="02020502040506020403" pitchFamily="18" charset="0"/>
                <a:cs typeface="Arial" pitchFamily="34" charset="0"/>
              </a:rPr>
              <a:t>60/</a:t>
            </a:r>
            <a:r>
              <a:rPr lang="lt-LT" altLang="ko-KR" sz="1814" b="1" dirty="0">
                <a:solidFill>
                  <a:srgbClr val="00B050"/>
                </a:solidFill>
                <a:latin typeface="Arno Pro" panose="02020502040506020403" pitchFamily="18" charset="0"/>
                <a:cs typeface="Arial" pitchFamily="34" charset="0"/>
              </a:rPr>
              <a:t>25</a:t>
            </a:r>
            <a:r>
              <a:rPr lang="lt-LT" altLang="ko-KR" sz="1814" b="1" dirty="0">
                <a:latin typeface="Arno Pro" panose="02020502040506020403" pitchFamily="18" charset="0"/>
                <a:cs typeface="Arial" pitchFamily="34" charset="0"/>
              </a:rPr>
              <a:t> </a:t>
            </a:r>
            <a:endParaRPr lang="ko-KR" altLang="en-US" sz="1814" b="1" dirty="0"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FBB558-76F9-46C5-A087-E668CC3AE0A9}"/>
              </a:ext>
            </a:extLst>
          </p:cNvPr>
          <p:cNvSpPr txBox="1"/>
          <p:nvPr/>
        </p:nvSpPr>
        <p:spPr>
          <a:xfrm>
            <a:off x="4267003" y="5083748"/>
            <a:ext cx="841092" cy="37151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altLang="ko-KR" sz="1814" b="1" dirty="0">
                <a:latin typeface="Arno Pro" panose="02020502040506020403" pitchFamily="18" charset="0"/>
                <a:cs typeface="Arial" pitchFamily="34" charset="0"/>
              </a:rPr>
              <a:t>76/</a:t>
            </a:r>
            <a:r>
              <a:rPr lang="lt-LT" altLang="ko-KR" sz="1814" b="1" dirty="0">
                <a:solidFill>
                  <a:srgbClr val="00B050"/>
                </a:solidFill>
                <a:latin typeface="Arno Pro" panose="02020502040506020403" pitchFamily="18" charset="0"/>
                <a:cs typeface="Arial" pitchFamily="34" charset="0"/>
              </a:rPr>
              <a:t>30</a:t>
            </a:r>
            <a:r>
              <a:rPr lang="lt-LT" altLang="ko-KR" sz="1814" b="1" dirty="0">
                <a:latin typeface="Arno Pro" panose="02020502040506020403" pitchFamily="18" charset="0"/>
                <a:cs typeface="Arial" pitchFamily="34" charset="0"/>
              </a:rPr>
              <a:t> </a:t>
            </a:r>
            <a:endParaRPr lang="ko-KR" altLang="en-US" sz="1814" b="1" dirty="0"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3FBB558-76F9-46C5-A087-E668CC3AE0A9}"/>
              </a:ext>
            </a:extLst>
          </p:cNvPr>
          <p:cNvSpPr txBox="1"/>
          <p:nvPr/>
        </p:nvSpPr>
        <p:spPr>
          <a:xfrm>
            <a:off x="4277016" y="5936430"/>
            <a:ext cx="841092" cy="37151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altLang="ko-KR" sz="1814" b="1" dirty="0">
                <a:latin typeface="Arno Pro" panose="02020502040506020403" pitchFamily="18" charset="0"/>
                <a:cs typeface="Arial" pitchFamily="34" charset="0"/>
              </a:rPr>
              <a:t>50/</a:t>
            </a:r>
            <a:r>
              <a:rPr lang="lt-LT" altLang="ko-KR" sz="1814" b="1" dirty="0">
                <a:solidFill>
                  <a:srgbClr val="00B050"/>
                </a:solidFill>
                <a:latin typeface="Arno Pro" panose="02020502040506020403" pitchFamily="18" charset="0"/>
                <a:cs typeface="Arial" pitchFamily="34" charset="0"/>
              </a:rPr>
              <a:t>16</a:t>
            </a:r>
            <a:r>
              <a:rPr lang="lt-LT" altLang="ko-KR" sz="1814" b="1" dirty="0">
                <a:latin typeface="Arno Pro" panose="02020502040506020403" pitchFamily="18" charset="0"/>
                <a:cs typeface="Arial" pitchFamily="34" charset="0"/>
              </a:rPr>
              <a:t> </a:t>
            </a:r>
            <a:endParaRPr lang="ko-KR" altLang="en-US" sz="1814" b="1" dirty="0">
              <a:latin typeface="Arno Pro" panose="02020502040506020403" pitchFamily="18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1A10FCB-8772-4067-A24D-A19579DEA3AD}"/>
              </a:ext>
            </a:extLst>
          </p:cNvPr>
          <p:cNvSpPr txBox="1"/>
          <p:nvPr/>
        </p:nvSpPr>
        <p:spPr>
          <a:xfrm>
            <a:off x="3434304" y="831252"/>
            <a:ext cx="2518137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51" b="1" dirty="0">
                <a:latin typeface="Arno Pro" panose="02020502040506020403" pitchFamily="18" charset="0"/>
              </a:rPr>
              <a:t>Gautos </a:t>
            </a:r>
            <a:r>
              <a:rPr lang="lt-LT" sz="1451" b="1" dirty="0" smtClean="0">
                <a:latin typeface="Arno Pro" panose="02020502040506020403" pitchFamily="18" charset="0"/>
              </a:rPr>
              <a:t>paraiškos/</a:t>
            </a:r>
            <a:r>
              <a:rPr lang="lt-LT" sz="1451" b="1" dirty="0" smtClean="0">
                <a:solidFill>
                  <a:srgbClr val="00B050"/>
                </a:solidFill>
                <a:latin typeface="Arno Pro" panose="02020502040506020403" pitchFamily="18" charset="0"/>
              </a:rPr>
              <a:t>Finansuota</a:t>
            </a:r>
            <a:endParaRPr lang="lt-LT" sz="1451" b="1" dirty="0">
              <a:solidFill>
                <a:srgbClr val="00B050"/>
              </a:solidFill>
              <a:latin typeface="Arno Pro" panose="02020502040506020403" pitchFamily="18" charset="0"/>
            </a:endParaRPr>
          </a:p>
        </p:txBody>
      </p:sp>
      <p:sp>
        <p:nvSpPr>
          <p:cNvPr id="62" name="Freeform 16">
            <a:extLst>
              <a:ext uri="{FF2B5EF4-FFF2-40B4-BE49-F238E27FC236}">
                <a16:creationId xmlns:a16="http://schemas.microsoft.com/office/drawing/2014/main" id="{12CFC16D-1A61-4112-85C3-3C47F25CF573}"/>
              </a:ext>
            </a:extLst>
          </p:cNvPr>
          <p:cNvSpPr/>
          <p:nvPr/>
        </p:nvSpPr>
        <p:spPr>
          <a:xfrm rot="3111980">
            <a:off x="2832478" y="3256320"/>
            <a:ext cx="519704" cy="1441721"/>
          </a:xfrm>
          <a:custGeom>
            <a:avLst/>
            <a:gdLst/>
            <a:ahLst/>
            <a:cxnLst/>
            <a:rect l="l" t="t" r="r" b="b"/>
            <a:pathLst>
              <a:path w="552481" h="1585520">
                <a:moveTo>
                  <a:pt x="550099" y="0"/>
                </a:moveTo>
                <a:lnTo>
                  <a:pt x="550454" y="236086"/>
                </a:lnTo>
                <a:lnTo>
                  <a:pt x="488816" y="193543"/>
                </a:lnTo>
                <a:lnTo>
                  <a:pt x="550466" y="244157"/>
                </a:lnTo>
                <a:lnTo>
                  <a:pt x="550735" y="423083"/>
                </a:lnTo>
                <a:lnTo>
                  <a:pt x="440807" y="347209"/>
                </a:lnTo>
                <a:lnTo>
                  <a:pt x="550756" y="437477"/>
                </a:lnTo>
                <a:lnTo>
                  <a:pt x="551026" y="616991"/>
                </a:lnTo>
                <a:lnTo>
                  <a:pt x="372197" y="491984"/>
                </a:lnTo>
                <a:lnTo>
                  <a:pt x="551056" y="637056"/>
                </a:lnTo>
                <a:lnTo>
                  <a:pt x="551331" y="819782"/>
                </a:lnTo>
                <a:lnTo>
                  <a:pt x="270832" y="619203"/>
                </a:lnTo>
                <a:lnTo>
                  <a:pt x="551364" y="841805"/>
                </a:lnTo>
                <a:lnTo>
                  <a:pt x="551613" y="1007603"/>
                </a:lnTo>
                <a:lnTo>
                  <a:pt x="184579" y="741931"/>
                </a:lnTo>
                <a:lnTo>
                  <a:pt x="551646" y="1029766"/>
                </a:lnTo>
                <a:lnTo>
                  <a:pt x="551910" y="1205103"/>
                </a:lnTo>
                <a:lnTo>
                  <a:pt x="119129" y="889458"/>
                </a:lnTo>
                <a:lnTo>
                  <a:pt x="551942" y="1226335"/>
                </a:lnTo>
                <a:lnTo>
                  <a:pt x="552201" y="1398749"/>
                </a:lnTo>
                <a:lnTo>
                  <a:pt x="184579" y="1132651"/>
                </a:lnTo>
                <a:lnTo>
                  <a:pt x="552234" y="1420947"/>
                </a:lnTo>
                <a:lnTo>
                  <a:pt x="552481" y="1585328"/>
                </a:lnTo>
                <a:cubicBezTo>
                  <a:pt x="331520" y="1590267"/>
                  <a:pt x="189138" y="1499959"/>
                  <a:pt x="103908" y="1357263"/>
                </a:cubicBezTo>
                <a:cubicBezTo>
                  <a:pt x="-144138" y="933499"/>
                  <a:pt x="70524" y="593019"/>
                  <a:pt x="55009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9"/>
          </a:p>
        </p:txBody>
      </p:sp>
    </p:spTree>
    <p:extLst>
      <p:ext uri="{BB962C8B-B14F-4D97-AF65-F5344CB8AC3E}">
        <p14:creationId xmlns:p14="http://schemas.microsoft.com/office/powerpoint/2010/main" val="606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5974930" cy="2958275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lt-LT" dirty="0">
                <a:latin typeface="Calibri Light" panose="020F0302020204030204" pitchFamily="34" charset="0"/>
              </a:rPr>
              <a:t>Tikslas - skatinti įmones investuoti į inovaciniams gaminiams, paslaugoms ar procesams kurti reikalingą MTEP, taip pat paskatinti įmonių plėtrą investuojant į MTEP ir inovacijų infrastruktūros kūrimą ir plėtrą. 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lt-LT" dirty="0" smtClean="0">
                <a:latin typeface="Calibri Light" panose="020F0302020204030204" pitchFamily="34" charset="0"/>
              </a:rPr>
              <a:t>Priemonės tikslas</a:t>
            </a:r>
            <a:endParaRPr lang="lt-LT" dirty="0">
              <a:latin typeface="Calibri Light" panose="020F030202020403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MTEPI INVESTICIJŲ PRIEMONĖ „EKSPERIMENTAS“</a:t>
            </a:r>
            <a:endParaRPr lang="en-US" b="0" dirty="0"/>
          </a:p>
        </p:txBody>
      </p:sp>
      <p:pic>
        <p:nvPicPr>
          <p:cNvPr id="2049" name="Paveikslėlio vietos rezervavimo ženklas 204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" b="4611"/>
          <a:stretch>
            <a:fillRect/>
          </a:stretch>
        </p:blipFill>
        <p:spPr/>
      </p:pic>
      <p:grpSp>
        <p:nvGrpSpPr>
          <p:cNvPr id="2050" name="Grupė 2049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4" name="Statusis trikampis 3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426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99" y="576954"/>
            <a:ext cx="8333222" cy="1147969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MTEPI INVESTICIJŲ PRIEMONĖ „EKSPERIMENTAS“</a:t>
            </a:r>
            <a:endParaRPr lang="en-US" b="0" dirty="0"/>
          </a:p>
        </p:txBody>
      </p:sp>
      <p:sp>
        <p:nvSpPr>
          <p:cNvPr id="4" name="Statusis trikampis 3"/>
          <p:cNvSpPr/>
          <p:nvPr/>
        </p:nvSpPr>
        <p:spPr>
          <a:xfrm rot="10800000">
            <a:off x="8079814" y="-1"/>
            <a:ext cx="4112186" cy="25506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7971" y="134939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698" y="1833362"/>
            <a:ext cx="7368596" cy="608895"/>
          </a:xfrm>
        </p:spPr>
        <p:txBody>
          <a:bodyPr/>
          <a:lstStyle/>
          <a:p>
            <a:r>
              <a:rPr lang="lt-LT" dirty="0" smtClean="0"/>
              <a:t>Investicijų priemonės biudžetas</a:t>
            </a:r>
            <a:endParaRPr lang="en-US" dirty="0"/>
          </a:p>
        </p:txBody>
      </p:sp>
      <p:sp>
        <p:nvSpPr>
          <p:cNvPr id="15" name="Stačiakampis 14"/>
          <p:cNvSpPr/>
          <p:nvPr/>
        </p:nvSpPr>
        <p:spPr>
          <a:xfrm>
            <a:off x="2020457" y="4933320"/>
            <a:ext cx="17136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400" dirty="0">
                <a:latin typeface="Calibri Light" panose="020F0302020204030204" pitchFamily="34" charset="0"/>
                <a:ea typeface="+mj-ea"/>
                <a:cs typeface="+mj-cs"/>
              </a:rPr>
              <a:t>Investicijos  projektams </a:t>
            </a:r>
            <a:r>
              <a:rPr lang="lt-LT" sz="1400" b="1" dirty="0">
                <a:latin typeface="Calibri Light" panose="020F0302020204030204" pitchFamily="34" charset="0"/>
                <a:ea typeface="+mj-ea"/>
                <a:cs typeface="+mj-cs"/>
              </a:rPr>
              <a:t>gyvybės mokslų sektoriuje</a:t>
            </a:r>
          </a:p>
        </p:txBody>
      </p:sp>
      <p:sp>
        <p:nvSpPr>
          <p:cNvPr id="18" name="Stačiakampis 17"/>
          <p:cNvSpPr/>
          <p:nvPr/>
        </p:nvSpPr>
        <p:spPr>
          <a:xfrm>
            <a:off x="5095660" y="4933320"/>
            <a:ext cx="198531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400" dirty="0">
                <a:latin typeface="Calibri Light" panose="020F0302020204030204" pitchFamily="34" charset="0"/>
                <a:ea typeface="+mj-ea"/>
                <a:cs typeface="+mj-cs"/>
              </a:rPr>
              <a:t>Investicijos </a:t>
            </a:r>
            <a:r>
              <a:rPr lang="lt-LT" sz="1400" dirty="0" smtClean="0">
                <a:latin typeface="Calibri Light" panose="020F0302020204030204" pitchFamily="34" charset="0"/>
                <a:ea typeface="+mj-ea"/>
                <a:cs typeface="+mj-cs"/>
              </a:rPr>
              <a:t>į projektus pagal </a:t>
            </a:r>
            <a:r>
              <a:rPr lang="lt-LT" sz="1400" b="1" dirty="0" smtClean="0">
                <a:latin typeface="Calibri Light" panose="020F0302020204030204" pitchFamily="34" charset="0"/>
                <a:ea typeface="+mj-ea"/>
                <a:cs typeface="+mj-cs"/>
              </a:rPr>
              <a:t>sumanios specializacijos </a:t>
            </a:r>
            <a:r>
              <a:rPr lang="en-US" sz="1400" b="1" dirty="0" err="1" smtClean="0">
                <a:latin typeface="Calibri Light" panose="020F0302020204030204" pitchFamily="34" charset="0"/>
                <a:ea typeface="+mj-ea"/>
                <a:cs typeface="+mj-cs"/>
              </a:rPr>
              <a:t>prioritetus</a:t>
            </a:r>
            <a:endParaRPr lang="lt-LT" sz="1400" b="1" dirty="0"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21" name="Stačiakampis 20"/>
          <p:cNvSpPr/>
          <p:nvPr/>
        </p:nvSpPr>
        <p:spPr>
          <a:xfrm>
            <a:off x="8442520" y="4933320"/>
            <a:ext cx="1985315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400" b="1" dirty="0">
                <a:latin typeface="Calibri Light" panose="020F0302020204030204" pitchFamily="34" charset="0"/>
                <a:ea typeface="+mj-ea"/>
                <a:cs typeface="+mj-cs"/>
              </a:rPr>
              <a:t>Investicijos  </a:t>
            </a:r>
            <a:r>
              <a:rPr lang="lt-LT" sz="1400" b="1" dirty="0" smtClean="0">
                <a:latin typeface="Calibri Light" panose="020F0302020204030204" pitchFamily="34" charset="0"/>
                <a:ea typeface="+mj-ea"/>
                <a:cs typeface="+mj-cs"/>
              </a:rPr>
              <a:t>į regionus, </a:t>
            </a:r>
            <a:r>
              <a:rPr lang="lt-LT" sz="1400" dirty="0" smtClean="0">
                <a:latin typeface="Calibri Light" panose="020F0302020204030204" pitchFamily="34" charset="0"/>
                <a:ea typeface="+mj-ea"/>
                <a:cs typeface="+mj-cs"/>
              </a:rPr>
              <a:t>kai projektas</a:t>
            </a:r>
            <a:r>
              <a:rPr lang="lt-LT" sz="1400" b="1" dirty="0" smtClean="0">
                <a:latin typeface="Calibri Light" panose="020F0302020204030204" pitchFamily="34" charset="0"/>
                <a:ea typeface="+mj-ea"/>
                <a:cs typeface="+mj-cs"/>
              </a:rPr>
              <a:t> </a:t>
            </a:r>
            <a:r>
              <a:rPr lang="lt-LT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įgyvendinamas </a:t>
            </a:r>
            <a:r>
              <a:rPr lang="lt-LT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LR teritorijoje, išskyrus Vilniaus ir Kauno miestų ir rajonų savivaldybes</a:t>
            </a:r>
            <a:endParaRPr lang="lt-LT" sz="1400" b="1" dirty="0">
              <a:latin typeface="Calibri Light" panose="020F0302020204030204" pitchFamily="34" charset="0"/>
              <a:ea typeface="+mj-ea"/>
              <a:cs typeface="+mj-cs"/>
            </a:endParaRPr>
          </a:p>
        </p:txBody>
      </p:sp>
      <p:cxnSp>
        <p:nvCxnSpPr>
          <p:cNvPr id="7" name="Tiesioji jungtis 6"/>
          <p:cNvCxnSpPr/>
          <p:nvPr/>
        </p:nvCxnSpPr>
        <p:spPr>
          <a:xfrm>
            <a:off x="2020457" y="4933320"/>
            <a:ext cx="171365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Tiesioji jungtis 22"/>
          <p:cNvCxnSpPr/>
          <p:nvPr/>
        </p:nvCxnSpPr>
        <p:spPr>
          <a:xfrm>
            <a:off x="5224401" y="4923723"/>
            <a:ext cx="171365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iesioji jungtis 23"/>
          <p:cNvCxnSpPr/>
          <p:nvPr/>
        </p:nvCxnSpPr>
        <p:spPr>
          <a:xfrm>
            <a:off x="8589794" y="4934355"/>
            <a:ext cx="171365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tačiakampis 24"/>
          <p:cNvSpPr/>
          <p:nvPr/>
        </p:nvSpPr>
        <p:spPr>
          <a:xfrm>
            <a:off x="2003703" y="3871491"/>
            <a:ext cx="169328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400" b="1" dirty="0">
                <a:latin typeface="Calibri Light" panose="020F0302020204030204" pitchFamily="34" charset="0"/>
                <a:ea typeface="+mj-ea"/>
                <a:cs typeface="+mj-cs"/>
              </a:rPr>
              <a:t>Planuojamas kvietimo biudžetas:</a:t>
            </a:r>
          </a:p>
          <a:p>
            <a:pPr algn="ctr"/>
            <a:endParaRPr lang="lt-LT" sz="1400" b="1" dirty="0">
              <a:latin typeface="Calibri Light" panose="020F0302020204030204" pitchFamily="34" charset="0"/>
              <a:ea typeface="+mj-ea"/>
              <a:cs typeface="+mj-cs"/>
            </a:endParaRPr>
          </a:p>
          <a:p>
            <a:pPr algn="ctr"/>
            <a:r>
              <a:rPr lang="lt-LT" sz="1400" b="1" dirty="0">
                <a:latin typeface="Calibri Light" panose="020F0302020204030204" pitchFamily="34" charset="0"/>
                <a:ea typeface="+mj-ea"/>
                <a:cs typeface="+mj-cs"/>
              </a:rPr>
              <a:t>15 MEUR</a:t>
            </a:r>
          </a:p>
          <a:p>
            <a:pPr algn="ctr"/>
            <a:endParaRPr lang="lt-LT" sz="16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Stačiakampis 26"/>
          <p:cNvSpPr/>
          <p:nvPr/>
        </p:nvSpPr>
        <p:spPr>
          <a:xfrm>
            <a:off x="5204027" y="3832975"/>
            <a:ext cx="169328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400" b="1" dirty="0">
                <a:latin typeface="Calibri Light" panose="020F0302020204030204" pitchFamily="34" charset="0"/>
                <a:ea typeface="+mj-ea"/>
                <a:cs typeface="+mj-cs"/>
              </a:rPr>
              <a:t>Planuojamas kvietimo biudžetas:</a:t>
            </a:r>
          </a:p>
          <a:p>
            <a:pPr algn="ctr"/>
            <a:endParaRPr lang="lt-LT" sz="1400" b="1" dirty="0">
              <a:latin typeface="Calibri Light" panose="020F0302020204030204" pitchFamily="34" charset="0"/>
              <a:ea typeface="+mj-ea"/>
              <a:cs typeface="+mj-cs"/>
            </a:endParaRPr>
          </a:p>
          <a:p>
            <a:pPr algn="ctr"/>
            <a:r>
              <a:rPr lang="lt-LT" sz="1400" b="1" dirty="0" smtClean="0">
                <a:latin typeface="Calibri Light" panose="020F0302020204030204" pitchFamily="34" charset="0"/>
                <a:ea typeface="+mj-ea"/>
                <a:cs typeface="+mj-cs"/>
              </a:rPr>
              <a:t>35 </a:t>
            </a:r>
            <a:r>
              <a:rPr lang="lt-LT" sz="1400" b="1" dirty="0">
                <a:latin typeface="Calibri Light" panose="020F0302020204030204" pitchFamily="34" charset="0"/>
                <a:ea typeface="+mj-ea"/>
                <a:cs typeface="+mj-cs"/>
              </a:rPr>
              <a:t>MEUR</a:t>
            </a:r>
          </a:p>
          <a:p>
            <a:pPr algn="ctr"/>
            <a:endParaRPr lang="lt-LT" sz="16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Stačiakampis 27"/>
          <p:cNvSpPr/>
          <p:nvPr/>
        </p:nvSpPr>
        <p:spPr>
          <a:xfrm>
            <a:off x="8550887" y="3832974"/>
            <a:ext cx="169328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400" b="1" dirty="0">
                <a:latin typeface="Calibri Light" panose="020F0302020204030204" pitchFamily="34" charset="0"/>
                <a:ea typeface="+mj-ea"/>
                <a:cs typeface="+mj-cs"/>
              </a:rPr>
              <a:t>Planuojamas kvietimo biudžetas:</a:t>
            </a:r>
          </a:p>
          <a:p>
            <a:pPr algn="ctr"/>
            <a:endParaRPr lang="lt-LT" sz="1400" b="1" dirty="0">
              <a:latin typeface="Calibri Light" panose="020F0302020204030204" pitchFamily="34" charset="0"/>
              <a:ea typeface="+mj-ea"/>
              <a:cs typeface="+mj-cs"/>
            </a:endParaRPr>
          </a:p>
          <a:p>
            <a:pPr algn="ctr"/>
            <a:r>
              <a:rPr lang="lt-LT" sz="1400" b="1" dirty="0" smtClean="0">
                <a:latin typeface="Calibri Light" panose="020F0302020204030204" pitchFamily="34" charset="0"/>
                <a:ea typeface="+mj-ea"/>
                <a:cs typeface="+mj-cs"/>
              </a:rPr>
              <a:t>22 </a:t>
            </a:r>
            <a:r>
              <a:rPr lang="lt-LT" sz="1400" b="1" dirty="0">
                <a:latin typeface="Calibri Light" panose="020F0302020204030204" pitchFamily="34" charset="0"/>
                <a:ea typeface="+mj-ea"/>
                <a:cs typeface="+mj-cs"/>
              </a:rPr>
              <a:t>MEUR</a:t>
            </a:r>
          </a:p>
          <a:p>
            <a:pPr algn="ctr"/>
            <a:endParaRPr lang="lt-LT" sz="16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2052" name="Picture 4" descr="Image result for yellow life scienc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89" y="2721430"/>
            <a:ext cx="1099793" cy="109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yellow brai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41" y="2685636"/>
            <a:ext cx="1162577" cy="11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yellow locatio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35" y="2695016"/>
            <a:ext cx="1119181" cy="111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576954"/>
            <a:ext cx="8333222" cy="1147969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MTEPI INVESTICIJŲ PRIEMONĖ „EKSPERIMENTAS“</a:t>
            </a:r>
            <a:endParaRPr lang="en-US" b="0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546807" y="2966531"/>
            <a:ext cx="2321236" cy="386129"/>
          </a:xfrm>
        </p:spPr>
        <p:txBody>
          <a:bodyPr/>
          <a:lstStyle/>
          <a:p>
            <a:r>
              <a:rPr lang="lt-LT" sz="2000" spc="300" dirty="0">
                <a:solidFill>
                  <a:schemeClr val="accent2"/>
                </a:solidFill>
              </a:rPr>
              <a:t>Pareiškėjai</a:t>
            </a:r>
            <a:endParaRPr lang="en-GB" sz="2000" spc="300" dirty="0">
              <a:solidFill>
                <a:schemeClr val="accent2"/>
              </a:solidFill>
            </a:endParaRPr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sz="quarter" idx="3"/>
          </p:nvPr>
        </p:nvSpPr>
        <p:spPr>
          <a:xfrm>
            <a:off x="7945117" y="2966531"/>
            <a:ext cx="1869186" cy="386130"/>
          </a:xfrm>
        </p:spPr>
        <p:txBody>
          <a:bodyPr/>
          <a:lstStyle/>
          <a:p>
            <a:r>
              <a:rPr lang="lt-LT" sz="2000" spc="300" dirty="0" smtClean="0">
                <a:solidFill>
                  <a:schemeClr val="accent2"/>
                </a:solidFill>
              </a:rPr>
              <a:t>Partneriai</a:t>
            </a:r>
            <a:endParaRPr lang="lt-LT" dirty="0">
              <a:solidFill>
                <a:schemeClr val="accent2"/>
              </a:solidFill>
            </a:endParaRP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4"/>
          </p:nvPr>
        </p:nvSpPr>
        <p:spPr>
          <a:xfrm>
            <a:off x="6582800" y="3890996"/>
            <a:ext cx="3894992" cy="2559294"/>
          </a:xfrm>
        </p:spPr>
        <p:txBody>
          <a:bodyPr/>
          <a:lstStyle/>
          <a:p>
            <a:r>
              <a:rPr lang="lt-LT" sz="2000" dirty="0">
                <a:latin typeface="Calibri Light" panose="020F0302020204030204" pitchFamily="34" charset="0"/>
              </a:rPr>
              <a:t>Privatieji juridiniai </a:t>
            </a:r>
            <a:r>
              <a:rPr lang="lt-LT" sz="2000" dirty="0" smtClean="0">
                <a:latin typeface="Calibri Light" panose="020F0302020204030204" pitchFamily="34" charset="0"/>
              </a:rPr>
              <a:t>asmenys</a:t>
            </a:r>
            <a:endParaRPr lang="lt-LT" sz="2000" dirty="0">
              <a:latin typeface="Calibri Light" panose="020F0302020204030204" pitchFamily="34" charset="0"/>
            </a:endParaRPr>
          </a:p>
          <a:p>
            <a:r>
              <a:rPr lang="lt-LT" sz="2000" dirty="0" smtClean="0">
                <a:latin typeface="Calibri Light" panose="020F0302020204030204" pitchFamily="34" charset="0"/>
              </a:rPr>
              <a:t>Mokslo </a:t>
            </a:r>
            <a:r>
              <a:rPr lang="lt-LT" sz="2000" dirty="0">
                <a:latin typeface="Calibri Light" panose="020F0302020204030204" pitchFamily="34" charset="0"/>
              </a:rPr>
              <a:t>ir studijų </a:t>
            </a:r>
            <a:r>
              <a:rPr lang="lt-LT" sz="2000" dirty="0" smtClean="0">
                <a:latin typeface="Calibri Light" panose="020F0302020204030204" pitchFamily="34" charset="0"/>
              </a:rPr>
              <a:t>institucijos</a:t>
            </a:r>
            <a:endParaRPr lang="lt-LT" sz="2000" dirty="0">
              <a:latin typeface="Calibri Light" panose="020F0302020204030204" pitchFamily="34" charset="0"/>
            </a:endParaRPr>
          </a:p>
          <a:p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2"/>
          </p:nvPr>
        </p:nvSpPr>
        <p:spPr>
          <a:xfrm>
            <a:off x="2039749" y="3936136"/>
            <a:ext cx="4176414" cy="2559294"/>
          </a:xfrm>
        </p:spPr>
        <p:txBody>
          <a:bodyPr/>
          <a:lstStyle/>
          <a:p>
            <a:r>
              <a:rPr lang="lt-LT" sz="2000" dirty="0">
                <a:latin typeface="Calibri Light" panose="020F0302020204030204" pitchFamily="34" charset="0"/>
              </a:rPr>
              <a:t>Privatieji juridiniai asmenys (išskyrus mokslo ir studijų institucijas</a:t>
            </a:r>
            <a:r>
              <a:rPr lang="lt-LT" sz="2000" dirty="0" smtClean="0">
                <a:latin typeface="Calibri Light" panose="020F0302020204030204" pitchFamily="34" charset="0"/>
              </a:rPr>
              <a:t>)</a:t>
            </a:r>
            <a:endParaRPr lang="lt-LT" sz="2000" dirty="0">
              <a:latin typeface="Calibri Light" panose="020F0302020204030204" pitchFamily="34" charset="0"/>
            </a:endParaRPr>
          </a:p>
          <a:p>
            <a:r>
              <a:rPr lang="lt-LT" sz="2000" dirty="0">
                <a:latin typeface="Calibri Light" panose="020F0302020204030204" pitchFamily="34" charset="0"/>
              </a:rPr>
              <a:t>Viešosios įstaigos, vykdančios MTEP veiklas </a:t>
            </a:r>
            <a:r>
              <a:rPr lang="lt-LT" sz="2000" dirty="0" smtClean="0">
                <a:latin typeface="Calibri Light" panose="020F0302020204030204" pitchFamily="34" charset="0"/>
              </a:rPr>
              <a:t>(išskyrus </a:t>
            </a:r>
            <a:r>
              <a:rPr lang="lt-LT" sz="2000" dirty="0">
                <a:latin typeface="Calibri Light" panose="020F0302020204030204" pitchFamily="34" charset="0"/>
              </a:rPr>
              <a:t>mokslo ir studijų institucijas</a:t>
            </a:r>
            <a:r>
              <a:rPr lang="lt-LT" sz="2000" dirty="0" smtClean="0">
                <a:latin typeface="Calibri Light" panose="020F0302020204030204" pitchFamily="34" charset="0"/>
              </a:rPr>
              <a:t>)</a:t>
            </a:r>
            <a:endParaRPr lang="lt-LT" sz="2000" dirty="0">
              <a:latin typeface="Calibri Light" panose="020F0302020204030204" pitchFamily="34" charset="0"/>
            </a:endParaRPr>
          </a:p>
        </p:txBody>
      </p:sp>
      <p:sp>
        <p:nvSpPr>
          <p:cNvPr id="4" name="Statusis trikampis 3"/>
          <p:cNvSpPr/>
          <p:nvPr/>
        </p:nvSpPr>
        <p:spPr>
          <a:xfrm rot="10800000">
            <a:off x="8079814" y="-1"/>
            <a:ext cx="4112186" cy="25506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7971" y="134939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Image result for blue applica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79" y="2524412"/>
            <a:ext cx="1329568" cy="132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blue partner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08" y="2657345"/>
            <a:ext cx="1063702" cy="10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265" r="23265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LIETUVOS VERSLO PARAMOS AGENTŪROS MISIJA IR VIZIJA</a:t>
            </a:r>
            <a:endParaRPr lang="en-US" b="0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2791327"/>
            <a:ext cx="6072622" cy="3363864"/>
          </a:xfrm>
        </p:spPr>
        <p:txBody>
          <a:bodyPr>
            <a:normAutofit/>
          </a:bodyPr>
          <a:lstStyle/>
          <a:p>
            <a:r>
              <a:rPr lang="lt-LT" dirty="0" smtClean="0">
                <a:latin typeface="Calibri Light" panose="020F0302020204030204" pitchFamily="34" charset="0"/>
              </a:rPr>
              <a:t>Kiekvienas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lt-LT" dirty="0">
                <a:latin typeface="Calibri Light" panose="020F0302020204030204" pitchFamily="34" charset="0"/>
              </a:rPr>
              <a:t>investuotas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lt-LT" dirty="0" smtClean="0">
                <a:latin typeface="Calibri Light" panose="020F0302020204030204" pitchFamily="34" charset="0"/>
              </a:rPr>
              <a:t>euras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lt-LT" dirty="0" smtClean="0">
                <a:latin typeface="Calibri Light" panose="020F0302020204030204" pitchFamily="34" charset="0"/>
              </a:rPr>
              <a:t>kuria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lt-LT" dirty="0" smtClean="0">
                <a:latin typeface="Calibri Light" panose="020F0302020204030204" pitchFamily="34" charset="0"/>
              </a:rPr>
              <a:t>didžiausią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lt-LT" dirty="0" smtClean="0">
                <a:latin typeface="Calibri Light" panose="020F0302020204030204" pitchFamily="34" charset="0"/>
              </a:rPr>
              <a:t>vertę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lt-LT" dirty="0" smtClean="0">
                <a:latin typeface="Calibri Light" panose="020F0302020204030204" pitchFamily="34" charset="0"/>
              </a:rPr>
              <a:t>Lietuvos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lt-LT" dirty="0" smtClean="0">
                <a:latin typeface="Calibri Light" panose="020F0302020204030204" pitchFamily="34" charset="0"/>
              </a:rPr>
              <a:t>verslo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>
                <a:latin typeface="Calibri Light" panose="020F0302020204030204" pitchFamily="34" charset="0"/>
              </a:rPr>
              <a:t>inovatyvumui, </a:t>
            </a:r>
            <a:r>
              <a:rPr lang="lt-LT" dirty="0" smtClean="0">
                <a:latin typeface="Calibri Light" panose="020F0302020204030204" pitchFamily="34" charset="0"/>
              </a:rPr>
              <a:t>konkurencingumui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lt-LT" dirty="0" smtClean="0">
                <a:latin typeface="Calibri Light" panose="020F0302020204030204" pitchFamily="34" charset="0"/>
              </a:rPr>
              <a:t>ir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lt-LT" dirty="0" smtClean="0">
                <a:latin typeface="Calibri Light" panose="020F0302020204030204" pitchFamily="34" charset="0"/>
              </a:rPr>
              <a:t>ekonomikos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lt-LT" dirty="0" smtClean="0">
                <a:latin typeface="Calibri Light" panose="020F0302020204030204" pitchFamily="34" charset="0"/>
              </a:rPr>
              <a:t>augimui</a:t>
            </a:r>
            <a:r>
              <a:rPr lang="en-US" dirty="0" smtClean="0">
                <a:latin typeface="Calibri Light" panose="020F0302020204030204" pitchFamily="34" charset="0"/>
              </a:rPr>
              <a:t>.</a:t>
            </a:r>
            <a:endParaRPr lang="lt-LT" dirty="0">
              <a:latin typeface="Calibri Light" panose="020F0302020204030204" pitchFamily="34" charset="0"/>
            </a:endParaRPr>
          </a:p>
          <a:p>
            <a:r>
              <a:rPr lang="lt-LT" dirty="0" smtClean="0">
                <a:latin typeface="Calibri Light" panose="020F0302020204030204" pitchFamily="34" charset="0"/>
              </a:rPr>
              <a:t>Patikimas </a:t>
            </a:r>
            <a:r>
              <a:rPr lang="lt-LT" dirty="0">
                <a:latin typeface="Calibri Light" panose="020F0302020204030204" pitchFamily="34" charset="0"/>
              </a:rPr>
              <a:t>ir profesionalus verslo, MTEP ir inovacijų, turizmo ir energetikos sektorių projektų valdymo partneris, siekiantis atrasti ir finansuoti geriausias idėjas, ypatingą dėmesį skiriantis Lietuvos regionams.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Statusis trikampis 15"/>
          <p:cNvSpPr/>
          <p:nvPr/>
        </p:nvSpPr>
        <p:spPr>
          <a:xfrm rot="10800000">
            <a:off x="8079814" y="-1"/>
            <a:ext cx="4112186" cy="25506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7971" y="134939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22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576954"/>
            <a:ext cx="8333222" cy="1147969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MTEPI INVESTICIJŲ PRIEMONĖ „EKSPERIMENTAS“</a:t>
            </a:r>
            <a:endParaRPr lang="en-US" b="0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>
          <a:xfrm>
            <a:off x="518678" y="2373923"/>
            <a:ext cx="10835122" cy="821209"/>
          </a:xfrm>
        </p:spPr>
        <p:txBody>
          <a:bodyPr/>
          <a:lstStyle/>
          <a:p>
            <a:r>
              <a:rPr lang="lt-LT" sz="1800" dirty="0">
                <a:latin typeface="Calibri Light" panose="020F0302020204030204" pitchFamily="34" charset="0"/>
              </a:rPr>
              <a:t>Didžiausia galima </a:t>
            </a:r>
            <a:r>
              <a:rPr lang="lt-LT" sz="1800" dirty="0" smtClean="0">
                <a:latin typeface="Calibri Light" panose="020F0302020204030204" pitchFamily="34" charset="0"/>
              </a:rPr>
              <a:t>projekto finansuojamoji </a:t>
            </a:r>
            <a:r>
              <a:rPr lang="lt-LT" sz="1800" dirty="0">
                <a:latin typeface="Calibri Light" panose="020F0302020204030204" pitchFamily="34" charset="0"/>
              </a:rPr>
              <a:t>dalis </a:t>
            </a:r>
            <a:r>
              <a:rPr lang="lt-LT" sz="1800" dirty="0" smtClean="0">
                <a:latin typeface="Calibri Light" panose="020F0302020204030204" pitchFamily="34" charset="0"/>
              </a:rPr>
              <a:t>nustatoma atsižvelgiant </a:t>
            </a:r>
            <a:r>
              <a:rPr lang="lt-LT" sz="1800" dirty="0">
                <a:latin typeface="Calibri Light" panose="020F0302020204030204" pitchFamily="34" charset="0"/>
              </a:rPr>
              <a:t>į valstybės pagalbos gavėjo </a:t>
            </a:r>
            <a:r>
              <a:rPr lang="lt-LT" sz="1800" dirty="0" smtClean="0">
                <a:latin typeface="Calibri Light" panose="020F0302020204030204" pitchFamily="34" charset="0"/>
              </a:rPr>
              <a:t>statusą - </a:t>
            </a:r>
            <a:r>
              <a:rPr lang="lt-LT" sz="1800" dirty="0">
                <a:latin typeface="Calibri Light" panose="020F0302020204030204" pitchFamily="34" charset="0"/>
              </a:rPr>
              <a:t>ar įmonė yra labai maža, maža, vidutinė ar didelė</a:t>
            </a:r>
            <a:r>
              <a:rPr lang="lt-LT" sz="1800" dirty="0" smtClean="0">
                <a:latin typeface="Calibri Light" panose="020F0302020204030204" pitchFamily="34" charset="0"/>
              </a:rPr>
              <a:t>.</a:t>
            </a:r>
          </a:p>
          <a:p>
            <a:endParaRPr lang="lt-LT" sz="1800" dirty="0">
              <a:latin typeface="Calibri Light" panose="020F0302020204030204" pitchFamily="34" charset="0"/>
            </a:endParaRPr>
          </a:p>
        </p:txBody>
      </p:sp>
      <p:sp>
        <p:nvSpPr>
          <p:cNvPr id="4" name="Statusis trikampis 3"/>
          <p:cNvSpPr/>
          <p:nvPr/>
        </p:nvSpPr>
        <p:spPr>
          <a:xfrm rot="10800000">
            <a:off x="8079814" y="-1"/>
            <a:ext cx="4112186" cy="25506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7971" y="134939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 txBox="1">
            <a:spLocks/>
          </p:cNvSpPr>
          <p:nvPr/>
        </p:nvSpPr>
        <p:spPr>
          <a:xfrm>
            <a:off x="520698" y="1833362"/>
            <a:ext cx="7368596" cy="608895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spc="300">
                <a:solidFill>
                  <a:schemeClr val="accent6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dirty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dirty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dirty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lt-LT" dirty="0" smtClean="0"/>
              <a:t>Finansavimo intensyvumas</a:t>
            </a:r>
            <a:endParaRPr lang="lt-LT" dirty="0"/>
          </a:p>
        </p:txBody>
      </p:sp>
      <p:sp>
        <p:nvSpPr>
          <p:cNvPr id="38" name="Stačiakampis 37"/>
          <p:cNvSpPr/>
          <p:nvPr/>
        </p:nvSpPr>
        <p:spPr>
          <a:xfrm>
            <a:off x="2641391" y="5104323"/>
            <a:ext cx="136362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latin typeface="Calibri Light" panose="020F0302020204030204" pitchFamily="34" charset="0"/>
                <a:ea typeface="+mj-ea"/>
                <a:cs typeface="+mj-cs"/>
              </a:rPr>
              <a:t>MTEP</a:t>
            </a:r>
          </a:p>
        </p:txBody>
      </p:sp>
      <p:sp>
        <p:nvSpPr>
          <p:cNvPr id="39" name="Stačiakampis 38"/>
          <p:cNvSpPr/>
          <p:nvPr/>
        </p:nvSpPr>
        <p:spPr>
          <a:xfrm>
            <a:off x="4932856" y="5104323"/>
            <a:ext cx="186103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dirty="0" smtClean="0">
                <a:latin typeface="Calibri Light" panose="020F0302020204030204" pitchFamily="34" charset="0"/>
                <a:ea typeface="+mj-ea"/>
                <a:cs typeface="+mj-cs"/>
              </a:rPr>
              <a:t>Įmonių </a:t>
            </a:r>
            <a:r>
              <a:rPr lang="lt-LT" sz="1200" dirty="0">
                <a:latin typeface="Calibri Light" panose="020F0302020204030204" pitchFamily="34" charset="0"/>
                <a:ea typeface="+mj-ea"/>
                <a:cs typeface="+mj-cs"/>
              </a:rPr>
              <a:t>pradinės investicijos, kuriomis kuriama naujos ar plečiama esamos įmonės </a:t>
            </a:r>
            <a:r>
              <a:rPr lang="lt-LT" sz="1200" b="1" dirty="0">
                <a:latin typeface="Calibri Light" panose="020F0302020204030204" pitchFamily="34" charset="0"/>
                <a:ea typeface="+mj-ea"/>
                <a:cs typeface="+mj-cs"/>
              </a:rPr>
              <a:t>MTEP ir inovacijų infrastruktūra </a:t>
            </a:r>
            <a:r>
              <a:rPr lang="lt-LT" sz="1200" dirty="0">
                <a:latin typeface="Calibri Light" panose="020F0302020204030204" pitchFamily="34" charset="0"/>
                <a:ea typeface="+mj-ea"/>
                <a:cs typeface="+mj-cs"/>
              </a:rPr>
              <a:t>ir kuri nėra prieinama viešai arba klasteriuose </a:t>
            </a:r>
            <a:endParaRPr lang="lt-LT" sz="1200" b="1" dirty="0"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40" name="Stačiakampis 39"/>
          <p:cNvSpPr/>
          <p:nvPr/>
        </p:nvSpPr>
        <p:spPr>
          <a:xfrm>
            <a:off x="7751678" y="5104323"/>
            <a:ext cx="157979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dirty="0" smtClean="0">
                <a:latin typeface="Calibri Light" panose="020F0302020204030204" pitchFamily="34" charset="0"/>
                <a:ea typeface="+mj-ea"/>
                <a:cs typeface="+mj-cs"/>
              </a:rPr>
              <a:t>Naujų </a:t>
            </a:r>
            <a:r>
              <a:rPr lang="lt-LT" sz="1200" b="1" dirty="0">
                <a:latin typeface="Calibri Light" panose="020F0302020204030204" pitchFamily="34" charset="0"/>
                <a:ea typeface="+mj-ea"/>
                <a:cs typeface="+mj-cs"/>
              </a:rPr>
              <a:t>produktų ir technologijų sertifikavimas</a:t>
            </a:r>
            <a:r>
              <a:rPr lang="lt-LT" sz="1200" dirty="0">
                <a:latin typeface="Calibri Light" panose="020F0302020204030204" pitchFamily="34" charset="0"/>
                <a:ea typeface="+mj-ea"/>
                <a:cs typeface="+mj-cs"/>
              </a:rPr>
              <a:t> ir su tuo susijusios veiklos </a:t>
            </a:r>
          </a:p>
        </p:txBody>
      </p:sp>
      <p:cxnSp>
        <p:nvCxnSpPr>
          <p:cNvPr id="41" name="Tiesioji jungtis 40"/>
          <p:cNvCxnSpPr/>
          <p:nvPr/>
        </p:nvCxnSpPr>
        <p:spPr>
          <a:xfrm>
            <a:off x="2641391" y="5104323"/>
            <a:ext cx="136362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Tiesioji jungtis 41"/>
          <p:cNvCxnSpPr/>
          <p:nvPr/>
        </p:nvCxnSpPr>
        <p:spPr>
          <a:xfrm>
            <a:off x="5190894" y="5096686"/>
            <a:ext cx="136362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Tiesioji jungtis 42"/>
          <p:cNvCxnSpPr/>
          <p:nvPr/>
        </p:nvCxnSpPr>
        <p:spPr>
          <a:xfrm>
            <a:off x="7868869" y="5105146"/>
            <a:ext cx="136362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Stačiakampis 43"/>
          <p:cNvSpPr/>
          <p:nvPr/>
        </p:nvSpPr>
        <p:spPr>
          <a:xfrm>
            <a:off x="2501567" y="4139455"/>
            <a:ext cx="164327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dirty="0">
                <a:latin typeface="Calibri Light" panose="020F0302020204030204" pitchFamily="34" charset="0"/>
                <a:ea typeface="+mj-ea"/>
                <a:cs typeface="+mj-cs"/>
              </a:rPr>
              <a:t>Projekto finansuojamoji </a:t>
            </a:r>
            <a:r>
              <a:rPr lang="lt-LT" sz="1200" dirty="0" smtClean="0">
                <a:latin typeface="Calibri Light" panose="020F0302020204030204" pitchFamily="34" charset="0"/>
                <a:ea typeface="+mj-ea"/>
                <a:cs typeface="+mj-cs"/>
              </a:rPr>
              <a:t>dalis:</a:t>
            </a:r>
            <a:endParaRPr lang="lt-LT" sz="1200" dirty="0">
              <a:latin typeface="Calibri Light" panose="020F0302020204030204" pitchFamily="34" charset="0"/>
              <a:ea typeface="+mj-ea"/>
              <a:cs typeface="+mj-cs"/>
            </a:endParaRPr>
          </a:p>
          <a:p>
            <a:pPr algn="ctr"/>
            <a:r>
              <a:rPr lang="lt-LT" sz="1200" dirty="0" smtClean="0">
                <a:latin typeface="Calibri Light" panose="020F0302020204030204" pitchFamily="34" charset="0"/>
                <a:ea typeface="+mj-ea"/>
                <a:cs typeface="+mj-cs"/>
              </a:rPr>
              <a:t>25-80 proc.</a:t>
            </a:r>
            <a:endParaRPr lang="nn-NO" sz="1200" dirty="0" smtClean="0">
              <a:latin typeface="Calibri Light" panose="020F0302020204030204" pitchFamily="34" charset="0"/>
              <a:ea typeface="+mj-ea"/>
              <a:cs typeface="+mj-cs"/>
            </a:endParaRPr>
          </a:p>
          <a:p>
            <a:pPr algn="ctr"/>
            <a:endParaRPr lang="lt-LT" sz="800" b="1" dirty="0">
              <a:latin typeface="Calibri Light" panose="020F0302020204030204" pitchFamily="34" charset="0"/>
              <a:ea typeface="+mj-ea"/>
              <a:cs typeface="+mj-cs"/>
            </a:endParaRPr>
          </a:p>
          <a:p>
            <a:pPr algn="ctr"/>
            <a:r>
              <a:rPr lang="lt-LT" sz="1200" b="1" dirty="0" smtClean="0">
                <a:latin typeface="Calibri Light" panose="020F0302020204030204" pitchFamily="34" charset="0"/>
                <a:ea typeface="+mj-ea"/>
                <a:cs typeface="+mj-cs"/>
              </a:rPr>
              <a:t>10.1</a:t>
            </a:r>
            <a:endParaRPr lang="lt-LT" sz="1200" b="1" dirty="0">
              <a:latin typeface="Calibri Light" panose="020F0302020204030204" pitchFamily="34" charset="0"/>
              <a:ea typeface="+mj-ea"/>
              <a:cs typeface="+mj-cs"/>
            </a:endParaRPr>
          </a:p>
        </p:txBody>
      </p:sp>
      <p:pic>
        <p:nvPicPr>
          <p:cNvPr id="47" name="Picture 2" descr="Image result for blue infrastructur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52" y="3131864"/>
            <a:ext cx="1000844" cy="96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blue science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413" y1="23542" x2="84130" y2="23854"/>
                        <a14:foregroundMark x1="50109" y1="23542" x2="50435" y2="24375"/>
                        <a14:foregroundMark x1="49783" y1="24167" x2="50435" y2="69271"/>
                        <a14:foregroundMark x1="14891" y1="28750" x2="83804" y2="28542"/>
                        <a14:foregroundMark x1="17283" y1="52083" x2="88043" y2="50938"/>
                        <a14:foregroundMark x1="75870" y1="19479" x2="74348" y2="70938"/>
                        <a14:foregroundMark x1="26087" y1="18646" x2="28261" y2="73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51"/>
          <a:stretch/>
        </p:blipFill>
        <p:spPr bwMode="auto">
          <a:xfrm>
            <a:off x="2812532" y="3127651"/>
            <a:ext cx="973533" cy="91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Image result for blue certificate ic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667" r="90667">
                        <a14:foregroundMark x1="25444" y1="70938" x2="74778" y2="30000"/>
                        <a14:foregroundMark x1="44000" y1="40000" x2="61667" y2="72813"/>
                        <a14:foregroundMark x1="48222" y1="61719" x2="59222" y2="49219"/>
                        <a14:foregroundMark x1="73111" y1="38281" x2="28667" y2="75313"/>
                        <a14:foregroundMark x1="36556" y1="66406" x2="65667" y2="43594"/>
                        <a14:foregroundMark x1="69556" y1="25469" x2="25667" y2="61719"/>
                        <a14:foregroundMark x1="35667" y1="55156" x2="49333" y2="4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-1725" r="13838" b="1337"/>
          <a:stretch/>
        </p:blipFill>
        <p:spPr bwMode="auto">
          <a:xfrm>
            <a:off x="8115300" y="3191608"/>
            <a:ext cx="870438" cy="86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Stačiakampis 49"/>
          <p:cNvSpPr/>
          <p:nvPr/>
        </p:nvSpPr>
        <p:spPr>
          <a:xfrm>
            <a:off x="5041738" y="4150216"/>
            <a:ext cx="164327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dirty="0">
                <a:latin typeface="Calibri Light" panose="020F0302020204030204" pitchFamily="34" charset="0"/>
                <a:ea typeface="+mj-ea"/>
                <a:cs typeface="+mj-cs"/>
              </a:rPr>
              <a:t>Projekto finansuojamoji </a:t>
            </a:r>
            <a:r>
              <a:rPr lang="lt-LT" sz="1200" dirty="0" smtClean="0">
                <a:latin typeface="Calibri Light" panose="020F0302020204030204" pitchFamily="34" charset="0"/>
                <a:ea typeface="+mj-ea"/>
                <a:cs typeface="+mj-cs"/>
              </a:rPr>
              <a:t>dalis:</a:t>
            </a:r>
            <a:endParaRPr lang="lt-LT" sz="1200" dirty="0">
              <a:latin typeface="Calibri Light" panose="020F0302020204030204" pitchFamily="34" charset="0"/>
              <a:ea typeface="+mj-ea"/>
              <a:cs typeface="+mj-cs"/>
            </a:endParaRPr>
          </a:p>
          <a:p>
            <a:pPr algn="ctr"/>
            <a:r>
              <a:rPr lang="lt-LT" sz="1200" dirty="0" smtClean="0">
                <a:latin typeface="Calibri Light" panose="020F0302020204030204" pitchFamily="34" charset="0"/>
                <a:ea typeface="+mj-ea"/>
                <a:cs typeface="+mj-cs"/>
              </a:rPr>
              <a:t>25-45 proc.</a:t>
            </a:r>
            <a:endParaRPr lang="nn-NO" sz="1200" dirty="0" smtClean="0">
              <a:latin typeface="Calibri Light" panose="020F0302020204030204" pitchFamily="34" charset="0"/>
              <a:ea typeface="+mj-ea"/>
              <a:cs typeface="+mj-cs"/>
            </a:endParaRPr>
          </a:p>
          <a:p>
            <a:pPr algn="ctr"/>
            <a:endParaRPr lang="lt-LT" sz="800" b="1" dirty="0">
              <a:latin typeface="Calibri Light" panose="020F0302020204030204" pitchFamily="34" charset="0"/>
              <a:ea typeface="+mj-ea"/>
              <a:cs typeface="+mj-cs"/>
            </a:endParaRPr>
          </a:p>
          <a:p>
            <a:pPr algn="ctr"/>
            <a:r>
              <a:rPr lang="lt-LT" sz="1200" b="1" dirty="0" smtClean="0">
                <a:latin typeface="Calibri Light" panose="020F0302020204030204" pitchFamily="34" charset="0"/>
                <a:ea typeface="+mj-ea"/>
                <a:cs typeface="+mj-cs"/>
              </a:rPr>
              <a:t>10.2</a:t>
            </a:r>
            <a:endParaRPr lang="lt-LT" sz="1200" b="1" dirty="0"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51" name="Stačiakampis 50"/>
          <p:cNvSpPr/>
          <p:nvPr/>
        </p:nvSpPr>
        <p:spPr>
          <a:xfrm>
            <a:off x="7727640" y="4177744"/>
            <a:ext cx="164327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dirty="0">
                <a:latin typeface="Calibri Light" panose="020F0302020204030204" pitchFamily="34" charset="0"/>
                <a:ea typeface="+mj-ea"/>
                <a:cs typeface="+mj-cs"/>
              </a:rPr>
              <a:t>Projekto finansuojamoji </a:t>
            </a:r>
            <a:r>
              <a:rPr lang="lt-LT" sz="1200" dirty="0" smtClean="0">
                <a:latin typeface="Calibri Light" panose="020F0302020204030204" pitchFamily="34" charset="0"/>
                <a:ea typeface="+mj-ea"/>
                <a:cs typeface="+mj-cs"/>
              </a:rPr>
              <a:t>dalis:</a:t>
            </a:r>
            <a:endParaRPr lang="lt-LT" sz="1200" dirty="0">
              <a:latin typeface="Calibri Light" panose="020F0302020204030204" pitchFamily="34" charset="0"/>
              <a:ea typeface="+mj-ea"/>
              <a:cs typeface="+mj-cs"/>
            </a:endParaRPr>
          </a:p>
          <a:p>
            <a:pPr algn="ctr"/>
            <a:r>
              <a:rPr lang="lt-LT" sz="1200" dirty="0" smtClean="0">
                <a:latin typeface="Calibri Light" panose="020F0302020204030204" pitchFamily="34" charset="0"/>
                <a:ea typeface="+mj-ea"/>
                <a:cs typeface="+mj-cs"/>
              </a:rPr>
              <a:t>30-70 proc.</a:t>
            </a:r>
            <a:endParaRPr lang="nn-NO" sz="1200" dirty="0" smtClean="0">
              <a:latin typeface="Calibri Light" panose="020F0302020204030204" pitchFamily="34" charset="0"/>
              <a:ea typeface="+mj-ea"/>
              <a:cs typeface="+mj-cs"/>
            </a:endParaRPr>
          </a:p>
          <a:p>
            <a:pPr algn="ctr"/>
            <a:endParaRPr lang="lt-LT" sz="800" b="1" dirty="0">
              <a:latin typeface="Calibri Light" panose="020F0302020204030204" pitchFamily="34" charset="0"/>
              <a:ea typeface="+mj-ea"/>
              <a:cs typeface="+mj-cs"/>
            </a:endParaRPr>
          </a:p>
          <a:p>
            <a:pPr algn="ctr"/>
            <a:r>
              <a:rPr lang="lt-LT" sz="1200" b="1" dirty="0" smtClean="0">
                <a:latin typeface="Calibri Light" panose="020F0302020204030204" pitchFamily="34" charset="0"/>
                <a:ea typeface="+mj-ea"/>
                <a:cs typeface="+mj-cs"/>
              </a:rPr>
              <a:t>10.3</a:t>
            </a:r>
            <a:endParaRPr lang="lt-LT" sz="1200" b="1" dirty="0">
              <a:latin typeface="Calibri Light" panose="020F03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7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5974930" cy="2958275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lt-LT" dirty="0">
                <a:latin typeface="Calibri Light" panose="020F0302020204030204" pitchFamily="34" charset="0"/>
              </a:rPr>
              <a:t>Tikslas - skatinti įmones investuoti </a:t>
            </a:r>
            <a:r>
              <a:rPr lang="lt-LT" dirty="0" smtClean="0">
                <a:latin typeface="Calibri Light" panose="020F0302020204030204" pitchFamily="34" charset="0"/>
              </a:rPr>
              <a:t>į skaitmenines inovacijas, suteikiant galimybę pramonės įmonėms gauti naujausią informaciją, eksperimentinę pagalbą, naudotis infrastruktūra ir technologijomis skaitmeninių inovacijų bandymams su įmonės produktais, procesais ar verslo modeliais atlikti. </a:t>
            </a:r>
            <a:endParaRPr lang="lt-LT" dirty="0">
              <a:latin typeface="Calibri Light" panose="020F0302020204030204" pitchFamily="34" charset="0"/>
            </a:endParaRP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lt-LT" dirty="0" smtClean="0"/>
              <a:t>Priemonės tikslas</a:t>
            </a:r>
            <a:endParaRPr lang="lt-LT" dirty="0"/>
          </a:p>
          <a:p>
            <a:pPr marL="0" indent="0">
              <a:buClr>
                <a:schemeClr val="accent2"/>
              </a:buClr>
              <a:buNone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8" y="1308484"/>
            <a:ext cx="8269722" cy="1215566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INVESTICIJŲ </a:t>
            </a:r>
            <a:r>
              <a:rPr lang="lt-LT" dirty="0" smtClean="0"/>
              <a:t>PRIEMONĖ „SKAITMENINIAI INOVACIJŲ CENTRAI“</a:t>
            </a:r>
            <a:endParaRPr lang="en-US" b="0" dirty="0"/>
          </a:p>
        </p:txBody>
      </p:sp>
      <p:pic>
        <p:nvPicPr>
          <p:cNvPr id="6" name="Paveikslėlio vietos rezervavimo ženklas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" b="978"/>
          <a:stretch>
            <a:fillRect/>
          </a:stretch>
        </p:blipFill>
        <p:spPr/>
      </p:pic>
      <p:grpSp>
        <p:nvGrpSpPr>
          <p:cNvPr id="2050" name="Grupė 2049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4" name="Statusis trikampis 3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410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99" y="576954"/>
            <a:ext cx="8333222" cy="1147969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INVESTICIJŲ </a:t>
            </a:r>
            <a:r>
              <a:rPr lang="lt-LT" dirty="0"/>
              <a:t>PRIEMONĖ „SKAITMENINIAI INOVACIJŲ CENTRAI“</a:t>
            </a:r>
            <a:endParaRPr lang="en-US" b="0" dirty="0"/>
          </a:p>
        </p:txBody>
      </p:sp>
      <p:sp>
        <p:nvSpPr>
          <p:cNvPr id="4" name="Statusis trikampis 3"/>
          <p:cNvSpPr/>
          <p:nvPr/>
        </p:nvSpPr>
        <p:spPr>
          <a:xfrm rot="10800000">
            <a:off x="8079814" y="-1"/>
            <a:ext cx="4112186" cy="25506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7971" y="134939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699" y="1824570"/>
            <a:ext cx="7368596" cy="608895"/>
          </a:xfrm>
        </p:spPr>
        <p:txBody>
          <a:bodyPr/>
          <a:lstStyle/>
          <a:p>
            <a:r>
              <a:rPr lang="lt-LT" dirty="0" smtClean="0"/>
              <a:t>Remiamos veiklos</a:t>
            </a:r>
            <a:endParaRPr lang="en-US" dirty="0"/>
          </a:p>
        </p:txBody>
      </p:sp>
      <p:grpSp>
        <p:nvGrpSpPr>
          <p:cNvPr id="19" name="Grupė 18"/>
          <p:cNvGrpSpPr/>
          <p:nvPr/>
        </p:nvGrpSpPr>
        <p:grpSpPr>
          <a:xfrm>
            <a:off x="1881554" y="4756670"/>
            <a:ext cx="8546281" cy="1179148"/>
            <a:chOff x="1814807" y="4797571"/>
            <a:chExt cx="8546281" cy="1179148"/>
          </a:xfrm>
        </p:grpSpPr>
        <p:sp>
          <p:nvSpPr>
            <p:cNvPr id="20" name="Stačiakampis 19"/>
            <p:cNvSpPr/>
            <p:nvPr/>
          </p:nvSpPr>
          <p:spPr>
            <a:xfrm>
              <a:off x="1814807" y="4807168"/>
              <a:ext cx="199585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lt-LT" sz="1400" dirty="0" smtClean="0">
                  <a:latin typeface="Calibri Light" panose="020F0302020204030204" pitchFamily="34" charset="0"/>
                  <a:ea typeface="+mj-ea"/>
                  <a:cs typeface="+mj-cs"/>
                </a:rPr>
                <a:t>Investicijos </a:t>
              </a:r>
              <a:r>
                <a:rPr lang="lt-LT" sz="1400" b="1" dirty="0">
                  <a:latin typeface="Calibri Light" panose="020F0302020204030204" pitchFamily="34" charset="0"/>
                  <a:ea typeface="+mj-ea"/>
                  <a:cs typeface="+mj-cs"/>
                </a:rPr>
                <a:t>skaitmeninių inovacijų centro infrastruktūrai</a:t>
              </a:r>
              <a:r>
                <a:rPr lang="lt-LT" sz="1400" dirty="0">
                  <a:latin typeface="Calibri Light" panose="020F0302020204030204" pitchFamily="34" charset="0"/>
                  <a:ea typeface="+mj-ea"/>
                  <a:cs typeface="+mj-cs"/>
                </a:rPr>
                <a:t>, kuri nėra prieinama viešai arba klasteriuose, kurti</a:t>
              </a:r>
            </a:p>
          </p:txBody>
        </p:sp>
        <p:sp>
          <p:nvSpPr>
            <p:cNvPr id="22" name="Stačiakampis 21"/>
            <p:cNvSpPr/>
            <p:nvPr/>
          </p:nvSpPr>
          <p:spPr>
            <a:xfrm>
              <a:off x="5028913" y="4807168"/>
              <a:ext cx="19853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lt-LT" sz="1400" b="1" dirty="0" smtClean="0">
                  <a:latin typeface="Calibri Light" panose="020F0302020204030204" pitchFamily="34" charset="0"/>
                  <a:ea typeface="+mj-ea"/>
                  <a:cs typeface="+mj-cs"/>
                </a:rPr>
                <a:t>Inovacijų grupės eksploatavimas</a:t>
              </a:r>
              <a:endParaRPr lang="lt-LT" sz="1400" b="1" dirty="0">
                <a:latin typeface="Calibri Light" panose="020F0302020204030204" pitchFamily="34" charset="0"/>
                <a:ea typeface="+mj-ea"/>
                <a:cs typeface="+mj-cs"/>
              </a:endParaRPr>
            </a:p>
          </p:txBody>
        </p:sp>
        <p:sp>
          <p:nvSpPr>
            <p:cNvPr id="26" name="Stačiakampis 25"/>
            <p:cNvSpPr/>
            <p:nvPr/>
          </p:nvSpPr>
          <p:spPr>
            <a:xfrm>
              <a:off x="8375773" y="4807168"/>
              <a:ext cx="198531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lt-LT" sz="1400" b="1" dirty="0" smtClean="0">
                  <a:latin typeface="Calibri Light" panose="020F0302020204030204" pitchFamily="34" charset="0"/>
                  <a:ea typeface="+mj-ea"/>
                  <a:cs typeface="+mj-cs"/>
                </a:rPr>
                <a:t>Inovacijų </a:t>
              </a:r>
              <a:r>
                <a:rPr lang="lt-LT" sz="1400" b="1" dirty="0">
                  <a:latin typeface="Calibri Light" panose="020F0302020204030204" pitchFamily="34" charset="0"/>
                  <a:ea typeface="+mj-ea"/>
                  <a:cs typeface="+mj-cs"/>
                </a:rPr>
                <a:t>konsultacinės ir inovacijų paramos paslaugos</a:t>
              </a:r>
            </a:p>
          </p:txBody>
        </p:sp>
        <p:cxnSp>
          <p:nvCxnSpPr>
            <p:cNvPr id="29" name="Tiesioji jungtis 28"/>
            <p:cNvCxnSpPr/>
            <p:nvPr/>
          </p:nvCxnSpPr>
          <p:spPr>
            <a:xfrm>
              <a:off x="1953710" y="4807168"/>
              <a:ext cx="171365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Tiesioji jungtis 29"/>
            <p:cNvCxnSpPr/>
            <p:nvPr/>
          </p:nvCxnSpPr>
          <p:spPr>
            <a:xfrm>
              <a:off x="5157654" y="4797571"/>
              <a:ext cx="171365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Tiesioji jungtis 30"/>
            <p:cNvCxnSpPr/>
            <p:nvPr/>
          </p:nvCxnSpPr>
          <p:spPr>
            <a:xfrm>
              <a:off x="8523047" y="4808203"/>
              <a:ext cx="171365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Image result for yellow technolog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48" y="3024554"/>
            <a:ext cx="1478156" cy="146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yellow consultatio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810" y="3024554"/>
            <a:ext cx="1466609" cy="146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yellow group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01" y="2963008"/>
            <a:ext cx="1605137" cy="16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99" y="576954"/>
            <a:ext cx="8333222" cy="1147969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INVESTICIJŲ PRIEMONĖ „</a:t>
            </a:r>
            <a:r>
              <a:rPr lang="lt-LT" dirty="0"/>
              <a:t>SKAITMENINIAI INOVACIJŲ CENTRAI“</a:t>
            </a:r>
            <a:endParaRPr lang="en-US" b="0" dirty="0"/>
          </a:p>
        </p:txBody>
      </p:sp>
      <p:sp>
        <p:nvSpPr>
          <p:cNvPr id="4" name="Statusis trikampis 3"/>
          <p:cNvSpPr/>
          <p:nvPr/>
        </p:nvSpPr>
        <p:spPr>
          <a:xfrm rot="10800000">
            <a:off x="8079814" y="-1"/>
            <a:ext cx="4112186" cy="25506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7971" y="134939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698" y="1833362"/>
            <a:ext cx="7368596" cy="608895"/>
          </a:xfrm>
        </p:spPr>
        <p:txBody>
          <a:bodyPr/>
          <a:lstStyle/>
          <a:p>
            <a:r>
              <a:rPr lang="lt-LT" dirty="0" smtClean="0"/>
              <a:t>Investicijų priemonės biudžetas</a:t>
            </a:r>
            <a:endParaRPr lang="en-US" dirty="0"/>
          </a:p>
        </p:txBody>
      </p:sp>
      <p:grpSp>
        <p:nvGrpSpPr>
          <p:cNvPr id="3" name="Grupė 2"/>
          <p:cNvGrpSpPr/>
          <p:nvPr/>
        </p:nvGrpSpPr>
        <p:grpSpPr>
          <a:xfrm>
            <a:off x="4700310" y="4331872"/>
            <a:ext cx="2338753" cy="1631718"/>
            <a:chOff x="4967654" y="3667389"/>
            <a:chExt cx="2338753" cy="1631718"/>
          </a:xfrm>
        </p:grpSpPr>
        <p:sp>
          <p:nvSpPr>
            <p:cNvPr id="20" name="Stačiakampis 19"/>
            <p:cNvSpPr/>
            <p:nvPr/>
          </p:nvSpPr>
          <p:spPr>
            <a:xfrm>
              <a:off x="4967654" y="4775887"/>
              <a:ext cx="23387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lt-LT" sz="1400" dirty="0" smtClean="0">
                  <a:latin typeface="Calibri Light" panose="020F0302020204030204" pitchFamily="34" charset="0"/>
                  <a:ea typeface="+mj-ea"/>
                  <a:cs typeface="+mj-cs"/>
                </a:rPr>
                <a:t>Finansuojama projekto dalis – iki 65 proc.</a:t>
              </a:r>
              <a:endParaRPr lang="lt-LT" sz="1400" b="1" dirty="0">
                <a:latin typeface="Calibri Light" panose="020F0302020204030204" pitchFamily="34" charset="0"/>
                <a:ea typeface="+mj-ea"/>
                <a:cs typeface="+mj-cs"/>
              </a:endParaRPr>
            </a:p>
          </p:txBody>
        </p:sp>
        <p:sp>
          <p:nvSpPr>
            <p:cNvPr id="26" name="Stačiakampis 25"/>
            <p:cNvSpPr/>
            <p:nvPr/>
          </p:nvSpPr>
          <p:spPr>
            <a:xfrm>
              <a:off x="5210530" y="3667389"/>
              <a:ext cx="1693284" cy="112338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lt-LT" sz="1400" b="1" dirty="0" smtClean="0">
                  <a:latin typeface="Calibri Light" panose="020F0302020204030204" pitchFamily="34" charset="0"/>
                </a:rPr>
                <a:t>Planuojamas kvietimo biudžetas</a:t>
              </a:r>
              <a:endParaRPr lang="nn-NO" sz="1400" b="1" dirty="0">
                <a:latin typeface="Calibri Light" panose="020F0302020204030204" pitchFamily="34" charset="0"/>
              </a:endParaRPr>
            </a:p>
            <a:p>
              <a:pPr algn="ctr"/>
              <a:endParaRPr lang="lt-LT" sz="900" b="1" dirty="0">
                <a:latin typeface="Calibri Light" panose="020F0302020204030204" pitchFamily="34" charset="0"/>
                <a:ea typeface="+mj-ea"/>
                <a:cs typeface="+mj-cs"/>
              </a:endParaRPr>
            </a:p>
            <a:p>
              <a:pPr algn="ctr"/>
              <a:r>
                <a:rPr lang="lt-LT" sz="1400" b="1" dirty="0" smtClean="0">
                  <a:latin typeface="Calibri Light" panose="020F0302020204030204" pitchFamily="34" charset="0"/>
                  <a:ea typeface="+mj-ea"/>
                  <a:cs typeface="+mj-cs"/>
                </a:rPr>
                <a:t>18,3 MEUR</a:t>
              </a:r>
              <a:endParaRPr lang="lt-LT" sz="1400" b="1" dirty="0">
                <a:latin typeface="Calibri Light" panose="020F0302020204030204" pitchFamily="34" charset="0"/>
                <a:ea typeface="+mj-ea"/>
                <a:cs typeface="+mj-cs"/>
              </a:endParaRPr>
            </a:p>
            <a:p>
              <a:pPr algn="ctr"/>
              <a:endParaRPr lang="lt-LT" sz="1600" b="1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30" name="Tiesioji jungtis 29"/>
            <p:cNvCxnSpPr/>
            <p:nvPr/>
          </p:nvCxnSpPr>
          <p:spPr>
            <a:xfrm>
              <a:off x="5218655" y="4684058"/>
              <a:ext cx="1713658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170" name="Picture 2" descr="Image result for blue budge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89" y="2694594"/>
            <a:ext cx="1637277" cy="163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576954"/>
            <a:ext cx="8333222" cy="1147969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INVESTICIJŲ </a:t>
            </a:r>
            <a:r>
              <a:rPr lang="lt-LT" dirty="0"/>
              <a:t>PRIEMONĖ „SKAITMENINIAI INOVACIJŲ CENTRAI“</a:t>
            </a:r>
            <a:endParaRPr lang="en-US" b="0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573184" y="3329101"/>
            <a:ext cx="2321236" cy="386129"/>
          </a:xfrm>
        </p:spPr>
        <p:txBody>
          <a:bodyPr/>
          <a:lstStyle/>
          <a:p>
            <a:r>
              <a:rPr lang="lt-LT" sz="2000" spc="300" dirty="0">
                <a:solidFill>
                  <a:schemeClr val="accent2"/>
                </a:solidFill>
              </a:rPr>
              <a:t>Pareiškėjai</a:t>
            </a:r>
            <a:endParaRPr lang="en-GB" sz="2000" spc="300" dirty="0">
              <a:solidFill>
                <a:schemeClr val="accent2"/>
              </a:solidFill>
            </a:endParaRPr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sz="quarter" idx="3"/>
          </p:nvPr>
        </p:nvSpPr>
        <p:spPr>
          <a:xfrm>
            <a:off x="7971494" y="3329101"/>
            <a:ext cx="1869186" cy="386130"/>
          </a:xfrm>
        </p:spPr>
        <p:txBody>
          <a:bodyPr/>
          <a:lstStyle/>
          <a:p>
            <a:r>
              <a:rPr lang="lt-LT" sz="2000" spc="300" dirty="0" smtClean="0">
                <a:solidFill>
                  <a:schemeClr val="accent2"/>
                </a:solidFill>
              </a:rPr>
              <a:t>Partneriai</a:t>
            </a:r>
            <a:endParaRPr lang="lt-LT" dirty="0">
              <a:solidFill>
                <a:schemeClr val="accent2"/>
              </a:solidFill>
            </a:endParaRP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4"/>
          </p:nvPr>
        </p:nvSpPr>
        <p:spPr>
          <a:xfrm>
            <a:off x="6609177" y="4253566"/>
            <a:ext cx="3894992" cy="1558149"/>
          </a:xfrm>
        </p:spPr>
        <p:txBody>
          <a:bodyPr/>
          <a:lstStyle/>
          <a:p>
            <a:r>
              <a:rPr lang="lt-LT" sz="2000" dirty="0" smtClean="0">
                <a:latin typeface="Calibri Light" panose="020F0302020204030204" pitchFamily="34" charset="0"/>
              </a:rPr>
              <a:t>Partneriai negalimi</a:t>
            </a:r>
            <a:endParaRPr lang="lt-LT" sz="2000" dirty="0">
              <a:latin typeface="Calibri Light" panose="020F0302020204030204" pitchFamily="34" charset="0"/>
            </a:endParaRPr>
          </a:p>
          <a:p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2"/>
          </p:nvPr>
        </p:nvSpPr>
        <p:spPr>
          <a:xfrm>
            <a:off x="2066126" y="4298706"/>
            <a:ext cx="4176414" cy="1513009"/>
          </a:xfrm>
        </p:spPr>
        <p:txBody>
          <a:bodyPr/>
          <a:lstStyle/>
          <a:p>
            <a:r>
              <a:rPr lang="lt-LT" sz="2000" dirty="0" smtClean="0">
                <a:latin typeface="Calibri Light" panose="020F0302020204030204" pitchFamily="34" charset="0"/>
              </a:rPr>
              <a:t>Inovacijų </a:t>
            </a:r>
            <a:r>
              <a:rPr lang="lt-LT" sz="2000" dirty="0">
                <a:latin typeface="Calibri Light" panose="020F0302020204030204" pitchFamily="34" charset="0"/>
              </a:rPr>
              <a:t>grupės koordinatorius, eksploatuojantis skaitmeninį inovacijų </a:t>
            </a:r>
            <a:r>
              <a:rPr lang="lt-LT" sz="2000" dirty="0" smtClean="0">
                <a:latin typeface="Calibri Light" panose="020F0302020204030204" pitchFamily="34" charset="0"/>
              </a:rPr>
              <a:t>centrą</a:t>
            </a:r>
            <a:endParaRPr lang="lt-LT" sz="2000" dirty="0">
              <a:latin typeface="Calibri Light" panose="020F0302020204030204" pitchFamily="34" charset="0"/>
            </a:endParaRPr>
          </a:p>
        </p:txBody>
      </p:sp>
      <p:sp>
        <p:nvSpPr>
          <p:cNvPr id="4" name="Statusis trikampis 3"/>
          <p:cNvSpPr/>
          <p:nvPr/>
        </p:nvSpPr>
        <p:spPr>
          <a:xfrm rot="10800000">
            <a:off x="8079814" y="-1"/>
            <a:ext cx="4112186" cy="25506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7971" y="134939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Image result for blue applica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356" y="2886982"/>
            <a:ext cx="1329568" cy="132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blue partner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85" y="3019915"/>
            <a:ext cx="1063702" cy="10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42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8" y="723696"/>
            <a:ext cx="8333222" cy="854485"/>
          </a:xfrm>
        </p:spPr>
        <p:txBody>
          <a:bodyPr>
            <a:normAutofit/>
          </a:bodyPr>
          <a:lstStyle/>
          <a:p>
            <a:r>
              <a:rPr lang="lt-LT" dirty="0" smtClean="0"/>
              <a:t>KITOS ES INVESTICIJŲ PRIEMONĖS</a:t>
            </a:r>
            <a:endParaRPr lang="en-US" b="0" dirty="0"/>
          </a:p>
        </p:txBody>
      </p:sp>
      <p:sp>
        <p:nvSpPr>
          <p:cNvPr id="4" name="Statusis trikampis 3"/>
          <p:cNvSpPr/>
          <p:nvPr/>
        </p:nvSpPr>
        <p:spPr>
          <a:xfrm rot="10800000">
            <a:off x="8079814" y="-1"/>
            <a:ext cx="4112186" cy="25506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7971" y="134939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0">
            <a:extLst>
              <a:ext uri="{FF2B5EF4-FFF2-40B4-BE49-F238E27FC236}">
                <a16:creationId xmlns:a16="http://schemas.microsoft.com/office/drawing/2014/main" id="{D5752CA8-2090-4825-B1A3-0E2E21B4D980}"/>
              </a:ext>
            </a:extLst>
          </p:cNvPr>
          <p:cNvSpPr/>
          <p:nvPr/>
        </p:nvSpPr>
        <p:spPr>
          <a:xfrm>
            <a:off x="8296928" y="2665744"/>
            <a:ext cx="1089518" cy="132661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</a:pPr>
            <a:endParaRPr lang="ko-KR" altLang="en-US" sz="2000" kern="0">
              <a:solidFill>
                <a:srgbClr val="3F3F3F"/>
              </a:solidFill>
              <a:latin typeface="Calibri Light" panose="020F0302020204030204" pitchFamily="34" charset="0"/>
              <a:ea typeface="맑은 고딕" panose="020B0503020000020004" pitchFamily="34" charset="-127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D5752CA8-2090-4825-B1A3-0E2E21B4D980}"/>
              </a:ext>
            </a:extLst>
          </p:cNvPr>
          <p:cNvSpPr/>
          <p:nvPr/>
        </p:nvSpPr>
        <p:spPr>
          <a:xfrm>
            <a:off x="6811084" y="2656605"/>
            <a:ext cx="1074910" cy="132661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</a:pPr>
            <a:endParaRPr lang="ko-KR" altLang="en-US" sz="2000" kern="0">
              <a:solidFill>
                <a:srgbClr val="3F3F3F"/>
              </a:solidFill>
              <a:latin typeface="Calibri Light" panose="020F0302020204030204" pitchFamily="34" charset="0"/>
              <a:ea typeface="맑은 고딕" panose="020B0503020000020004" pitchFamily="34" charset="-12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752CA8-2090-4825-B1A3-0E2E21B4D980}"/>
              </a:ext>
            </a:extLst>
          </p:cNvPr>
          <p:cNvSpPr/>
          <p:nvPr/>
        </p:nvSpPr>
        <p:spPr>
          <a:xfrm>
            <a:off x="3754266" y="2656605"/>
            <a:ext cx="1080163" cy="13266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207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srgbClr val="EEFFD9"/>
              </a:solidFill>
              <a:effectLst/>
              <a:uLnTx/>
              <a:uFillTx/>
              <a:latin typeface="Calibri Light" panose="020F0302020204030204" pitchFamily="34" charset="0"/>
              <a:ea typeface="맑은 고딕" panose="020B0503020000020004" pitchFamily="34" charset="-127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D5752CA8-2090-4825-B1A3-0E2E21B4D980}"/>
              </a:ext>
            </a:extLst>
          </p:cNvPr>
          <p:cNvSpPr/>
          <p:nvPr/>
        </p:nvSpPr>
        <p:spPr>
          <a:xfrm>
            <a:off x="5293489" y="2656605"/>
            <a:ext cx="1068513" cy="132661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</a:pPr>
            <a:endParaRPr lang="ko-KR" altLang="en-US" sz="2000" kern="0">
              <a:solidFill>
                <a:srgbClr val="3F3F3F"/>
              </a:solidFill>
              <a:latin typeface="Calibri Light" panose="020F0302020204030204" pitchFamily="34" charset="0"/>
              <a:ea typeface="맑은 고딕" panose="020B0503020000020004" pitchFamily="34" charset="-127"/>
            </a:endParaRPr>
          </a:p>
        </p:txBody>
      </p:sp>
      <p:pic>
        <p:nvPicPr>
          <p:cNvPr id="23" name="Paveikslėlis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45" y="2804824"/>
            <a:ext cx="721083" cy="721083"/>
          </a:xfrm>
          <a:prstGeom prst="rect">
            <a:avLst/>
          </a:prstGeom>
        </p:spPr>
      </p:pic>
      <p:pic>
        <p:nvPicPr>
          <p:cNvPr id="24" name="Paveikslėlis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43" y="2859362"/>
            <a:ext cx="578633" cy="578633"/>
          </a:xfrm>
          <a:prstGeom prst="rect">
            <a:avLst/>
          </a:prstGeom>
        </p:spPr>
      </p:pic>
      <p:sp>
        <p:nvSpPr>
          <p:cNvPr id="25" name="Stačiakampis 24"/>
          <p:cNvSpPr/>
          <p:nvPr/>
        </p:nvSpPr>
        <p:spPr>
          <a:xfrm>
            <a:off x="7736907" y="2237086"/>
            <a:ext cx="20418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„</a:t>
            </a:r>
            <a:r>
              <a:rPr lang="lt-LT" sz="1100" b="1" dirty="0" err="1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Smart</a:t>
            </a:r>
            <a:r>
              <a:rPr lang="lt-LT" sz="1100" b="1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 FDI“ </a:t>
            </a:r>
          </a:p>
        </p:txBody>
      </p:sp>
      <p:sp>
        <p:nvSpPr>
          <p:cNvPr id="27" name="Stačiakampis 26"/>
          <p:cNvSpPr/>
          <p:nvPr/>
        </p:nvSpPr>
        <p:spPr>
          <a:xfrm>
            <a:off x="3398104" y="2067990"/>
            <a:ext cx="18245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„Atsinaujinantys energijos ištekliai pramonei LT</a:t>
            </a:r>
            <a:r>
              <a:rPr lang="lt-LT" sz="1100" b="1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+“</a:t>
            </a:r>
            <a:endParaRPr lang="lt-LT" sz="1100" b="1" dirty="0">
              <a:solidFill>
                <a:srgbClr val="3F3F3F"/>
              </a:solidFill>
              <a:latin typeface="Calibri Light" panose="020F0302020204030204" pitchFamily="34" charset="0"/>
              <a:ea typeface="ＭＳ Ｐゴシック" charset="-128"/>
            </a:endParaRPr>
          </a:p>
        </p:txBody>
      </p:sp>
      <p:sp>
        <p:nvSpPr>
          <p:cNvPr id="28" name="Stačiakampis 27"/>
          <p:cNvSpPr/>
          <p:nvPr/>
        </p:nvSpPr>
        <p:spPr>
          <a:xfrm>
            <a:off x="5180946" y="2061451"/>
            <a:ext cx="13147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„</a:t>
            </a:r>
            <a:r>
              <a:rPr lang="lt-LT" sz="1100" b="1" dirty="0" err="1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Eco</a:t>
            </a:r>
            <a:r>
              <a:rPr lang="lt-LT" sz="1100" b="1" dirty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-Inovacijos </a:t>
            </a:r>
            <a:r>
              <a:rPr lang="lt-LT" sz="1100" b="1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LT“</a:t>
            </a: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„</a:t>
            </a:r>
            <a:r>
              <a:rPr lang="lt-LT" sz="1100" b="1" dirty="0" err="1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Eco</a:t>
            </a:r>
            <a:r>
              <a:rPr lang="lt-LT" sz="1100" b="1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-Inovacijos LT+“</a:t>
            </a:r>
            <a:endParaRPr lang="lt-LT" sz="1100" b="1" dirty="0">
              <a:solidFill>
                <a:srgbClr val="3F3F3F"/>
              </a:solidFill>
              <a:latin typeface="Calibri Light" panose="020F0302020204030204" pitchFamily="34" charset="0"/>
              <a:ea typeface="ＭＳ Ｐゴシック" charset="-128"/>
            </a:endParaRPr>
          </a:p>
        </p:txBody>
      </p:sp>
      <p:sp>
        <p:nvSpPr>
          <p:cNvPr id="32" name="Stačiakampis 31"/>
          <p:cNvSpPr/>
          <p:nvPr/>
        </p:nvSpPr>
        <p:spPr>
          <a:xfrm>
            <a:off x="8116122" y="4785818"/>
            <a:ext cx="1506978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>
              <a:spcAft>
                <a:spcPts val="800"/>
              </a:spcAft>
            </a:pPr>
            <a:r>
              <a:rPr lang="lt-LT" sz="1100" b="1" dirty="0">
                <a:solidFill>
                  <a:srgbClr val="3F3F3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Finansuojamos veiklos:</a:t>
            </a:r>
          </a:p>
          <a:p>
            <a:pPr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Tiesioginės </a:t>
            </a:r>
            <a:r>
              <a:rPr lang="lt-LT" sz="1100" dirty="0">
                <a:solidFill>
                  <a:srgbClr val="3F3F3F"/>
                </a:solidFill>
                <a:latin typeface="Calibri Light" panose="020F0302020204030204" pitchFamily="34" charset="0"/>
              </a:rPr>
              <a:t>u</a:t>
            </a:r>
            <a:r>
              <a:rPr lang="lt-LT" sz="1100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žsienio </a:t>
            </a:r>
            <a:r>
              <a:rPr lang="lt-LT" sz="1100" dirty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investicijos į </a:t>
            </a:r>
            <a:r>
              <a:rPr lang="lt-LT" sz="1100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MTEP</a:t>
            </a:r>
            <a:r>
              <a:rPr lang="lt-LT" sz="1100" dirty="0">
                <a:solidFill>
                  <a:srgbClr val="3F3F3F"/>
                </a:solidFill>
                <a:latin typeface="Calibri Light" panose="020F0302020204030204" pitchFamily="34" charset="0"/>
              </a:rPr>
              <a:t>.</a:t>
            </a:r>
            <a:endParaRPr lang="lt-LT" sz="1100" dirty="0" smtClean="0">
              <a:solidFill>
                <a:srgbClr val="3F3F3F"/>
              </a:solidFill>
              <a:latin typeface="Calibri Light" panose="020F0302020204030204" pitchFamily="34" charset="0"/>
              <a:ea typeface="ＭＳ Ｐゴシック" charset="-128"/>
            </a:endParaRPr>
          </a:p>
        </p:txBody>
      </p:sp>
      <p:sp>
        <p:nvSpPr>
          <p:cNvPr id="33" name="Stačiakampis 32"/>
          <p:cNvSpPr/>
          <p:nvPr/>
        </p:nvSpPr>
        <p:spPr>
          <a:xfrm>
            <a:off x="6613255" y="4803951"/>
            <a:ext cx="1472778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>
              <a:spcAft>
                <a:spcPts val="800"/>
              </a:spcAft>
            </a:pPr>
            <a:r>
              <a:rPr lang="lt-LT" sz="1100" b="1" dirty="0">
                <a:solidFill>
                  <a:srgbClr val="3F3F3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Finansuojamos veiklos:</a:t>
            </a:r>
          </a:p>
          <a:p>
            <a:pPr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Gaminio </a:t>
            </a:r>
            <a:r>
              <a:rPr lang="lt-LT" sz="1100" dirty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ir paslaugos dizaino sprendimo </a:t>
            </a:r>
            <a:r>
              <a:rPr lang="lt-LT" sz="1100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kūrimas.</a:t>
            </a:r>
          </a:p>
        </p:txBody>
      </p:sp>
      <p:sp>
        <p:nvSpPr>
          <p:cNvPr id="34" name="Stačiakampis 33"/>
          <p:cNvSpPr/>
          <p:nvPr/>
        </p:nvSpPr>
        <p:spPr>
          <a:xfrm>
            <a:off x="5166557" y="4790656"/>
            <a:ext cx="1587914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>
              <a:spcAft>
                <a:spcPts val="800"/>
              </a:spcAft>
            </a:pPr>
            <a:r>
              <a:rPr lang="lt-LT" sz="1100" b="1" dirty="0">
                <a:solidFill>
                  <a:srgbClr val="3F3F3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Finansuojamos veiklos:</a:t>
            </a:r>
          </a:p>
          <a:p>
            <a:pPr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Investicijos</a:t>
            </a:r>
            <a:r>
              <a:rPr lang="en-US" sz="1100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 </a:t>
            </a:r>
            <a:r>
              <a:rPr lang="lt-LT" sz="1100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į technologines ir netechnologines </a:t>
            </a:r>
            <a:r>
              <a:rPr lang="lt-LT" sz="1100" dirty="0" err="1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ekoinovacijas</a:t>
            </a:r>
            <a:r>
              <a:rPr lang="lt-LT" sz="1100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.</a:t>
            </a:r>
            <a:endParaRPr lang="lt-LT" sz="1100" dirty="0">
              <a:solidFill>
                <a:srgbClr val="3F3F3F"/>
              </a:solidFill>
              <a:latin typeface="Calibri Light" panose="020F0302020204030204" pitchFamily="34" charset="0"/>
              <a:ea typeface="ＭＳ Ｐゴシック" charset="-128"/>
            </a:endParaRPr>
          </a:p>
        </p:txBody>
      </p:sp>
      <p:pic>
        <p:nvPicPr>
          <p:cNvPr id="36" name="Paveikslėlis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55" y="2874335"/>
            <a:ext cx="593929" cy="593929"/>
          </a:xfrm>
          <a:prstGeom prst="rect">
            <a:avLst/>
          </a:prstGeom>
        </p:spPr>
      </p:pic>
      <p:sp>
        <p:nvSpPr>
          <p:cNvPr id="38" name="Stačiakampis 37"/>
          <p:cNvSpPr/>
          <p:nvPr/>
        </p:nvSpPr>
        <p:spPr>
          <a:xfrm>
            <a:off x="3606541" y="4795881"/>
            <a:ext cx="1571621" cy="1718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>
              <a:spcAft>
                <a:spcPts val="800"/>
              </a:spcAft>
            </a:pPr>
            <a:r>
              <a:rPr lang="lt-LT" sz="1100" b="1" dirty="0">
                <a:solidFill>
                  <a:srgbClr val="3F3F3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Finansuojamos veiklos:</a:t>
            </a:r>
          </a:p>
          <a:p>
            <a:pPr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AEI </a:t>
            </a:r>
            <a:r>
              <a:rPr lang="lt-LT" sz="1100" dirty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naudojančių energijos gamybos </a:t>
            </a:r>
            <a:r>
              <a:rPr lang="lt-LT" sz="1100" dirty="0" err="1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pajėgumų</a:t>
            </a:r>
            <a:r>
              <a:rPr lang="lt-LT" sz="1100" dirty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 įrengimas, naujų AEI efektyvesnio panaudojimo technologijų kūrimas ir diegimas pramonės </a:t>
            </a:r>
            <a:r>
              <a:rPr lang="lt-LT" sz="1100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įmonėse</a:t>
            </a:r>
            <a:r>
              <a:rPr lang="lt-LT" sz="1100" dirty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.</a:t>
            </a:r>
          </a:p>
        </p:txBody>
      </p:sp>
      <p:sp>
        <p:nvSpPr>
          <p:cNvPr id="39" name="Stačiakampis 38"/>
          <p:cNvSpPr/>
          <p:nvPr/>
        </p:nvSpPr>
        <p:spPr>
          <a:xfrm>
            <a:off x="6289601" y="2248729"/>
            <a:ext cx="20418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 smtClean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„Dizainas LT“ 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D5752CA8-2090-4825-B1A3-0E2E21B4D980}"/>
              </a:ext>
            </a:extLst>
          </p:cNvPr>
          <p:cNvSpPr/>
          <p:nvPr/>
        </p:nvSpPr>
        <p:spPr>
          <a:xfrm>
            <a:off x="719327" y="2659308"/>
            <a:ext cx="1066735" cy="1373129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207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 panose="020F0302020204030204" pitchFamily="34" charset="0"/>
              <a:ea typeface="맑은 고딕" panose="020B0503020000020004" pitchFamily="34" charset="-127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769D9FEF-90BB-4B68-9603-4B94DD5D6716}"/>
              </a:ext>
            </a:extLst>
          </p:cNvPr>
          <p:cNvSpPr/>
          <p:nvPr/>
        </p:nvSpPr>
        <p:spPr>
          <a:xfrm>
            <a:off x="598767" y="3567765"/>
            <a:ext cx="1328756" cy="1239191"/>
          </a:xfrm>
          <a:custGeom>
            <a:avLst/>
            <a:gdLst/>
            <a:ahLst/>
            <a:cxnLst/>
            <a:rect l="l" t="t" r="r" b="b"/>
            <a:pathLst>
              <a:path w="1728192" h="2080217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517784"/>
                </a:lnTo>
                <a:lnTo>
                  <a:pt x="1728192" y="1562433"/>
                </a:lnTo>
                <a:lnTo>
                  <a:pt x="1728192" y="1994479"/>
                </a:lnTo>
                <a:cubicBezTo>
                  <a:pt x="1728192" y="2041831"/>
                  <a:pt x="1689806" y="2080217"/>
                  <a:pt x="1642454" y="2080217"/>
                </a:cubicBezTo>
                <a:lnTo>
                  <a:pt x="85738" y="2080217"/>
                </a:lnTo>
                <a:cubicBezTo>
                  <a:pt x="38386" y="2080217"/>
                  <a:pt x="0" y="2041831"/>
                  <a:pt x="0" y="1994479"/>
                </a:cubicBezTo>
                <a:lnTo>
                  <a:pt x="0" y="1562433"/>
                </a:lnTo>
                <a:lnTo>
                  <a:pt x="0" y="517784"/>
                </a:ln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207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30" name="Stačiakampis 29"/>
          <p:cNvSpPr/>
          <p:nvPr/>
        </p:nvSpPr>
        <p:spPr>
          <a:xfrm>
            <a:off x="442904" y="3851897"/>
            <a:ext cx="1665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Kvietimo biudžetas:</a:t>
            </a: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endParaRPr lang="lt-LT" sz="11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-128"/>
            </a:endParaRP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1,4 </a:t>
            </a:r>
            <a:r>
              <a:rPr lang="lt-LT" sz="11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MEUR</a:t>
            </a: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endParaRPr lang="lt-LT" sz="1100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-128"/>
            </a:endParaRPr>
          </a:p>
        </p:txBody>
      </p:sp>
      <p:sp>
        <p:nvSpPr>
          <p:cNvPr id="31" name="Stačiakampis 30"/>
          <p:cNvSpPr/>
          <p:nvPr/>
        </p:nvSpPr>
        <p:spPr>
          <a:xfrm>
            <a:off x="511490" y="4795513"/>
            <a:ext cx="149321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>
              <a:spcAft>
                <a:spcPts val="800"/>
              </a:spcAft>
            </a:pPr>
            <a:r>
              <a:rPr lang="lt-LT" sz="1100" b="1" dirty="0">
                <a:solidFill>
                  <a:srgbClr val="3F3F3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Finansuojamos veiklos:</a:t>
            </a:r>
          </a:p>
          <a:p>
            <a:pPr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dirty="0" smtClean="0">
                <a:solidFill>
                  <a:srgbClr val="3F3F3F"/>
                </a:solidFill>
                <a:latin typeface="Calibri Light" panose="020F0302020204030204" pitchFamily="34" charset="0"/>
              </a:rPr>
              <a:t>Planuojamų </a:t>
            </a:r>
            <a:r>
              <a:rPr lang="lt-LT" sz="1100" dirty="0">
                <a:solidFill>
                  <a:srgbClr val="3F3F3F"/>
                </a:solidFill>
                <a:latin typeface="Calibri Light" panose="020F0302020204030204" pitchFamily="34" charset="0"/>
              </a:rPr>
              <a:t>eksportuoti produktų </a:t>
            </a:r>
            <a:r>
              <a:rPr lang="lt-LT" sz="1100" dirty="0" smtClean="0">
                <a:solidFill>
                  <a:srgbClr val="3F3F3F"/>
                </a:solidFill>
                <a:latin typeface="Calibri Light" panose="020F0302020204030204" pitchFamily="34" charset="0"/>
              </a:rPr>
              <a:t>sertifikavimas</a:t>
            </a:r>
            <a:endParaRPr lang="lt-LT" sz="1100" b="1" dirty="0" smtClean="0">
              <a:solidFill>
                <a:srgbClr val="3F3F3F"/>
              </a:solidFill>
              <a:latin typeface="Calibri Light" panose="020F0302020204030204" pitchFamily="34" charset="0"/>
              <a:ea typeface="ＭＳ Ｐゴシック" charset="-128"/>
            </a:endParaRPr>
          </a:p>
        </p:txBody>
      </p:sp>
      <p:sp>
        <p:nvSpPr>
          <p:cNvPr id="40" name="Stačiakampis 39"/>
          <p:cNvSpPr/>
          <p:nvPr/>
        </p:nvSpPr>
        <p:spPr>
          <a:xfrm>
            <a:off x="547863" y="2239820"/>
            <a:ext cx="1551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21437"/>
            <a:r>
              <a:rPr lang="lt-LT" sz="1100" b="1" dirty="0">
                <a:solidFill>
                  <a:srgbClr val="3F3F3F"/>
                </a:solidFill>
                <a:latin typeface="Calibri Light" panose="020F0302020204030204" pitchFamily="34" charset="0"/>
              </a:rPr>
              <a:t>„Expo sertifikatas LT“ </a:t>
            </a:r>
            <a:endParaRPr lang="en-GB" sz="1100" dirty="0">
              <a:solidFill>
                <a:srgbClr val="3F3F3F"/>
              </a:solidFill>
              <a:latin typeface="Calibri Light" panose="020F0302020204030204" pitchFamily="34" charset="0"/>
            </a:endParaRPr>
          </a:p>
        </p:txBody>
      </p:sp>
      <p:pic>
        <p:nvPicPr>
          <p:cNvPr id="41" name="Paveikslėlis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14" y="2883950"/>
            <a:ext cx="513061" cy="558237"/>
          </a:xfrm>
          <a:prstGeom prst="rect">
            <a:avLst/>
          </a:prstGeom>
        </p:spPr>
      </p:pic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769D9FEF-90BB-4B68-9603-4B94DD5D6716}"/>
              </a:ext>
            </a:extLst>
          </p:cNvPr>
          <p:cNvSpPr/>
          <p:nvPr/>
        </p:nvSpPr>
        <p:spPr>
          <a:xfrm>
            <a:off x="8186471" y="3567765"/>
            <a:ext cx="1328756" cy="1241627"/>
          </a:xfrm>
          <a:custGeom>
            <a:avLst/>
            <a:gdLst/>
            <a:ahLst/>
            <a:cxnLst/>
            <a:rect l="l" t="t" r="r" b="b"/>
            <a:pathLst>
              <a:path w="1728192" h="2080217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517784"/>
                </a:lnTo>
                <a:lnTo>
                  <a:pt x="1728192" y="1562433"/>
                </a:lnTo>
                <a:lnTo>
                  <a:pt x="1728192" y="1994479"/>
                </a:lnTo>
                <a:cubicBezTo>
                  <a:pt x="1728192" y="2041831"/>
                  <a:pt x="1689806" y="2080217"/>
                  <a:pt x="1642454" y="2080217"/>
                </a:cubicBezTo>
                <a:lnTo>
                  <a:pt x="85738" y="2080217"/>
                </a:lnTo>
                <a:cubicBezTo>
                  <a:pt x="38386" y="2080217"/>
                  <a:pt x="0" y="2041831"/>
                  <a:pt x="0" y="1994479"/>
                </a:cubicBezTo>
                <a:lnTo>
                  <a:pt x="0" y="1562433"/>
                </a:lnTo>
                <a:lnTo>
                  <a:pt x="0" y="517784"/>
                </a:ln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</a:pPr>
            <a:endParaRPr lang="en-US" sz="2000" ker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43" name="Stačiakampis 42"/>
          <p:cNvSpPr/>
          <p:nvPr/>
        </p:nvSpPr>
        <p:spPr>
          <a:xfrm>
            <a:off x="8016731" y="3846850"/>
            <a:ext cx="1658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Kvietimo </a:t>
            </a:r>
            <a:r>
              <a:rPr lang="lt-LT" sz="11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biudžetas</a:t>
            </a:r>
            <a:r>
              <a:rPr lang="lt-LT" sz="11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:</a:t>
            </a: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endParaRPr lang="lt-LT" sz="11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-128"/>
            </a:endParaRP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15,1 </a:t>
            </a:r>
            <a:r>
              <a:rPr lang="lt-LT" sz="11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MEUR</a:t>
            </a: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endParaRPr lang="lt-LT" sz="1100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769D9FEF-90BB-4B68-9603-4B94DD5D6716}"/>
              </a:ext>
            </a:extLst>
          </p:cNvPr>
          <p:cNvSpPr/>
          <p:nvPr/>
        </p:nvSpPr>
        <p:spPr>
          <a:xfrm>
            <a:off x="6680094" y="3567765"/>
            <a:ext cx="1328756" cy="1245555"/>
          </a:xfrm>
          <a:custGeom>
            <a:avLst/>
            <a:gdLst/>
            <a:ahLst/>
            <a:cxnLst/>
            <a:rect l="l" t="t" r="r" b="b"/>
            <a:pathLst>
              <a:path w="1728192" h="2080217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517784"/>
                </a:lnTo>
                <a:lnTo>
                  <a:pt x="1728192" y="1562433"/>
                </a:lnTo>
                <a:lnTo>
                  <a:pt x="1728192" y="1994479"/>
                </a:lnTo>
                <a:cubicBezTo>
                  <a:pt x="1728192" y="2041831"/>
                  <a:pt x="1689806" y="2080217"/>
                  <a:pt x="1642454" y="2080217"/>
                </a:cubicBezTo>
                <a:lnTo>
                  <a:pt x="85738" y="2080217"/>
                </a:lnTo>
                <a:cubicBezTo>
                  <a:pt x="38386" y="2080217"/>
                  <a:pt x="0" y="2041831"/>
                  <a:pt x="0" y="1994479"/>
                </a:cubicBezTo>
                <a:lnTo>
                  <a:pt x="0" y="1562433"/>
                </a:lnTo>
                <a:lnTo>
                  <a:pt x="0" y="517784"/>
                </a:ln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</a:pPr>
            <a:endParaRPr lang="en-US" sz="2000" kern="0">
              <a:solidFill>
                <a:srgbClr val="3F3F3F"/>
              </a:solidFill>
              <a:latin typeface="Calibri Light" panose="020F0302020204030204" pitchFamily="34" charset="0"/>
            </a:endParaRPr>
          </a:p>
        </p:txBody>
      </p:sp>
      <p:sp>
        <p:nvSpPr>
          <p:cNvPr id="47" name="Stačiakampis 46"/>
          <p:cNvSpPr/>
          <p:nvPr/>
        </p:nvSpPr>
        <p:spPr>
          <a:xfrm>
            <a:off x="6605687" y="3858493"/>
            <a:ext cx="1498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K</a:t>
            </a:r>
            <a:r>
              <a:rPr lang="lt-LT" sz="1100" b="1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vietimo</a:t>
            </a:r>
            <a:r>
              <a:rPr lang="lt-LT" sz="11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 </a:t>
            </a:r>
            <a:r>
              <a:rPr lang="lt-LT" sz="11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biudžetas</a:t>
            </a:r>
            <a:r>
              <a:rPr lang="lt-LT" sz="11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:</a:t>
            </a: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endParaRPr lang="lt-LT" sz="11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-128"/>
            </a:endParaRP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1,5 MEUR</a:t>
            </a:r>
            <a:endParaRPr lang="lt-LT" sz="11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-128"/>
            </a:endParaRP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endParaRPr lang="lt-LT" sz="1100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-128"/>
            </a:endParaRPr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769D9FEF-90BB-4B68-9603-4B94DD5D6716}"/>
              </a:ext>
            </a:extLst>
          </p:cNvPr>
          <p:cNvSpPr/>
          <p:nvPr/>
        </p:nvSpPr>
        <p:spPr>
          <a:xfrm>
            <a:off x="3626309" y="3557327"/>
            <a:ext cx="1328756" cy="1252065"/>
          </a:xfrm>
          <a:custGeom>
            <a:avLst/>
            <a:gdLst/>
            <a:ahLst/>
            <a:cxnLst/>
            <a:rect l="l" t="t" r="r" b="b"/>
            <a:pathLst>
              <a:path w="1728192" h="2080217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517784"/>
                </a:lnTo>
                <a:lnTo>
                  <a:pt x="1728192" y="1562433"/>
                </a:lnTo>
                <a:lnTo>
                  <a:pt x="1728192" y="1994479"/>
                </a:lnTo>
                <a:cubicBezTo>
                  <a:pt x="1728192" y="2041831"/>
                  <a:pt x="1689806" y="2080217"/>
                  <a:pt x="1642454" y="2080217"/>
                </a:cubicBezTo>
                <a:lnTo>
                  <a:pt x="85738" y="2080217"/>
                </a:lnTo>
                <a:cubicBezTo>
                  <a:pt x="38386" y="2080217"/>
                  <a:pt x="0" y="2041831"/>
                  <a:pt x="0" y="1994479"/>
                </a:cubicBezTo>
                <a:lnTo>
                  <a:pt x="0" y="1562433"/>
                </a:lnTo>
                <a:lnTo>
                  <a:pt x="0" y="517784"/>
                </a:ln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</a:pPr>
            <a:endParaRPr lang="en-US" sz="2000" ker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49" name="Stačiakampis 48"/>
          <p:cNvSpPr/>
          <p:nvPr/>
        </p:nvSpPr>
        <p:spPr>
          <a:xfrm>
            <a:off x="3536786" y="3965780"/>
            <a:ext cx="1528911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Planuojamas kvietimo </a:t>
            </a:r>
            <a:r>
              <a:rPr lang="lt-LT" sz="11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biudžetas</a:t>
            </a: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endParaRPr lang="lt-LT" sz="11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-128"/>
            </a:endParaRP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endParaRPr lang="lt-LT" sz="1400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-128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769D9FEF-90BB-4B68-9603-4B94DD5D6716}"/>
              </a:ext>
            </a:extLst>
          </p:cNvPr>
          <p:cNvSpPr/>
          <p:nvPr/>
        </p:nvSpPr>
        <p:spPr>
          <a:xfrm>
            <a:off x="5149395" y="3567765"/>
            <a:ext cx="1328756" cy="1245555"/>
          </a:xfrm>
          <a:custGeom>
            <a:avLst/>
            <a:gdLst/>
            <a:ahLst/>
            <a:cxnLst/>
            <a:rect l="l" t="t" r="r" b="b"/>
            <a:pathLst>
              <a:path w="1728192" h="2080217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517784"/>
                </a:lnTo>
                <a:lnTo>
                  <a:pt x="1728192" y="1562433"/>
                </a:lnTo>
                <a:lnTo>
                  <a:pt x="1728192" y="1994479"/>
                </a:lnTo>
                <a:cubicBezTo>
                  <a:pt x="1728192" y="2041831"/>
                  <a:pt x="1689806" y="2080217"/>
                  <a:pt x="1642454" y="2080217"/>
                </a:cubicBezTo>
                <a:lnTo>
                  <a:pt x="85738" y="2080217"/>
                </a:lnTo>
                <a:cubicBezTo>
                  <a:pt x="38386" y="2080217"/>
                  <a:pt x="0" y="2041831"/>
                  <a:pt x="0" y="1994479"/>
                </a:cubicBezTo>
                <a:lnTo>
                  <a:pt x="0" y="1562433"/>
                </a:lnTo>
                <a:lnTo>
                  <a:pt x="0" y="517784"/>
                </a:ln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</a:pPr>
            <a:endParaRPr lang="en-US" sz="2000" ker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1" name="Stačiakampis 50"/>
          <p:cNvSpPr/>
          <p:nvPr/>
        </p:nvSpPr>
        <p:spPr>
          <a:xfrm>
            <a:off x="5091360" y="3877214"/>
            <a:ext cx="145319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K</a:t>
            </a:r>
            <a:r>
              <a:rPr lang="lt-LT" sz="1100" b="1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vietimo</a:t>
            </a:r>
            <a:r>
              <a:rPr lang="lt-LT" sz="11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 biudžetas:</a:t>
            </a: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endParaRPr lang="lt-LT" sz="11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-128"/>
            </a:endParaRP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33,5 MEUR</a:t>
            </a:r>
          </a:p>
        </p:txBody>
      </p:sp>
      <p:sp>
        <p:nvSpPr>
          <p:cNvPr id="52" name="Rectangle 20">
            <a:extLst>
              <a:ext uri="{FF2B5EF4-FFF2-40B4-BE49-F238E27FC236}">
                <a16:creationId xmlns:a16="http://schemas.microsoft.com/office/drawing/2014/main" id="{D5752CA8-2090-4825-B1A3-0E2E21B4D980}"/>
              </a:ext>
            </a:extLst>
          </p:cNvPr>
          <p:cNvSpPr/>
          <p:nvPr/>
        </p:nvSpPr>
        <p:spPr>
          <a:xfrm>
            <a:off x="2268264" y="2664817"/>
            <a:ext cx="1015613" cy="1301189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</a:pPr>
            <a:endParaRPr lang="ko-KR" altLang="en-US" sz="2000" kern="0">
              <a:solidFill>
                <a:srgbClr val="3F3F3F"/>
              </a:solidFill>
              <a:latin typeface="Calibri Light" panose="020F0302020204030204" pitchFamily="34" charset="0"/>
              <a:ea typeface="맑은 고딕" panose="020B0503020000020004" pitchFamily="34" charset="-127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769D9FEF-90BB-4B68-9603-4B94DD5D6716}"/>
              </a:ext>
            </a:extLst>
          </p:cNvPr>
          <p:cNvSpPr/>
          <p:nvPr/>
        </p:nvSpPr>
        <p:spPr>
          <a:xfrm>
            <a:off x="2111692" y="3557328"/>
            <a:ext cx="1328756" cy="1255992"/>
          </a:xfrm>
          <a:custGeom>
            <a:avLst/>
            <a:gdLst/>
            <a:ahLst/>
            <a:cxnLst/>
            <a:rect l="l" t="t" r="r" b="b"/>
            <a:pathLst>
              <a:path w="1728192" h="2080217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517784"/>
                </a:lnTo>
                <a:lnTo>
                  <a:pt x="1728192" y="1562433"/>
                </a:lnTo>
                <a:lnTo>
                  <a:pt x="1728192" y="1994479"/>
                </a:lnTo>
                <a:cubicBezTo>
                  <a:pt x="1728192" y="2041831"/>
                  <a:pt x="1689806" y="2080217"/>
                  <a:pt x="1642454" y="2080217"/>
                </a:cubicBezTo>
                <a:lnTo>
                  <a:pt x="85738" y="2080217"/>
                </a:lnTo>
                <a:cubicBezTo>
                  <a:pt x="38386" y="2080217"/>
                  <a:pt x="0" y="2041831"/>
                  <a:pt x="0" y="1994479"/>
                </a:cubicBezTo>
                <a:lnTo>
                  <a:pt x="0" y="1562433"/>
                </a:lnTo>
                <a:lnTo>
                  <a:pt x="0" y="517784"/>
                </a:ln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</a:pPr>
            <a:endParaRPr lang="en-US" sz="2000" ker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4" name="Stačiakampis 53"/>
          <p:cNvSpPr/>
          <p:nvPr/>
        </p:nvSpPr>
        <p:spPr>
          <a:xfrm>
            <a:off x="1960235" y="2239176"/>
            <a:ext cx="1737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21437"/>
            <a:r>
              <a:rPr lang="lt-LT" sz="1100" b="1" dirty="0" smtClean="0">
                <a:solidFill>
                  <a:srgbClr val="3F3F3F"/>
                </a:solidFill>
                <a:latin typeface="Calibri Light" panose="020F0302020204030204" pitchFamily="34" charset="0"/>
              </a:rPr>
              <a:t>„Naujos galimybės LT“</a:t>
            </a:r>
            <a:endParaRPr lang="lt-LT" sz="1100" b="1" dirty="0">
              <a:solidFill>
                <a:srgbClr val="3F3F3F"/>
              </a:solidFill>
              <a:latin typeface="Calibri Light" panose="020F0302020204030204" pitchFamily="34" charset="0"/>
            </a:endParaRPr>
          </a:p>
        </p:txBody>
      </p:sp>
      <p:sp>
        <p:nvSpPr>
          <p:cNvPr id="55" name="Stačiakampis 54"/>
          <p:cNvSpPr/>
          <p:nvPr/>
        </p:nvSpPr>
        <p:spPr>
          <a:xfrm>
            <a:off x="2061784" y="3994043"/>
            <a:ext cx="14531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Planuojamas kvietimo biudžetas</a:t>
            </a: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endParaRPr lang="lt-LT" sz="12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-128"/>
            </a:endParaRP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endParaRPr lang="lt-LT" sz="12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-128"/>
            </a:endParaRPr>
          </a:p>
        </p:txBody>
      </p:sp>
      <p:pic>
        <p:nvPicPr>
          <p:cNvPr id="56" name="Paveikslėlis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6375" y="2884209"/>
            <a:ext cx="584055" cy="584055"/>
          </a:xfrm>
          <a:prstGeom prst="rect">
            <a:avLst/>
          </a:prstGeom>
        </p:spPr>
      </p:pic>
      <p:pic>
        <p:nvPicPr>
          <p:cNvPr id="57" name="Paveikslėlis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63" y="2778690"/>
            <a:ext cx="715437" cy="715437"/>
          </a:xfrm>
          <a:prstGeom prst="rect">
            <a:avLst/>
          </a:prstGeom>
        </p:spPr>
      </p:pic>
      <p:sp>
        <p:nvSpPr>
          <p:cNvPr id="58" name="Stačiakampis 57"/>
          <p:cNvSpPr/>
          <p:nvPr/>
        </p:nvSpPr>
        <p:spPr>
          <a:xfrm>
            <a:off x="2033439" y="4794262"/>
            <a:ext cx="1591485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>
              <a:spcAft>
                <a:spcPts val="800"/>
              </a:spcAft>
            </a:pPr>
            <a:r>
              <a:rPr lang="lt-LT" sz="1100" b="1" dirty="0" smtClean="0">
                <a:solidFill>
                  <a:srgbClr val="3F3F3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Finansuojamos veiklos:</a:t>
            </a:r>
          </a:p>
          <a:p>
            <a:pPr defTabSz="521437">
              <a:spcAft>
                <a:spcPts val="800"/>
              </a:spcAft>
            </a:pPr>
            <a:r>
              <a:rPr lang="lt-LT" sz="1100" dirty="0" smtClean="0">
                <a:solidFill>
                  <a:srgbClr val="3F3F3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Pavienis </a:t>
            </a:r>
            <a:r>
              <a:rPr lang="lt-LT" sz="1100" dirty="0">
                <a:solidFill>
                  <a:srgbClr val="3F3F3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MVĮ ir jos produkcijos pristatymas užsienyje vykstančiose tarptautinėse parodose.</a:t>
            </a:r>
            <a:endParaRPr lang="en-GB" sz="1050" dirty="0">
              <a:solidFill>
                <a:srgbClr val="3F3F3F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20">
            <a:extLst>
              <a:ext uri="{FF2B5EF4-FFF2-40B4-BE49-F238E27FC236}">
                <a16:creationId xmlns:a16="http://schemas.microsoft.com/office/drawing/2014/main" id="{D5752CA8-2090-4825-B1A3-0E2E21B4D980}"/>
              </a:ext>
            </a:extLst>
          </p:cNvPr>
          <p:cNvSpPr/>
          <p:nvPr/>
        </p:nvSpPr>
        <p:spPr>
          <a:xfrm>
            <a:off x="9820266" y="2665744"/>
            <a:ext cx="1089518" cy="132661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</a:pPr>
            <a:endParaRPr lang="ko-KR" altLang="en-US" sz="2000" kern="0">
              <a:solidFill>
                <a:srgbClr val="3F3F3F"/>
              </a:solidFill>
              <a:latin typeface="Calibri Light" panose="020F0302020204030204" pitchFamily="34" charset="0"/>
              <a:ea typeface="맑은 고딕" panose="020B0503020000020004" pitchFamily="34" charset="-127"/>
            </a:endParaRPr>
          </a:p>
        </p:txBody>
      </p:sp>
      <p:sp>
        <p:nvSpPr>
          <p:cNvPr id="61" name="Stačiakampis 60"/>
          <p:cNvSpPr/>
          <p:nvPr/>
        </p:nvSpPr>
        <p:spPr>
          <a:xfrm>
            <a:off x="9260245" y="2237086"/>
            <a:ext cx="20418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„</a:t>
            </a:r>
            <a:r>
              <a:rPr lang="lt-LT" sz="1100" b="1" dirty="0" err="1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InoConnect</a:t>
            </a:r>
            <a:r>
              <a:rPr lang="lt-LT" sz="1100" b="1" dirty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“ </a:t>
            </a:r>
          </a:p>
        </p:txBody>
      </p:sp>
      <p:sp>
        <p:nvSpPr>
          <p:cNvPr id="62" name="Stačiakampis 61"/>
          <p:cNvSpPr/>
          <p:nvPr/>
        </p:nvSpPr>
        <p:spPr>
          <a:xfrm>
            <a:off x="9639460" y="4785818"/>
            <a:ext cx="1506978" cy="137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>
              <a:spcAft>
                <a:spcPts val="800"/>
              </a:spcAft>
            </a:pPr>
            <a:r>
              <a:rPr lang="lt-LT" sz="1100" b="1" dirty="0">
                <a:solidFill>
                  <a:srgbClr val="3F3F3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Finansuojamos veiklos:</a:t>
            </a:r>
          </a:p>
          <a:p>
            <a:pPr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dirty="0">
                <a:solidFill>
                  <a:srgbClr val="3F3F3F"/>
                </a:solidFill>
                <a:latin typeface="Calibri Light" panose="020F0302020204030204" pitchFamily="34" charset="0"/>
                <a:ea typeface="ＭＳ Ｐゴシック" charset="-128"/>
              </a:rPr>
              <a:t>Dalyvavimas Europos įmonių tinklo organizuojamuose tarptautinių MTEPI veiklos iniciatyvų renginiuose.</a:t>
            </a:r>
          </a:p>
        </p:txBody>
      </p: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769D9FEF-90BB-4B68-9603-4B94DD5D6716}"/>
              </a:ext>
            </a:extLst>
          </p:cNvPr>
          <p:cNvSpPr/>
          <p:nvPr/>
        </p:nvSpPr>
        <p:spPr>
          <a:xfrm>
            <a:off x="9709809" y="3567765"/>
            <a:ext cx="1328756" cy="1241627"/>
          </a:xfrm>
          <a:custGeom>
            <a:avLst/>
            <a:gdLst/>
            <a:ahLst/>
            <a:cxnLst/>
            <a:rect l="l" t="t" r="r" b="b"/>
            <a:pathLst>
              <a:path w="1728192" h="2080217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517784"/>
                </a:lnTo>
                <a:lnTo>
                  <a:pt x="1728192" y="1562433"/>
                </a:lnTo>
                <a:lnTo>
                  <a:pt x="1728192" y="1994479"/>
                </a:lnTo>
                <a:cubicBezTo>
                  <a:pt x="1728192" y="2041831"/>
                  <a:pt x="1689806" y="2080217"/>
                  <a:pt x="1642454" y="2080217"/>
                </a:cubicBezTo>
                <a:lnTo>
                  <a:pt x="85738" y="2080217"/>
                </a:lnTo>
                <a:cubicBezTo>
                  <a:pt x="38386" y="2080217"/>
                  <a:pt x="0" y="2041831"/>
                  <a:pt x="0" y="1994479"/>
                </a:cubicBezTo>
                <a:lnTo>
                  <a:pt x="0" y="1562433"/>
                </a:lnTo>
                <a:lnTo>
                  <a:pt x="0" y="517784"/>
                </a:ln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</a:pPr>
            <a:endParaRPr lang="en-US" sz="2000" ker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5" name="Stačiakampis 64"/>
          <p:cNvSpPr/>
          <p:nvPr/>
        </p:nvSpPr>
        <p:spPr>
          <a:xfrm>
            <a:off x="9540069" y="3846850"/>
            <a:ext cx="1658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Kvietimo </a:t>
            </a:r>
            <a:r>
              <a:rPr lang="lt-LT" sz="11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biudžetas</a:t>
            </a:r>
            <a:r>
              <a:rPr lang="lt-LT" sz="11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:</a:t>
            </a: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endParaRPr lang="lt-LT" sz="11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-128"/>
            </a:endParaRP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1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1,4 </a:t>
            </a:r>
            <a:r>
              <a:rPr lang="lt-LT" sz="11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</a:rPr>
              <a:t>MEUR</a:t>
            </a:r>
          </a:p>
          <a:p>
            <a:pPr algn="ctr" defTabSz="520700" fontAlgn="base">
              <a:spcBef>
                <a:spcPct val="0"/>
              </a:spcBef>
              <a:spcAft>
                <a:spcPct val="0"/>
              </a:spcAft>
              <a:defRPr/>
            </a:pPr>
            <a:endParaRPr lang="lt-LT" sz="1100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66" name="Picture 2" descr="Vaizdo rezultatas pagal uÅ¾klausÄ âevent iconâ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882" y="2720223"/>
            <a:ext cx="890286" cy="8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6" title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/>
      </p:pic>
      <p:sp>
        <p:nvSpPr>
          <p:cNvPr id="18" name="Hexagon 17" descr="Solid dark colored hexagon in the middle of image accent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719" y="1593713"/>
            <a:ext cx="5270847" cy="1257574"/>
          </a:xfrm>
        </p:spPr>
        <p:txBody>
          <a:bodyPr/>
          <a:lstStyle/>
          <a:p>
            <a:pPr defTabSz="521437"/>
            <a:r>
              <a:rPr lang="lt-LT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Susisiek el</a:t>
            </a:r>
            <a:r>
              <a:rPr lang="lt-LT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. paštu: </a:t>
            </a:r>
            <a:endParaRPr lang="lt-LT" sz="20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defTabSz="521437"/>
            <a:r>
              <a:rPr lang="lt-LT" sz="20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komunikacija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@</a:t>
            </a:r>
            <a:r>
              <a:rPr lang="en-US" sz="2000" dirty="0" err="1" smtClean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lvpa.lt</a:t>
            </a:r>
            <a:r>
              <a:rPr lang="lt-LT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defTabSz="521437"/>
            <a:endParaRPr lang="lt-LT" sz="20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defTabSz="521437"/>
            <a:endParaRPr lang="lt-LT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defTabSz="521437"/>
            <a:endParaRPr lang="lt-LT" sz="20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defTabSz="521437"/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defTabSz="521437"/>
            <a:r>
              <a:rPr lang="lt-LT" sz="2000" dirty="0">
                <a:solidFill>
                  <a:schemeClr val="tx1"/>
                </a:solidFill>
                <a:latin typeface="Calibri Light" panose="020F0302020204030204" pitchFamily="34" charset="0"/>
                <a:hlinkClick r:id="rId4"/>
              </a:rPr>
              <a:t>www.lvpa.l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4"/>
              </a:rPr>
              <a:t>t</a:t>
            </a:r>
            <a:r>
              <a:rPr lang="lt-LT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endParaRPr lang="lt-LT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defTabSz="521437"/>
            <a:r>
              <a:rPr lang="en-US" sz="20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Nori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pirmas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gauti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naujienas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apie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galimybes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verslui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?</a:t>
            </a:r>
          </a:p>
          <a:p>
            <a:pPr defTabSz="521437"/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Prenumeruok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 LVPA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naujienlai</a:t>
            </a:r>
            <a:r>
              <a:rPr lang="lt-LT" sz="20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škį</a:t>
            </a:r>
            <a:r>
              <a:rPr lang="lt-LT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7201" y="2814210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r="12211"/>
          <a:stretch/>
        </p:blipFill>
        <p:spPr>
          <a:xfrm>
            <a:off x="9285479" y="2814210"/>
            <a:ext cx="940348" cy="906617"/>
          </a:xfrm>
          <a:prstGeom prst="rect">
            <a:avLst/>
          </a:prstGeom>
        </p:spPr>
      </p:pic>
      <p:pic>
        <p:nvPicPr>
          <p:cNvPr id="8" name="Paveikslėlis 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77" y="2791672"/>
            <a:ext cx="895656" cy="958072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89" y="2814211"/>
            <a:ext cx="902360" cy="9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/>
          <p:cNvSpPr>
            <a:spLocks noGrp="1"/>
          </p:cNvSpPr>
          <p:nvPr>
            <p:ph type="title"/>
          </p:nvPr>
        </p:nvSpPr>
        <p:spPr>
          <a:xfrm>
            <a:off x="518678" y="584447"/>
            <a:ext cx="8333222" cy="1147969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LVPA INVESTICIJOS Į KLASTERIŲ VEIKLĄ</a:t>
            </a:r>
            <a:endParaRPr lang="lt-LT" dirty="0"/>
          </a:p>
        </p:txBody>
      </p:sp>
      <p:sp>
        <p:nvSpPr>
          <p:cNvPr id="9" name="Turinio vietos rezervavimo ženklas 8"/>
          <p:cNvSpPr>
            <a:spLocks noGrp="1"/>
          </p:cNvSpPr>
          <p:nvPr>
            <p:ph idx="1"/>
          </p:nvPr>
        </p:nvSpPr>
        <p:spPr>
          <a:xfrm>
            <a:off x="518678" y="1970863"/>
            <a:ext cx="8757207" cy="4505039"/>
          </a:xfrm>
        </p:spPr>
        <p:txBody>
          <a:bodyPr>
            <a:normAutofit/>
          </a:bodyPr>
          <a:lstStyle/>
          <a:p>
            <a:r>
              <a:rPr lang="lt-LT" dirty="0" smtClean="0">
                <a:latin typeface="Calibri Light" panose="020F0302020204030204" pitchFamily="34" charset="0"/>
              </a:rPr>
              <a:t>Pagal LVPA administruojamas priemones (</a:t>
            </a:r>
            <a:r>
              <a:rPr lang="lt-LT" dirty="0">
                <a:latin typeface="Calibri Light" panose="020F0302020204030204" pitchFamily="34" charset="0"/>
              </a:rPr>
              <a:t>„</a:t>
            </a:r>
            <a:r>
              <a:rPr lang="lt-LT" dirty="0" err="1">
                <a:latin typeface="Calibri Light" panose="020F0302020204030204" pitchFamily="34" charset="0"/>
              </a:rPr>
              <a:t>Inoklaster</a:t>
            </a:r>
            <a:r>
              <a:rPr lang="lt-LT" dirty="0">
                <a:latin typeface="Calibri Light" panose="020F0302020204030204" pitchFamily="34" charset="0"/>
              </a:rPr>
              <a:t> LT</a:t>
            </a:r>
            <a:r>
              <a:rPr lang="lt-LT" dirty="0" smtClean="0">
                <a:latin typeface="Calibri Light" panose="020F0302020204030204" pitchFamily="34" charset="0"/>
              </a:rPr>
              <a:t>“, „</a:t>
            </a:r>
            <a:r>
              <a:rPr lang="lt-LT" dirty="0" err="1">
                <a:latin typeface="Calibri Light" panose="020F0302020204030204" pitchFamily="34" charset="0"/>
              </a:rPr>
              <a:t>InoConnect</a:t>
            </a:r>
            <a:r>
              <a:rPr lang="lt-LT" dirty="0">
                <a:latin typeface="Calibri Light" panose="020F0302020204030204" pitchFamily="34" charset="0"/>
              </a:rPr>
              <a:t>“, „Naujos galimybės </a:t>
            </a:r>
            <a:r>
              <a:rPr lang="lt-LT" dirty="0" smtClean="0">
                <a:latin typeface="Calibri Light" panose="020F0302020204030204" pitchFamily="34" charset="0"/>
              </a:rPr>
              <a:t>LT“ ir kt.) bendradarbiaujame </a:t>
            </a:r>
            <a:r>
              <a:rPr lang="lt-LT" dirty="0">
                <a:latin typeface="Calibri Light" panose="020F0302020204030204" pitchFamily="34" charset="0"/>
              </a:rPr>
              <a:t>su </a:t>
            </a:r>
            <a:r>
              <a:rPr lang="lt-LT" dirty="0" smtClean="0">
                <a:latin typeface="Calibri Light" panose="020F0302020204030204" pitchFamily="34" charset="0"/>
              </a:rPr>
              <a:t>Lietuvos klasteriais (pvz.):</a:t>
            </a:r>
            <a:endParaRPr lang="lt-LT" dirty="0" smtClean="0">
              <a:latin typeface="Calibri Light" panose="020F0302020204030204" pitchFamily="34" charset="0"/>
            </a:endParaRPr>
          </a:p>
          <a:p>
            <a:pPr lvl="1"/>
            <a:r>
              <a:rPr lang="lt-LT" dirty="0">
                <a:latin typeface="Calibri Light" panose="020F0302020204030204" pitchFamily="34" charset="0"/>
              </a:rPr>
              <a:t>Lietuvos plastikų </a:t>
            </a:r>
            <a:r>
              <a:rPr lang="lt-LT" dirty="0" smtClean="0">
                <a:latin typeface="Calibri Light" panose="020F0302020204030204" pitchFamily="34" charset="0"/>
              </a:rPr>
              <a:t>klasteris</a:t>
            </a:r>
          </a:p>
          <a:p>
            <a:pPr lvl="1"/>
            <a:r>
              <a:rPr lang="lt-LT" dirty="0">
                <a:latin typeface="Calibri Light" panose="020F0302020204030204" pitchFamily="34" charset="0"/>
              </a:rPr>
              <a:t>Sveikatos technologijų klasteris „</a:t>
            </a:r>
            <a:r>
              <a:rPr lang="lt-LT" dirty="0" err="1">
                <a:latin typeface="Calibri Light" panose="020F0302020204030204" pitchFamily="34" charset="0"/>
              </a:rPr>
              <a:t>iVita</a:t>
            </a:r>
            <a:r>
              <a:rPr lang="lt-LT" dirty="0">
                <a:latin typeface="Calibri Light" panose="020F0302020204030204" pitchFamily="34" charset="0"/>
              </a:rPr>
              <a:t>“ </a:t>
            </a:r>
            <a:endParaRPr lang="lt-LT" dirty="0" smtClean="0">
              <a:latin typeface="Calibri Light" panose="020F0302020204030204" pitchFamily="34" charset="0"/>
            </a:endParaRPr>
          </a:p>
          <a:p>
            <a:pPr lvl="1"/>
            <a:r>
              <a:rPr lang="en-US" dirty="0" err="1">
                <a:latin typeface="Calibri Light" panose="020F0302020204030204" pitchFamily="34" charset="0"/>
              </a:rPr>
              <a:t>Fotoelektros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technologijų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klasteris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lt-LT" dirty="0" smtClean="0">
                <a:latin typeface="Calibri Light" panose="020F0302020204030204" pitchFamily="34" charset="0"/>
              </a:rPr>
              <a:t>(</a:t>
            </a:r>
            <a:r>
              <a:rPr lang="en-US" dirty="0" smtClean="0">
                <a:latin typeface="Calibri Light" panose="020F0302020204030204" pitchFamily="34" charset="0"/>
              </a:rPr>
              <a:t>FETEK</a:t>
            </a:r>
            <a:r>
              <a:rPr lang="lt-LT" dirty="0" smtClean="0">
                <a:latin typeface="Calibri Light" panose="020F0302020204030204" pitchFamily="34" charset="0"/>
              </a:rPr>
              <a:t>)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endParaRPr lang="lt-LT" dirty="0" smtClean="0">
              <a:latin typeface="Calibri Light" panose="020F0302020204030204" pitchFamily="34" charset="0"/>
            </a:endParaRPr>
          </a:p>
          <a:p>
            <a:pPr lvl="1"/>
            <a:r>
              <a:rPr lang="lt-LT" dirty="0">
                <a:latin typeface="Calibri Light" panose="020F0302020204030204" pitchFamily="34" charset="0"/>
              </a:rPr>
              <a:t>Lazerinių ir inžinerinių technologijų klasteris (LITEK™</a:t>
            </a:r>
            <a:r>
              <a:rPr lang="lt-LT" dirty="0" smtClean="0">
                <a:latin typeface="Calibri Light" panose="020F0302020204030204" pitchFamily="34" charset="0"/>
              </a:rPr>
              <a:t>)</a:t>
            </a:r>
          </a:p>
          <a:p>
            <a:pPr lvl="1"/>
            <a:r>
              <a:rPr lang="lt-LT" dirty="0" err="1">
                <a:latin typeface="Calibri Light" panose="020F0302020204030204" pitchFamily="34" charset="0"/>
              </a:rPr>
              <a:t>Biojėgainių</a:t>
            </a:r>
            <a:r>
              <a:rPr lang="lt-LT" dirty="0">
                <a:latin typeface="Calibri Light" panose="020F0302020204030204" pitchFamily="34" charset="0"/>
              </a:rPr>
              <a:t> vystymo klasteris „</a:t>
            </a:r>
            <a:r>
              <a:rPr lang="lt-LT" dirty="0" err="1">
                <a:latin typeface="Calibri Light" panose="020F0302020204030204" pitchFamily="34" charset="0"/>
              </a:rPr>
              <a:t>Addeco</a:t>
            </a:r>
            <a:r>
              <a:rPr lang="lt-LT" dirty="0">
                <a:latin typeface="Calibri Light" panose="020F0302020204030204" pitchFamily="34" charset="0"/>
              </a:rPr>
              <a:t>“</a:t>
            </a:r>
          </a:p>
          <a:p>
            <a:pPr lvl="1"/>
            <a:r>
              <a:rPr lang="lt-LT" dirty="0">
                <a:latin typeface="Calibri Light" panose="020F0302020204030204" pitchFamily="34" charset="0"/>
              </a:rPr>
              <a:t>Lietuvos autodalių gamintojų ir eksportuotojų asociacija </a:t>
            </a:r>
            <a:r>
              <a:rPr lang="lt-LT" dirty="0" smtClean="0">
                <a:latin typeface="Calibri Light" panose="020F0302020204030204" pitchFamily="34" charset="0"/>
              </a:rPr>
              <a:t>(</a:t>
            </a:r>
            <a:r>
              <a:rPr lang="lt-LT" dirty="0" err="1" smtClean="0">
                <a:latin typeface="Calibri Light" panose="020F0302020204030204" pitchFamily="34" charset="0"/>
              </a:rPr>
              <a:t>LAuGEA</a:t>
            </a:r>
            <a:r>
              <a:rPr lang="lt-LT" dirty="0">
                <a:latin typeface="Calibri Light" panose="020F0302020204030204" pitchFamily="34" charset="0"/>
              </a:rPr>
              <a:t>)</a:t>
            </a:r>
          </a:p>
          <a:p>
            <a:pPr lvl="1"/>
            <a:r>
              <a:rPr lang="lt-LT" dirty="0" smtClean="0">
                <a:latin typeface="Calibri Light" panose="020F0302020204030204" pitchFamily="34" charset="0"/>
              </a:rPr>
              <a:t>„</a:t>
            </a:r>
            <a:r>
              <a:rPr lang="en-US" dirty="0" smtClean="0">
                <a:latin typeface="Calibri Light" panose="020F0302020204030204" pitchFamily="34" charset="0"/>
              </a:rPr>
              <a:t>SMART FOOD</a:t>
            </a:r>
            <a:r>
              <a:rPr lang="lt-LT" dirty="0" smtClean="0">
                <a:latin typeface="Calibri Light" panose="020F0302020204030204" pitchFamily="34" charset="0"/>
              </a:rPr>
              <a:t>“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klasteris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endParaRPr lang="lt-LT" dirty="0" smtClean="0">
              <a:latin typeface="Calibri Light" panose="020F0302020204030204" pitchFamily="34" charset="0"/>
            </a:endParaRPr>
          </a:p>
          <a:p>
            <a:pPr lvl="1"/>
            <a:r>
              <a:rPr lang="lt-LT" dirty="0">
                <a:latin typeface="Calibri Light" panose="020F0302020204030204" pitchFamily="34" charset="0"/>
              </a:rPr>
              <a:t>Vilniaus kino klasteris (</a:t>
            </a:r>
            <a:r>
              <a:rPr lang="lt-LT" dirty="0" smtClean="0">
                <a:latin typeface="Calibri Light" panose="020F0302020204030204" pitchFamily="34" charset="0"/>
              </a:rPr>
              <a:t>VKK) </a:t>
            </a:r>
          </a:p>
        </p:txBody>
      </p:sp>
      <p:sp>
        <p:nvSpPr>
          <p:cNvPr id="12" name="Statusis trikampis 11"/>
          <p:cNvSpPr/>
          <p:nvPr/>
        </p:nvSpPr>
        <p:spPr>
          <a:xfrm rot="10800000">
            <a:off x="8079814" y="-1"/>
            <a:ext cx="4112186" cy="25506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7971" y="134939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aveikslėlio vietos rezervavimo ženklas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t="29752" r="14475" b="7334"/>
          <a:stretch/>
        </p:blipFill>
        <p:spPr>
          <a:xfrm>
            <a:off x="7808258" y="2620108"/>
            <a:ext cx="4383742" cy="4237892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27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17" y="333305"/>
            <a:ext cx="8333222" cy="1147969"/>
          </a:xfrm>
        </p:spPr>
        <p:txBody>
          <a:bodyPr/>
          <a:lstStyle/>
          <a:p>
            <a:r>
              <a:rPr lang="lt-LT" dirty="0" smtClean="0"/>
              <a:t>LVPA ADMINISTRUOJAMOS LĖŠOS </a:t>
            </a:r>
            <a:endParaRPr lang="en-US" dirty="0"/>
          </a:p>
        </p:txBody>
      </p:sp>
      <p:sp>
        <p:nvSpPr>
          <p:cNvPr id="4" name="Statusis trikampis 3"/>
          <p:cNvSpPr/>
          <p:nvPr/>
        </p:nvSpPr>
        <p:spPr>
          <a:xfrm rot="10800000">
            <a:off x="8079814" y="-1"/>
            <a:ext cx="4112186" cy="25506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7971" y="134939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763" y="1872412"/>
            <a:ext cx="8067675" cy="3619500"/>
          </a:xfrm>
          <a:prstGeom prst="rect">
            <a:avLst/>
          </a:prstGeom>
        </p:spPr>
      </p:pic>
      <p:sp>
        <p:nvSpPr>
          <p:cNvPr id="8" name="Stačiakampis 7"/>
          <p:cNvSpPr/>
          <p:nvPr/>
        </p:nvSpPr>
        <p:spPr>
          <a:xfrm>
            <a:off x="2380952" y="5875254"/>
            <a:ext cx="7605486" cy="9233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</a:pPr>
            <a:r>
              <a:rPr lang="lt-LT" sz="1600" spc="300" dirty="0">
                <a:solidFill>
                  <a:schemeClr val="accent6"/>
                </a:solidFill>
              </a:rPr>
              <a:t>LVPA administruojamos lėšos mln. </a:t>
            </a:r>
            <a:r>
              <a:rPr lang="lt-LT" sz="1600" spc="300" dirty="0" err="1">
                <a:solidFill>
                  <a:schemeClr val="accent6"/>
                </a:solidFill>
              </a:rPr>
              <a:t>Eur</a:t>
            </a:r>
            <a:r>
              <a:rPr lang="lt-LT" sz="1600" spc="300" dirty="0">
                <a:solidFill>
                  <a:schemeClr val="accent6"/>
                </a:solidFill>
              </a:rPr>
              <a:t> pagal ministerijoms priskirtas ES priemones.</a:t>
            </a:r>
            <a:endParaRPr lang="en-US" sz="1600" spc="3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66"/>
          <p:cNvSpPr txBox="1"/>
          <p:nvPr/>
        </p:nvSpPr>
        <p:spPr>
          <a:xfrm>
            <a:off x="1524000" y="1141476"/>
            <a:ext cx="8919972" cy="5154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20093">
              <a:lnSpc>
                <a:spcPct val="101725"/>
              </a:lnSpc>
              <a:spcBef>
                <a:spcPts val="37394"/>
              </a:spcBef>
            </a:pPr>
            <a:r>
              <a:rPr sz="1000" dirty="0">
                <a:solidFill>
                  <a:srgbClr val="1F487C"/>
                </a:solidFill>
                <a:latin typeface="Calibri"/>
                <a:cs typeface="Calibri"/>
              </a:rPr>
              <a:t>©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701029" y="1764791"/>
            <a:ext cx="1627631" cy="1068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31886">
              <a:lnSpc>
                <a:spcPct val="90738"/>
              </a:lnSpc>
              <a:spcBef>
                <a:spcPts val="5431"/>
              </a:spcBef>
            </a:pPr>
            <a:r>
              <a:rPr sz="1400" dirty="0">
                <a:solidFill>
                  <a:srgbClr val="001F5F"/>
                </a:solidFill>
                <a:latin typeface="Tw Cen MT"/>
                <a:cs typeface="Tw Cen MT"/>
              </a:rPr>
              <a:t>Industry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24000" y="6207252"/>
            <a:ext cx="457200" cy="1587"/>
          </a:xfrm>
          <a:custGeom>
            <a:avLst/>
            <a:gdLst/>
            <a:ahLst/>
            <a:cxnLst/>
            <a:rect l="l" t="t" r="r" b="b"/>
            <a:pathLst>
              <a:path w="457200" h="1587">
                <a:moveTo>
                  <a:pt x="0" y="0"/>
                </a:moveTo>
                <a:lnTo>
                  <a:pt x="457200" y="1587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32" name="object 32"/>
          <p:cNvSpPr/>
          <p:nvPr/>
        </p:nvSpPr>
        <p:spPr>
          <a:xfrm>
            <a:off x="1524762" y="99136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3238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9143238" y="0"/>
                </a:lnTo>
              </a:path>
            </a:pathLst>
          </a:custGeom>
          <a:ln w="35052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36" name="object 36"/>
          <p:cNvSpPr/>
          <p:nvPr/>
        </p:nvSpPr>
        <p:spPr>
          <a:xfrm>
            <a:off x="1498092" y="1141476"/>
            <a:ext cx="8945880" cy="5154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37" name="object 37"/>
          <p:cNvSpPr/>
          <p:nvPr/>
        </p:nvSpPr>
        <p:spPr>
          <a:xfrm>
            <a:off x="1524000" y="1167384"/>
            <a:ext cx="8839200" cy="5047488"/>
          </a:xfrm>
          <a:custGeom>
            <a:avLst/>
            <a:gdLst/>
            <a:ahLst/>
            <a:cxnLst/>
            <a:rect l="l" t="t" r="r" b="b"/>
            <a:pathLst>
              <a:path w="8839200" h="5047488">
                <a:moveTo>
                  <a:pt x="0" y="5047488"/>
                </a:moveTo>
                <a:lnTo>
                  <a:pt x="8839200" y="5047488"/>
                </a:lnTo>
                <a:lnTo>
                  <a:pt x="8839200" y="0"/>
                </a:lnTo>
                <a:lnTo>
                  <a:pt x="0" y="0"/>
                </a:lnTo>
                <a:lnTo>
                  <a:pt x="0" y="5047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100" dirty="0"/>
          </a:p>
        </p:txBody>
      </p:sp>
      <p:sp>
        <p:nvSpPr>
          <p:cNvPr id="38" name="object 38"/>
          <p:cNvSpPr/>
          <p:nvPr/>
        </p:nvSpPr>
        <p:spPr>
          <a:xfrm>
            <a:off x="1902715" y="3173730"/>
            <a:ext cx="6729983" cy="2880360"/>
          </a:xfrm>
          <a:custGeom>
            <a:avLst/>
            <a:gdLst/>
            <a:ahLst/>
            <a:cxnLst/>
            <a:rect l="l" t="t" r="r" b="b"/>
            <a:pathLst>
              <a:path w="6729983" h="2880360">
                <a:moveTo>
                  <a:pt x="0" y="2880360"/>
                </a:moveTo>
                <a:lnTo>
                  <a:pt x="6729983" y="2880360"/>
                </a:lnTo>
                <a:lnTo>
                  <a:pt x="6729983" y="0"/>
                </a:lnTo>
                <a:lnTo>
                  <a:pt x="0" y="0"/>
                </a:lnTo>
                <a:lnTo>
                  <a:pt x="0" y="288036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39" name="object 39"/>
          <p:cNvSpPr/>
          <p:nvPr/>
        </p:nvSpPr>
        <p:spPr>
          <a:xfrm>
            <a:off x="1902715" y="3173730"/>
            <a:ext cx="6729983" cy="2880360"/>
          </a:xfrm>
          <a:custGeom>
            <a:avLst/>
            <a:gdLst/>
            <a:ahLst/>
            <a:cxnLst/>
            <a:rect l="l" t="t" r="r" b="b"/>
            <a:pathLst>
              <a:path w="6729983" h="2880360">
                <a:moveTo>
                  <a:pt x="0" y="2880360"/>
                </a:moveTo>
                <a:lnTo>
                  <a:pt x="6729983" y="2880360"/>
                </a:lnTo>
                <a:lnTo>
                  <a:pt x="6729983" y="0"/>
                </a:lnTo>
                <a:lnTo>
                  <a:pt x="0" y="0"/>
                </a:lnTo>
                <a:lnTo>
                  <a:pt x="0" y="2880360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40" name="object 40"/>
          <p:cNvSpPr/>
          <p:nvPr/>
        </p:nvSpPr>
        <p:spPr>
          <a:xfrm>
            <a:off x="3761995" y="4267962"/>
            <a:ext cx="451357" cy="640207"/>
          </a:xfrm>
          <a:custGeom>
            <a:avLst/>
            <a:gdLst/>
            <a:ahLst/>
            <a:cxnLst/>
            <a:rect l="l" t="t" r="r" b="b"/>
            <a:pathLst>
              <a:path w="451357" h="640207">
                <a:moveTo>
                  <a:pt x="0" y="0"/>
                </a:moveTo>
                <a:lnTo>
                  <a:pt x="218820" y="0"/>
                </a:lnTo>
                <a:lnTo>
                  <a:pt x="218820" y="640207"/>
                </a:lnTo>
                <a:lnTo>
                  <a:pt x="451357" y="640207"/>
                </a:lnTo>
              </a:path>
            </a:pathLst>
          </a:custGeom>
          <a:ln w="38099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41" name="object 41"/>
          <p:cNvSpPr/>
          <p:nvPr/>
        </p:nvSpPr>
        <p:spPr>
          <a:xfrm>
            <a:off x="3734563" y="4911090"/>
            <a:ext cx="490600" cy="695706"/>
          </a:xfrm>
          <a:custGeom>
            <a:avLst/>
            <a:gdLst/>
            <a:ahLst/>
            <a:cxnLst/>
            <a:rect l="l" t="t" r="r" b="b"/>
            <a:pathLst>
              <a:path w="490600" h="695706">
                <a:moveTo>
                  <a:pt x="0" y="695706"/>
                </a:moveTo>
                <a:lnTo>
                  <a:pt x="245110" y="695706"/>
                </a:lnTo>
                <a:lnTo>
                  <a:pt x="245110" y="0"/>
                </a:lnTo>
                <a:lnTo>
                  <a:pt x="490600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42" name="object 42"/>
          <p:cNvSpPr/>
          <p:nvPr/>
        </p:nvSpPr>
        <p:spPr>
          <a:xfrm>
            <a:off x="5744718" y="4953762"/>
            <a:ext cx="3793236" cy="0"/>
          </a:xfrm>
          <a:custGeom>
            <a:avLst/>
            <a:gdLst/>
            <a:ahLst/>
            <a:cxnLst/>
            <a:rect l="l" t="t" r="r" b="b"/>
            <a:pathLst>
              <a:path w="3793236">
                <a:moveTo>
                  <a:pt x="0" y="0"/>
                </a:moveTo>
                <a:lnTo>
                  <a:pt x="3793236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43" name="object 43"/>
          <p:cNvSpPr/>
          <p:nvPr/>
        </p:nvSpPr>
        <p:spPr>
          <a:xfrm>
            <a:off x="9537955" y="4138423"/>
            <a:ext cx="2031" cy="844550"/>
          </a:xfrm>
          <a:custGeom>
            <a:avLst/>
            <a:gdLst/>
            <a:ahLst/>
            <a:cxnLst/>
            <a:rect l="l" t="t" r="r" b="b"/>
            <a:pathLst>
              <a:path w="2031" h="844550">
                <a:moveTo>
                  <a:pt x="0" y="844550"/>
                </a:moveTo>
                <a:lnTo>
                  <a:pt x="2031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44" name="object 44"/>
          <p:cNvSpPr/>
          <p:nvPr/>
        </p:nvSpPr>
        <p:spPr>
          <a:xfrm>
            <a:off x="1875282" y="1197102"/>
            <a:ext cx="6729983" cy="1830324"/>
          </a:xfrm>
          <a:custGeom>
            <a:avLst/>
            <a:gdLst/>
            <a:ahLst/>
            <a:cxnLst/>
            <a:rect l="l" t="t" r="r" b="b"/>
            <a:pathLst>
              <a:path w="6729983" h="1830324">
                <a:moveTo>
                  <a:pt x="0" y="1830324"/>
                </a:moveTo>
                <a:lnTo>
                  <a:pt x="6729983" y="1830324"/>
                </a:lnTo>
                <a:lnTo>
                  <a:pt x="6729983" y="0"/>
                </a:lnTo>
                <a:lnTo>
                  <a:pt x="0" y="0"/>
                </a:lnTo>
                <a:lnTo>
                  <a:pt x="0" y="183032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45" name="object 45"/>
          <p:cNvSpPr/>
          <p:nvPr/>
        </p:nvSpPr>
        <p:spPr>
          <a:xfrm>
            <a:off x="1875282" y="1197102"/>
            <a:ext cx="6729983" cy="1830324"/>
          </a:xfrm>
          <a:custGeom>
            <a:avLst/>
            <a:gdLst/>
            <a:ahLst/>
            <a:cxnLst/>
            <a:rect l="l" t="t" r="r" b="b"/>
            <a:pathLst>
              <a:path w="6729983" h="1830324">
                <a:moveTo>
                  <a:pt x="0" y="1830324"/>
                </a:moveTo>
                <a:lnTo>
                  <a:pt x="6729983" y="1830324"/>
                </a:lnTo>
                <a:lnTo>
                  <a:pt x="6729983" y="0"/>
                </a:lnTo>
                <a:lnTo>
                  <a:pt x="0" y="0"/>
                </a:lnTo>
                <a:lnTo>
                  <a:pt x="0" y="1830324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46" name="object 46"/>
          <p:cNvSpPr/>
          <p:nvPr/>
        </p:nvSpPr>
        <p:spPr>
          <a:xfrm>
            <a:off x="8328660" y="2311146"/>
            <a:ext cx="1211072" cy="0"/>
          </a:xfrm>
          <a:custGeom>
            <a:avLst/>
            <a:gdLst/>
            <a:ahLst/>
            <a:cxnLst/>
            <a:rect l="l" t="t" r="r" b="b"/>
            <a:pathLst>
              <a:path w="1211072">
                <a:moveTo>
                  <a:pt x="0" y="0"/>
                </a:moveTo>
                <a:lnTo>
                  <a:pt x="1211072" y="0"/>
                </a:lnTo>
              </a:path>
            </a:pathLst>
          </a:custGeom>
          <a:ln w="38100">
            <a:solidFill>
              <a:srgbClr val="001F5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47" name="object 47"/>
          <p:cNvSpPr/>
          <p:nvPr/>
        </p:nvSpPr>
        <p:spPr>
          <a:xfrm>
            <a:off x="9513571" y="2311146"/>
            <a:ext cx="11175" cy="1041400"/>
          </a:xfrm>
          <a:custGeom>
            <a:avLst/>
            <a:gdLst/>
            <a:ahLst/>
            <a:cxnLst/>
            <a:rect l="l" t="t" r="r" b="b"/>
            <a:pathLst>
              <a:path w="11175" h="1041400">
                <a:moveTo>
                  <a:pt x="0" y="1041400"/>
                </a:moveTo>
                <a:lnTo>
                  <a:pt x="11175" y="0"/>
                </a:lnTo>
              </a:path>
            </a:pathLst>
          </a:custGeom>
          <a:ln w="38100">
            <a:solidFill>
              <a:srgbClr val="001F5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48" name="object 48"/>
          <p:cNvSpPr/>
          <p:nvPr/>
        </p:nvSpPr>
        <p:spPr>
          <a:xfrm>
            <a:off x="6699505" y="1772412"/>
            <a:ext cx="1627631" cy="1075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49" name="object 49"/>
          <p:cNvSpPr/>
          <p:nvPr/>
        </p:nvSpPr>
        <p:spPr>
          <a:xfrm>
            <a:off x="2063496" y="1772411"/>
            <a:ext cx="1626108" cy="1059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50" name="object 50"/>
          <p:cNvSpPr/>
          <p:nvPr/>
        </p:nvSpPr>
        <p:spPr>
          <a:xfrm>
            <a:off x="2374391" y="2508504"/>
            <a:ext cx="1056132" cy="294132"/>
          </a:xfrm>
          <a:custGeom>
            <a:avLst/>
            <a:gdLst/>
            <a:ahLst/>
            <a:cxnLst/>
            <a:rect l="l" t="t" r="r" b="b"/>
            <a:pathLst>
              <a:path w="1056132" h="294132">
                <a:moveTo>
                  <a:pt x="0" y="294132"/>
                </a:moveTo>
                <a:lnTo>
                  <a:pt x="1056132" y="294132"/>
                </a:lnTo>
                <a:lnTo>
                  <a:pt x="1056132" y="0"/>
                </a:lnTo>
                <a:lnTo>
                  <a:pt x="0" y="0"/>
                </a:lnTo>
                <a:lnTo>
                  <a:pt x="0" y="294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51" name="object 51"/>
          <p:cNvSpPr/>
          <p:nvPr/>
        </p:nvSpPr>
        <p:spPr>
          <a:xfrm>
            <a:off x="2135124" y="3788664"/>
            <a:ext cx="1626108" cy="958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52" name="object 52"/>
          <p:cNvSpPr/>
          <p:nvPr/>
        </p:nvSpPr>
        <p:spPr>
          <a:xfrm>
            <a:off x="2337816" y="4416552"/>
            <a:ext cx="1225296" cy="307848"/>
          </a:xfrm>
          <a:custGeom>
            <a:avLst/>
            <a:gdLst/>
            <a:ahLst/>
            <a:cxnLst/>
            <a:rect l="l" t="t" r="r" b="b"/>
            <a:pathLst>
              <a:path w="1225296" h="307848">
                <a:moveTo>
                  <a:pt x="0" y="307848"/>
                </a:moveTo>
                <a:lnTo>
                  <a:pt x="1225296" y="307848"/>
                </a:lnTo>
                <a:lnTo>
                  <a:pt x="1225296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53" name="object 53"/>
          <p:cNvSpPr/>
          <p:nvPr/>
        </p:nvSpPr>
        <p:spPr>
          <a:xfrm>
            <a:off x="3690366" y="2302002"/>
            <a:ext cx="419100" cy="1650"/>
          </a:xfrm>
          <a:custGeom>
            <a:avLst/>
            <a:gdLst/>
            <a:ahLst/>
            <a:cxnLst/>
            <a:rect l="l" t="t" r="r" b="b"/>
            <a:pathLst>
              <a:path w="419100" h="1650">
                <a:moveTo>
                  <a:pt x="0" y="0"/>
                </a:moveTo>
                <a:lnTo>
                  <a:pt x="419100" y="165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54" name="object 54"/>
          <p:cNvSpPr/>
          <p:nvPr/>
        </p:nvSpPr>
        <p:spPr>
          <a:xfrm>
            <a:off x="3761995" y="2835783"/>
            <a:ext cx="2992373" cy="2146935"/>
          </a:xfrm>
          <a:custGeom>
            <a:avLst/>
            <a:gdLst/>
            <a:ahLst/>
            <a:cxnLst/>
            <a:rect l="l" t="t" r="r" b="b"/>
            <a:pathLst>
              <a:path w="2992373" h="2146935">
                <a:moveTo>
                  <a:pt x="173228" y="2005202"/>
                </a:moveTo>
                <a:lnTo>
                  <a:pt x="79120" y="2072512"/>
                </a:lnTo>
                <a:lnTo>
                  <a:pt x="95885" y="2096134"/>
                </a:lnTo>
                <a:lnTo>
                  <a:pt x="190119" y="2028697"/>
                </a:lnTo>
                <a:lnTo>
                  <a:pt x="173228" y="2005202"/>
                </a:lnTo>
                <a:close/>
              </a:path>
              <a:path w="2992373" h="2146935">
                <a:moveTo>
                  <a:pt x="2975610" y="0"/>
                </a:moveTo>
                <a:lnTo>
                  <a:pt x="2881376" y="67437"/>
                </a:lnTo>
                <a:lnTo>
                  <a:pt x="2898267" y="90931"/>
                </a:lnTo>
                <a:lnTo>
                  <a:pt x="2992373" y="23621"/>
                </a:lnTo>
                <a:lnTo>
                  <a:pt x="2975610" y="0"/>
                </a:lnTo>
                <a:close/>
              </a:path>
              <a:path w="2992373" h="2146935">
                <a:moveTo>
                  <a:pt x="2810764" y="117982"/>
                </a:moveTo>
                <a:lnTo>
                  <a:pt x="2716530" y="185419"/>
                </a:lnTo>
                <a:lnTo>
                  <a:pt x="2733421" y="208914"/>
                </a:lnTo>
                <a:lnTo>
                  <a:pt x="2827528" y="141477"/>
                </a:lnTo>
                <a:lnTo>
                  <a:pt x="2810764" y="117982"/>
                </a:lnTo>
                <a:close/>
              </a:path>
              <a:path w="2992373" h="2146935">
                <a:moveTo>
                  <a:pt x="2645918" y="235965"/>
                </a:moveTo>
                <a:lnTo>
                  <a:pt x="2551684" y="303275"/>
                </a:lnTo>
                <a:lnTo>
                  <a:pt x="2568575" y="326897"/>
                </a:lnTo>
                <a:lnTo>
                  <a:pt x="2662682" y="259461"/>
                </a:lnTo>
                <a:lnTo>
                  <a:pt x="2645918" y="235965"/>
                </a:lnTo>
                <a:close/>
              </a:path>
              <a:path w="2992373" h="2146935">
                <a:moveTo>
                  <a:pt x="2481072" y="353821"/>
                </a:moveTo>
                <a:lnTo>
                  <a:pt x="2386838" y="421258"/>
                </a:lnTo>
                <a:lnTo>
                  <a:pt x="2403729" y="444880"/>
                </a:lnTo>
                <a:lnTo>
                  <a:pt x="2497835" y="377443"/>
                </a:lnTo>
                <a:lnTo>
                  <a:pt x="2481072" y="353821"/>
                </a:lnTo>
                <a:close/>
              </a:path>
              <a:path w="2992373" h="2146935">
                <a:moveTo>
                  <a:pt x="2316226" y="471804"/>
                </a:moveTo>
                <a:lnTo>
                  <a:pt x="2221992" y="539241"/>
                </a:lnTo>
                <a:lnTo>
                  <a:pt x="2238883" y="562737"/>
                </a:lnTo>
                <a:lnTo>
                  <a:pt x="2333117" y="495426"/>
                </a:lnTo>
                <a:lnTo>
                  <a:pt x="2316226" y="471804"/>
                </a:lnTo>
                <a:close/>
              </a:path>
              <a:path w="2992373" h="2146935">
                <a:moveTo>
                  <a:pt x="2151380" y="589788"/>
                </a:moveTo>
                <a:lnTo>
                  <a:pt x="2057145" y="657225"/>
                </a:lnTo>
                <a:lnTo>
                  <a:pt x="2074036" y="680719"/>
                </a:lnTo>
                <a:lnTo>
                  <a:pt x="2168271" y="613282"/>
                </a:lnTo>
                <a:lnTo>
                  <a:pt x="2151380" y="589788"/>
                </a:lnTo>
                <a:close/>
              </a:path>
              <a:path w="2992373" h="2146935">
                <a:moveTo>
                  <a:pt x="1986533" y="707770"/>
                </a:moveTo>
                <a:lnTo>
                  <a:pt x="1892300" y="775080"/>
                </a:lnTo>
                <a:lnTo>
                  <a:pt x="1909191" y="798702"/>
                </a:lnTo>
                <a:lnTo>
                  <a:pt x="2003425" y="731265"/>
                </a:lnTo>
                <a:lnTo>
                  <a:pt x="1986533" y="707770"/>
                </a:lnTo>
                <a:close/>
              </a:path>
              <a:path w="2992373" h="2146935">
                <a:moveTo>
                  <a:pt x="1821688" y="825626"/>
                </a:moveTo>
                <a:lnTo>
                  <a:pt x="1727454" y="893063"/>
                </a:lnTo>
                <a:lnTo>
                  <a:pt x="1744345" y="916558"/>
                </a:lnTo>
                <a:lnTo>
                  <a:pt x="1838579" y="849248"/>
                </a:lnTo>
                <a:lnTo>
                  <a:pt x="1821688" y="825626"/>
                </a:lnTo>
                <a:close/>
              </a:path>
              <a:path w="2992373" h="2146935">
                <a:moveTo>
                  <a:pt x="1656842" y="943609"/>
                </a:moveTo>
                <a:lnTo>
                  <a:pt x="1562608" y="1011046"/>
                </a:lnTo>
                <a:lnTo>
                  <a:pt x="1579498" y="1034541"/>
                </a:lnTo>
                <a:lnTo>
                  <a:pt x="1673733" y="967104"/>
                </a:lnTo>
                <a:lnTo>
                  <a:pt x="1656842" y="943609"/>
                </a:lnTo>
                <a:close/>
              </a:path>
              <a:path w="2992373" h="2146935">
                <a:moveTo>
                  <a:pt x="1491995" y="1061592"/>
                </a:moveTo>
                <a:lnTo>
                  <a:pt x="1397761" y="1128902"/>
                </a:lnTo>
                <a:lnTo>
                  <a:pt x="1414653" y="1152524"/>
                </a:lnTo>
                <a:lnTo>
                  <a:pt x="1508886" y="1085087"/>
                </a:lnTo>
                <a:lnTo>
                  <a:pt x="1491995" y="1061592"/>
                </a:lnTo>
                <a:close/>
              </a:path>
              <a:path w="2992373" h="2146935">
                <a:moveTo>
                  <a:pt x="1327150" y="1179448"/>
                </a:moveTo>
                <a:lnTo>
                  <a:pt x="1232916" y="1246885"/>
                </a:lnTo>
                <a:lnTo>
                  <a:pt x="1249807" y="1270508"/>
                </a:lnTo>
                <a:lnTo>
                  <a:pt x="1344041" y="1203070"/>
                </a:lnTo>
                <a:lnTo>
                  <a:pt x="1327150" y="1179448"/>
                </a:lnTo>
                <a:close/>
              </a:path>
              <a:path w="2992373" h="2146935">
                <a:moveTo>
                  <a:pt x="1162304" y="1297431"/>
                </a:moveTo>
                <a:lnTo>
                  <a:pt x="1068070" y="1364868"/>
                </a:lnTo>
                <a:lnTo>
                  <a:pt x="1084960" y="1388364"/>
                </a:lnTo>
                <a:lnTo>
                  <a:pt x="1179195" y="1321053"/>
                </a:lnTo>
                <a:lnTo>
                  <a:pt x="1162304" y="1297431"/>
                </a:lnTo>
                <a:close/>
              </a:path>
              <a:path w="2992373" h="2146935">
                <a:moveTo>
                  <a:pt x="997457" y="1415414"/>
                </a:moveTo>
                <a:lnTo>
                  <a:pt x="903224" y="1482852"/>
                </a:lnTo>
                <a:lnTo>
                  <a:pt x="920114" y="1506346"/>
                </a:lnTo>
                <a:lnTo>
                  <a:pt x="1014348" y="1438909"/>
                </a:lnTo>
                <a:lnTo>
                  <a:pt x="997457" y="1415414"/>
                </a:lnTo>
                <a:close/>
              </a:path>
              <a:path w="2992373" h="2146935">
                <a:moveTo>
                  <a:pt x="832612" y="1533397"/>
                </a:moveTo>
                <a:lnTo>
                  <a:pt x="738505" y="1600708"/>
                </a:lnTo>
                <a:lnTo>
                  <a:pt x="755269" y="1624329"/>
                </a:lnTo>
                <a:lnTo>
                  <a:pt x="849503" y="1556892"/>
                </a:lnTo>
                <a:lnTo>
                  <a:pt x="832612" y="1533397"/>
                </a:lnTo>
                <a:close/>
              </a:path>
              <a:path w="2992373" h="2146935">
                <a:moveTo>
                  <a:pt x="667766" y="1651253"/>
                </a:moveTo>
                <a:lnTo>
                  <a:pt x="573658" y="1718690"/>
                </a:lnTo>
                <a:lnTo>
                  <a:pt x="590423" y="1742185"/>
                </a:lnTo>
                <a:lnTo>
                  <a:pt x="684657" y="1674875"/>
                </a:lnTo>
                <a:lnTo>
                  <a:pt x="667766" y="1651253"/>
                </a:lnTo>
                <a:close/>
              </a:path>
              <a:path w="2992373" h="2146935">
                <a:moveTo>
                  <a:pt x="502919" y="1769236"/>
                </a:moveTo>
                <a:lnTo>
                  <a:pt x="408813" y="1836673"/>
                </a:lnTo>
                <a:lnTo>
                  <a:pt x="425576" y="1860168"/>
                </a:lnTo>
                <a:lnTo>
                  <a:pt x="519811" y="1792858"/>
                </a:lnTo>
                <a:lnTo>
                  <a:pt x="502919" y="1769236"/>
                </a:lnTo>
                <a:close/>
              </a:path>
              <a:path w="2992373" h="2146935">
                <a:moveTo>
                  <a:pt x="338074" y="1887219"/>
                </a:moveTo>
                <a:lnTo>
                  <a:pt x="243967" y="1954656"/>
                </a:lnTo>
                <a:lnTo>
                  <a:pt x="260731" y="1978152"/>
                </a:lnTo>
                <a:lnTo>
                  <a:pt x="354964" y="1910714"/>
                </a:lnTo>
                <a:lnTo>
                  <a:pt x="338074" y="1887219"/>
                </a:lnTo>
                <a:close/>
              </a:path>
              <a:path w="2992373" h="2146935">
                <a:moveTo>
                  <a:pt x="95885" y="2131694"/>
                </a:moveTo>
                <a:lnTo>
                  <a:pt x="45338" y="2061083"/>
                </a:lnTo>
                <a:lnTo>
                  <a:pt x="0" y="2146935"/>
                </a:lnTo>
                <a:lnTo>
                  <a:pt x="95885" y="2131694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55" name="object 55"/>
          <p:cNvSpPr/>
          <p:nvPr/>
        </p:nvSpPr>
        <p:spPr>
          <a:xfrm>
            <a:off x="6701029" y="1764791"/>
            <a:ext cx="1627631" cy="1068324"/>
          </a:xfrm>
          <a:custGeom>
            <a:avLst/>
            <a:gdLst/>
            <a:ahLst/>
            <a:cxnLst/>
            <a:rect l="l" t="t" r="r" b="b"/>
            <a:pathLst>
              <a:path w="1627631" h="1068324">
                <a:moveTo>
                  <a:pt x="0" y="1068324"/>
                </a:moveTo>
                <a:lnTo>
                  <a:pt x="1627631" y="1068324"/>
                </a:lnTo>
                <a:lnTo>
                  <a:pt x="1627631" y="0"/>
                </a:lnTo>
                <a:lnTo>
                  <a:pt x="0" y="0"/>
                </a:lnTo>
                <a:lnTo>
                  <a:pt x="0" y="1068324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56" name="object 56"/>
          <p:cNvSpPr/>
          <p:nvPr/>
        </p:nvSpPr>
        <p:spPr>
          <a:xfrm>
            <a:off x="6701029" y="1764791"/>
            <a:ext cx="1627631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57" name="object 57"/>
          <p:cNvSpPr/>
          <p:nvPr/>
        </p:nvSpPr>
        <p:spPr>
          <a:xfrm>
            <a:off x="6893053" y="2505455"/>
            <a:ext cx="1239011" cy="307848"/>
          </a:xfrm>
          <a:custGeom>
            <a:avLst/>
            <a:gdLst/>
            <a:ahLst/>
            <a:cxnLst/>
            <a:rect l="l" t="t" r="r" b="b"/>
            <a:pathLst>
              <a:path w="1239011" h="307848">
                <a:moveTo>
                  <a:pt x="0" y="307848"/>
                </a:moveTo>
                <a:lnTo>
                  <a:pt x="1239011" y="307848"/>
                </a:lnTo>
                <a:lnTo>
                  <a:pt x="1239011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58" name="object 58"/>
          <p:cNvSpPr/>
          <p:nvPr/>
        </p:nvSpPr>
        <p:spPr>
          <a:xfrm>
            <a:off x="4108705" y="1764793"/>
            <a:ext cx="1635251" cy="1077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59" name="object 59"/>
          <p:cNvSpPr/>
          <p:nvPr/>
        </p:nvSpPr>
        <p:spPr>
          <a:xfrm>
            <a:off x="4218433" y="2505455"/>
            <a:ext cx="1310640" cy="307848"/>
          </a:xfrm>
          <a:custGeom>
            <a:avLst/>
            <a:gdLst/>
            <a:ahLst/>
            <a:cxnLst/>
            <a:rect l="l" t="t" r="r" b="b"/>
            <a:pathLst>
              <a:path w="1310640" h="307848">
                <a:moveTo>
                  <a:pt x="0" y="307848"/>
                </a:moveTo>
                <a:lnTo>
                  <a:pt x="1310640" y="307848"/>
                </a:lnTo>
                <a:lnTo>
                  <a:pt x="1310640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60" name="object 60"/>
          <p:cNvSpPr/>
          <p:nvPr/>
        </p:nvSpPr>
        <p:spPr>
          <a:xfrm>
            <a:off x="4212337" y="4369308"/>
            <a:ext cx="1633727" cy="1075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61" name="object 61"/>
          <p:cNvSpPr/>
          <p:nvPr/>
        </p:nvSpPr>
        <p:spPr>
          <a:xfrm>
            <a:off x="4320540" y="5108449"/>
            <a:ext cx="1312164" cy="307847"/>
          </a:xfrm>
          <a:custGeom>
            <a:avLst/>
            <a:gdLst/>
            <a:ahLst/>
            <a:cxnLst/>
            <a:rect l="l" t="t" r="r" b="b"/>
            <a:pathLst>
              <a:path w="1312164" h="307848">
                <a:moveTo>
                  <a:pt x="0" y="307847"/>
                </a:moveTo>
                <a:lnTo>
                  <a:pt x="1312164" y="307847"/>
                </a:lnTo>
                <a:lnTo>
                  <a:pt x="1312164" y="0"/>
                </a:lnTo>
                <a:lnTo>
                  <a:pt x="0" y="0"/>
                </a:lnTo>
                <a:lnTo>
                  <a:pt x="0" y="307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62" name="object 62"/>
          <p:cNvSpPr/>
          <p:nvPr/>
        </p:nvSpPr>
        <p:spPr>
          <a:xfrm>
            <a:off x="5744718" y="2300479"/>
            <a:ext cx="957326" cy="3175"/>
          </a:xfrm>
          <a:custGeom>
            <a:avLst/>
            <a:gdLst/>
            <a:ahLst/>
            <a:cxnLst/>
            <a:rect l="l" t="t" r="r" b="b"/>
            <a:pathLst>
              <a:path w="957326" h="3175">
                <a:moveTo>
                  <a:pt x="957326" y="0"/>
                </a:moveTo>
                <a:lnTo>
                  <a:pt x="0" y="3175"/>
                </a:lnTo>
              </a:path>
            </a:pathLst>
          </a:custGeom>
          <a:ln w="38100">
            <a:solidFill>
              <a:srgbClr val="001F5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63" name="object 63"/>
          <p:cNvSpPr/>
          <p:nvPr/>
        </p:nvSpPr>
        <p:spPr>
          <a:xfrm>
            <a:off x="8727949" y="3351276"/>
            <a:ext cx="1600200" cy="981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64" name="object 64"/>
          <p:cNvSpPr/>
          <p:nvPr/>
        </p:nvSpPr>
        <p:spPr>
          <a:xfrm>
            <a:off x="8863583" y="4009644"/>
            <a:ext cx="1304544" cy="277368"/>
          </a:xfrm>
          <a:custGeom>
            <a:avLst/>
            <a:gdLst/>
            <a:ahLst/>
            <a:cxnLst/>
            <a:rect l="l" t="t" r="r" b="b"/>
            <a:pathLst>
              <a:path w="1304544" h="277368">
                <a:moveTo>
                  <a:pt x="0" y="277367"/>
                </a:moveTo>
                <a:lnTo>
                  <a:pt x="1304544" y="277367"/>
                </a:lnTo>
                <a:lnTo>
                  <a:pt x="1304544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25" name="object 25"/>
          <p:cNvSpPr/>
          <p:nvPr/>
        </p:nvSpPr>
        <p:spPr>
          <a:xfrm>
            <a:off x="5895594" y="287274"/>
            <a:ext cx="398398" cy="0"/>
          </a:xfrm>
          <a:custGeom>
            <a:avLst/>
            <a:gdLst/>
            <a:ahLst/>
            <a:cxnLst/>
            <a:rect l="l" t="t" r="r" b="b"/>
            <a:pathLst>
              <a:path w="398398">
                <a:moveTo>
                  <a:pt x="0" y="0"/>
                </a:moveTo>
                <a:lnTo>
                  <a:pt x="398398" y="0"/>
                </a:lnTo>
              </a:path>
            </a:pathLst>
          </a:custGeom>
          <a:ln w="38100">
            <a:solidFill>
              <a:srgbClr val="FFFFF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24" name="object 24"/>
          <p:cNvSpPr txBox="1"/>
          <p:nvPr/>
        </p:nvSpPr>
        <p:spPr>
          <a:xfrm>
            <a:off x="2647348" y="194818"/>
            <a:ext cx="49009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1">
              <a:lnSpc>
                <a:spcPts val="2555"/>
              </a:lnSpc>
              <a:spcBef>
                <a:spcPts val="127"/>
              </a:spcBef>
            </a:pPr>
            <a:r>
              <a:rPr lang="lt-LT" sz="2400" spc="-44" dirty="0">
                <a:solidFill>
                  <a:srgbClr val="003366"/>
                </a:solidFill>
                <a:latin typeface="Arial"/>
                <a:cs typeface="Arial"/>
              </a:rPr>
              <a:t>Mums reikia naujų technologijų perdavimo veiklos modelių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49613" y="4066033"/>
            <a:ext cx="11671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1">
              <a:lnSpc>
                <a:spcPts val="1325"/>
              </a:lnSpc>
              <a:spcBef>
                <a:spcPts val="66"/>
              </a:spcBef>
            </a:pPr>
            <a:r>
              <a:rPr lang="lt-LT" sz="1200" dirty="0">
                <a:solidFill>
                  <a:srgbClr val="0E3C7E"/>
                </a:solidFill>
                <a:latin typeface="Arial"/>
                <a:cs typeface="Arial"/>
              </a:rPr>
              <a:t>Įėjimas į rinką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20540" y="5108448"/>
            <a:ext cx="131216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3734562" y="4911090"/>
            <a:ext cx="245110" cy="695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3979672" y="4911090"/>
            <a:ext cx="245490" cy="695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337816" y="4416552"/>
            <a:ext cx="1225296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902714" y="3173730"/>
            <a:ext cx="3842004" cy="2880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724066">
              <a:lnSpc>
                <a:spcPct val="90738"/>
              </a:lnSpc>
              <a:spcBef>
                <a:spcPts val="9274"/>
              </a:spcBef>
            </a:pPr>
            <a:r>
              <a:rPr lang="lt-LT" sz="1400" spc="4" dirty="0">
                <a:solidFill>
                  <a:srgbClr val="0E3C7E"/>
                </a:solidFill>
                <a:latin typeface="Tw Cen MT"/>
                <a:cs typeface="Tw Cen MT"/>
              </a:rPr>
              <a:t>Mokslas</a:t>
            </a:r>
            <a:endParaRPr sz="1400" dirty="0">
              <a:latin typeface="Tw Cen MT"/>
              <a:cs typeface="Tw Cen MT"/>
            </a:endParaRPr>
          </a:p>
          <a:p>
            <a:pPr marR="372790" algn="r">
              <a:lnSpc>
                <a:spcPct val="90738"/>
              </a:lnSpc>
              <a:spcBef>
                <a:spcPts val="3926"/>
              </a:spcBef>
            </a:pPr>
            <a:r>
              <a:rPr sz="1400" spc="-109" dirty="0" err="1">
                <a:solidFill>
                  <a:srgbClr val="001F5F"/>
                </a:solidFill>
                <a:latin typeface="Tw Cen MT"/>
                <a:cs typeface="Tw Cen MT"/>
              </a:rPr>
              <a:t>T</a:t>
            </a:r>
            <a:r>
              <a:rPr sz="1400" spc="4" dirty="0" err="1">
                <a:solidFill>
                  <a:srgbClr val="001F5F"/>
                </a:solidFill>
                <a:latin typeface="Tw Cen MT"/>
                <a:cs typeface="Tw Cen MT"/>
              </a:rPr>
              <a:t>e</a:t>
            </a:r>
            <a:r>
              <a:rPr sz="1400" spc="59" dirty="0" err="1">
                <a:solidFill>
                  <a:srgbClr val="001F5F"/>
                </a:solidFill>
                <a:latin typeface="Tw Cen MT"/>
                <a:cs typeface="Tw Cen MT"/>
              </a:rPr>
              <a:t>c</a:t>
            </a:r>
            <a:r>
              <a:rPr sz="1400" dirty="0" err="1">
                <a:solidFill>
                  <a:srgbClr val="001F5F"/>
                </a:solidFill>
                <a:latin typeface="Tw Cen MT"/>
                <a:cs typeface="Tw Cen MT"/>
              </a:rPr>
              <a:t>h</a:t>
            </a:r>
            <a:r>
              <a:rPr sz="1400" spc="-4" dirty="0" err="1">
                <a:solidFill>
                  <a:srgbClr val="001F5F"/>
                </a:solidFill>
                <a:latin typeface="Tw Cen MT"/>
                <a:cs typeface="Tw Cen MT"/>
              </a:rPr>
              <a:t>n</a:t>
            </a:r>
            <a:r>
              <a:rPr sz="1400" spc="4" dirty="0" err="1">
                <a:solidFill>
                  <a:srgbClr val="001F5F"/>
                </a:solidFill>
                <a:latin typeface="Tw Cen MT"/>
                <a:cs typeface="Tw Cen MT"/>
              </a:rPr>
              <a:t>o</a:t>
            </a:r>
            <a:r>
              <a:rPr sz="1400" dirty="0" err="1">
                <a:solidFill>
                  <a:srgbClr val="001F5F"/>
                </a:solidFill>
                <a:latin typeface="Tw Cen MT"/>
                <a:cs typeface="Tw Cen MT"/>
              </a:rPr>
              <a:t>l</a:t>
            </a:r>
            <a:r>
              <a:rPr sz="1400" spc="4" dirty="0" err="1">
                <a:solidFill>
                  <a:srgbClr val="001F5F"/>
                </a:solidFill>
                <a:latin typeface="Tw Cen MT"/>
                <a:cs typeface="Tw Cen MT"/>
              </a:rPr>
              <a:t>o</a:t>
            </a:r>
            <a:r>
              <a:rPr sz="1400" spc="-19" dirty="0" err="1">
                <a:solidFill>
                  <a:srgbClr val="001F5F"/>
                </a:solidFill>
                <a:latin typeface="Tw Cen MT"/>
                <a:cs typeface="Tw Cen MT"/>
              </a:rPr>
              <a:t>g</a:t>
            </a:r>
            <a:r>
              <a:rPr lang="lt-LT" sz="1400" dirty="0" err="1">
                <a:solidFill>
                  <a:srgbClr val="001F5F"/>
                </a:solidFill>
                <a:latin typeface="Tw Cen MT"/>
                <a:cs typeface="Tw Cen MT"/>
              </a:rPr>
              <a:t>ijos</a:t>
            </a:r>
            <a:endParaRPr sz="1400" dirty="0">
              <a:latin typeface="Tw Cen MT"/>
              <a:cs typeface="Tw Cen MT"/>
            </a:endParaRPr>
          </a:p>
          <a:p>
            <a:pPr marR="211697" algn="r">
              <a:lnSpc>
                <a:spcPct val="101725"/>
              </a:lnSpc>
              <a:spcBef>
                <a:spcPts val="2496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Modern</a:t>
            </a:r>
            <a:r>
              <a:rPr lang="lt-LT" sz="16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600" b="1" spc="-2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4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ar</a:t>
            </a:r>
            <a:r>
              <a:rPr lang="lt-LT" sz="1600" b="1" dirty="0" err="1">
                <a:solidFill>
                  <a:srgbClr val="001F5F"/>
                </a:solidFill>
                <a:latin typeface="Calibri"/>
                <a:cs typeface="Calibri"/>
              </a:rPr>
              <a:t>adigma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4718" y="3173729"/>
            <a:ext cx="2887980" cy="1780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8632699" y="3173729"/>
            <a:ext cx="905255" cy="1780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2"/>
              </a:spcBef>
            </a:pPr>
            <a:endParaRPr sz="950" dirty="0"/>
          </a:p>
        </p:txBody>
      </p:sp>
      <p:sp>
        <p:nvSpPr>
          <p:cNvPr id="11" name="object 11"/>
          <p:cNvSpPr txBox="1"/>
          <p:nvPr/>
        </p:nvSpPr>
        <p:spPr>
          <a:xfrm>
            <a:off x="5744718" y="4953763"/>
            <a:ext cx="2887980" cy="1100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8632699" y="4953763"/>
            <a:ext cx="905255" cy="1100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893053" y="2505455"/>
            <a:ext cx="1239011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218433" y="2505455"/>
            <a:ext cx="131064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374391" y="2508504"/>
            <a:ext cx="1056132" cy="294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875283" y="1197102"/>
            <a:ext cx="6453377" cy="1830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8"/>
              </a:spcBef>
            </a:pPr>
            <a:endParaRPr sz="700" dirty="0"/>
          </a:p>
          <a:p>
            <a:pPr marL="205286">
              <a:lnSpc>
                <a:spcPct val="101725"/>
              </a:lnSpc>
            </a:pPr>
            <a:r>
              <a:rPr lang="lt-LT" sz="1600" b="1" spc="-79" dirty="0">
                <a:solidFill>
                  <a:srgbClr val="001F5F"/>
                </a:solidFill>
                <a:latin typeface="Calibri"/>
                <a:cs typeface="Calibri"/>
              </a:rPr>
              <a:t>Tradicinė paradigma</a:t>
            </a:r>
            <a:endParaRPr sz="1600" dirty="0">
              <a:latin typeface="Calibri"/>
              <a:cs typeface="Calibri"/>
            </a:endParaRPr>
          </a:p>
          <a:p>
            <a:pPr marL="4243659">
              <a:lnSpc>
                <a:spcPct val="90738"/>
              </a:lnSpc>
              <a:spcBef>
                <a:spcPts val="180"/>
              </a:spcBef>
            </a:pPr>
            <a:r>
              <a:rPr sz="3200" b="1" dirty="0">
                <a:solidFill>
                  <a:srgbClr val="001F5F"/>
                </a:solidFill>
                <a:latin typeface="Tw Cen MT"/>
                <a:cs typeface="Tw Cen MT"/>
              </a:rPr>
              <a:t>?</a:t>
            </a:r>
            <a:endParaRPr sz="3200" dirty="0">
              <a:latin typeface="Tw Cen MT"/>
              <a:cs typeface="Tw Cen MT"/>
            </a:endParaRPr>
          </a:p>
          <a:p>
            <a:pPr marL="763386">
              <a:lnSpc>
                <a:spcPts val="1724"/>
              </a:lnSpc>
              <a:spcBef>
                <a:spcPts val="4226"/>
              </a:spcBef>
            </a:pPr>
            <a:r>
              <a:rPr lang="lt-LT" sz="2100" spc="4" baseline="8746" dirty="0">
                <a:solidFill>
                  <a:srgbClr val="001F5F"/>
                </a:solidFill>
                <a:latin typeface="Tw Cen MT"/>
                <a:cs typeface="Tw Cen MT"/>
              </a:rPr>
              <a:t>Mokslas</a:t>
            </a:r>
            <a:r>
              <a:rPr sz="2100" baseline="8746" dirty="0">
                <a:solidFill>
                  <a:srgbClr val="001F5F"/>
                </a:solidFill>
                <a:latin typeface="Tw Cen MT"/>
                <a:cs typeface="Tw Cen MT"/>
              </a:rPr>
              <a:t>                         </a:t>
            </a:r>
            <a:r>
              <a:rPr sz="2100" spc="365" baseline="8746" dirty="0">
                <a:solidFill>
                  <a:srgbClr val="001F5F"/>
                </a:solidFill>
                <a:latin typeface="Tw Cen MT"/>
                <a:cs typeface="Tw Cen MT"/>
              </a:rPr>
              <a:t> </a:t>
            </a:r>
            <a:r>
              <a:rPr sz="1400" spc="-114" dirty="0" err="1">
                <a:solidFill>
                  <a:srgbClr val="001F5F"/>
                </a:solidFill>
                <a:latin typeface="Tw Cen MT"/>
                <a:cs typeface="Tw Cen MT"/>
              </a:rPr>
              <a:t>T</a:t>
            </a:r>
            <a:r>
              <a:rPr sz="1400" spc="4" dirty="0" err="1">
                <a:solidFill>
                  <a:srgbClr val="001F5F"/>
                </a:solidFill>
                <a:latin typeface="Tw Cen MT"/>
                <a:cs typeface="Tw Cen MT"/>
              </a:rPr>
              <a:t>e</a:t>
            </a:r>
            <a:r>
              <a:rPr sz="1400" spc="59" dirty="0" err="1">
                <a:solidFill>
                  <a:srgbClr val="001F5F"/>
                </a:solidFill>
                <a:latin typeface="Tw Cen MT"/>
                <a:cs typeface="Tw Cen MT"/>
              </a:rPr>
              <a:t>c</a:t>
            </a:r>
            <a:r>
              <a:rPr sz="1400" dirty="0" err="1">
                <a:solidFill>
                  <a:srgbClr val="001F5F"/>
                </a:solidFill>
                <a:latin typeface="Tw Cen MT"/>
                <a:cs typeface="Tw Cen MT"/>
              </a:rPr>
              <a:t>h</a:t>
            </a:r>
            <a:r>
              <a:rPr sz="1400" spc="-9" dirty="0" err="1">
                <a:solidFill>
                  <a:srgbClr val="001F5F"/>
                </a:solidFill>
                <a:latin typeface="Tw Cen MT"/>
                <a:cs typeface="Tw Cen MT"/>
              </a:rPr>
              <a:t>n</a:t>
            </a:r>
            <a:r>
              <a:rPr sz="1400" spc="4" dirty="0" err="1">
                <a:solidFill>
                  <a:srgbClr val="001F5F"/>
                </a:solidFill>
                <a:latin typeface="Tw Cen MT"/>
                <a:cs typeface="Tw Cen MT"/>
              </a:rPr>
              <a:t>o</a:t>
            </a:r>
            <a:r>
              <a:rPr sz="1400" dirty="0" err="1">
                <a:solidFill>
                  <a:srgbClr val="001F5F"/>
                </a:solidFill>
                <a:latin typeface="Tw Cen MT"/>
                <a:cs typeface="Tw Cen MT"/>
              </a:rPr>
              <a:t>l</a:t>
            </a:r>
            <a:r>
              <a:rPr sz="1400" spc="4" dirty="0" err="1">
                <a:solidFill>
                  <a:srgbClr val="001F5F"/>
                </a:solidFill>
                <a:latin typeface="Tw Cen MT"/>
                <a:cs typeface="Tw Cen MT"/>
              </a:rPr>
              <a:t>o</a:t>
            </a:r>
            <a:r>
              <a:rPr sz="1400" spc="-19" dirty="0" err="1">
                <a:solidFill>
                  <a:srgbClr val="001F5F"/>
                </a:solidFill>
                <a:latin typeface="Tw Cen MT"/>
                <a:cs typeface="Tw Cen MT"/>
              </a:rPr>
              <a:t>g</a:t>
            </a:r>
            <a:r>
              <a:rPr lang="lt-LT" sz="1400" dirty="0" err="1">
                <a:solidFill>
                  <a:srgbClr val="001F5F"/>
                </a:solidFill>
                <a:latin typeface="Tw Cen MT"/>
                <a:cs typeface="Tw Cen MT"/>
              </a:rPr>
              <a:t>ijos</a:t>
            </a:r>
            <a:r>
              <a:rPr sz="1400" dirty="0">
                <a:solidFill>
                  <a:srgbClr val="001F5F"/>
                </a:solidFill>
                <a:latin typeface="Tw Cen MT"/>
                <a:cs typeface="Tw Cen MT"/>
              </a:rPr>
              <a:t>                                       </a:t>
            </a:r>
            <a:r>
              <a:rPr sz="1400" spc="94" dirty="0">
                <a:solidFill>
                  <a:srgbClr val="001F5F"/>
                </a:solidFill>
                <a:latin typeface="Tw Cen MT"/>
                <a:cs typeface="Tw Cen MT"/>
              </a:rPr>
              <a:t> </a:t>
            </a:r>
            <a:r>
              <a:rPr lang="lt-LT" sz="1400" dirty="0">
                <a:solidFill>
                  <a:srgbClr val="001F5F"/>
                </a:solidFill>
                <a:latin typeface="Tw Cen MT"/>
                <a:cs typeface="Tw Cen MT"/>
              </a:rPr>
              <a:t>Verslas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8659" y="1197102"/>
            <a:ext cx="276605" cy="1114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605265" y="1197102"/>
            <a:ext cx="934466" cy="1114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328659" y="2311147"/>
            <a:ext cx="276605" cy="716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605265" y="2311147"/>
            <a:ext cx="934466" cy="716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7056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1524762" y="99136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3238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9143238" y="0"/>
                </a:lnTo>
              </a:path>
            </a:pathLst>
          </a:custGeom>
          <a:ln w="35052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21" name="object 21"/>
          <p:cNvSpPr/>
          <p:nvPr/>
        </p:nvSpPr>
        <p:spPr>
          <a:xfrm>
            <a:off x="1498092" y="1141476"/>
            <a:ext cx="8945880" cy="4689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22" name="object 22"/>
          <p:cNvSpPr/>
          <p:nvPr/>
        </p:nvSpPr>
        <p:spPr>
          <a:xfrm>
            <a:off x="1524000" y="1167384"/>
            <a:ext cx="8839200" cy="4582668"/>
          </a:xfrm>
          <a:custGeom>
            <a:avLst/>
            <a:gdLst/>
            <a:ahLst/>
            <a:cxnLst/>
            <a:rect l="l" t="t" r="r" b="b"/>
            <a:pathLst>
              <a:path w="8839200" h="4582668">
                <a:moveTo>
                  <a:pt x="0" y="4582668"/>
                </a:moveTo>
                <a:lnTo>
                  <a:pt x="8839200" y="4582668"/>
                </a:lnTo>
                <a:lnTo>
                  <a:pt x="8839200" y="0"/>
                </a:lnTo>
                <a:lnTo>
                  <a:pt x="0" y="0"/>
                </a:lnTo>
                <a:lnTo>
                  <a:pt x="0" y="4582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23" name="object 23"/>
          <p:cNvSpPr/>
          <p:nvPr/>
        </p:nvSpPr>
        <p:spPr>
          <a:xfrm>
            <a:off x="1549909" y="1086611"/>
            <a:ext cx="8839200" cy="3742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100"/>
          </a:p>
        </p:txBody>
      </p:sp>
      <p:sp>
        <p:nvSpPr>
          <p:cNvPr id="10" name="object 10"/>
          <p:cNvSpPr txBox="1"/>
          <p:nvPr/>
        </p:nvSpPr>
        <p:spPr>
          <a:xfrm>
            <a:off x="1820976" y="182664"/>
            <a:ext cx="260841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1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spc="-9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M / P</a:t>
            </a:r>
            <a:r>
              <a:rPr sz="2400" spc="-9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M / K</a:t>
            </a:r>
            <a:r>
              <a:rPr sz="2400" spc="-9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81318" y="548925"/>
            <a:ext cx="591488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1">
              <a:lnSpc>
                <a:spcPts val="2555"/>
              </a:lnSpc>
              <a:spcBef>
                <a:spcPts val="127"/>
              </a:spcBef>
            </a:pPr>
            <a:r>
              <a:rPr lang="lt-LT" sz="2400" dirty="0">
                <a:solidFill>
                  <a:srgbClr val="003366"/>
                </a:solidFill>
                <a:latin typeface="Arial"/>
                <a:cs typeface="Arial"/>
              </a:rPr>
              <a:t>mokslo ir verslo p</a:t>
            </a:r>
            <a:r>
              <a:rPr sz="2400" dirty="0" err="1">
                <a:solidFill>
                  <a:srgbClr val="003366"/>
                </a:solidFill>
                <a:latin typeface="Arial"/>
                <a:cs typeface="Arial"/>
              </a:rPr>
              <a:t>ar</a:t>
            </a:r>
            <a:r>
              <a:rPr sz="2400" spc="4" dirty="0" err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dirty="0" err="1">
                <a:solidFill>
                  <a:srgbClr val="003366"/>
                </a:solidFill>
                <a:latin typeface="Arial"/>
                <a:cs typeface="Arial"/>
              </a:rPr>
              <a:t>ner</a:t>
            </a:r>
            <a:r>
              <a:rPr lang="lt-LT" sz="2400" dirty="0" err="1">
                <a:solidFill>
                  <a:srgbClr val="003366"/>
                </a:solidFill>
                <a:latin typeface="Arial"/>
                <a:cs typeface="Arial"/>
              </a:rPr>
              <a:t>ystės</a:t>
            </a:r>
            <a:r>
              <a:rPr lang="lt-LT" sz="2400" dirty="0">
                <a:solidFill>
                  <a:srgbClr val="003366"/>
                </a:solidFill>
                <a:latin typeface="Arial"/>
                <a:cs typeface="Arial"/>
              </a:rPr>
              <a:t> modelyje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9351" y="4926496"/>
            <a:ext cx="2514854" cy="57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6969" marR="2286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solidFill>
                  <a:srgbClr val="003366"/>
                </a:solidFill>
                <a:latin typeface="Arial"/>
                <a:cs typeface="Arial"/>
              </a:rPr>
              <a:t>CRM</a:t>
            </a:r>
            <a:endParaRPr sz="2400">
              <a:latin typeface="Arial"/>
              <a:cs typeface="Arial"/>
            </a:endParaRPr>
          </a:p>
          <a:p>
            <a:pPr marL="12701">
              <a:lnSpc>
                <a:spcPct val="95825"/>
              </a:lnSpc>
              <a:spcBef>
                <a:spcPts val="401"/>
              </a:spcBef>
            </a:pP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Cus</a:t>
            </a:r>
            <a:r>
              <a:rPr sz="1200" spc="4" dirty="0">
                <a:solidFill>
                  <a:srgbClr val="003366"/>
                </a:solidFill>
                <a:latin typeface="Arial"/>
                <a:cs typeface="Arial"/>
              </a:rPr>
              <a:t>tome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1200" spc="-3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Rel</a:t>
            </a:r>
            <a:r>
              <a:rPr sz="1200" spc="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ti</a:t>
            </a:r>
            <a:r>
              <a:rPr sz="1200" spc="4" dirty="0">
                <a:solidFill>
                  <a:srgbClr val="003366"/>
                </a:solidFill>
                <a:latin typeface="Arial"/>
                <a:cs typeface="Arial"/>
              </a:rPr>
              <a:t>on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1200" spc="-4" dirty="0">
                <a:solidFill>
                  <a:srgbClr val="003366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ip</a:t>
            </a:r>
            <a:r>
              <a:rPr sz="1200" spc="-3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1200" spc="4" dirty="0">
                <a:solidFill>
                  <a:srgbClr val="003366"/>
                </a:solidFill>
                <a:latin typeface="Arial"/>
                <a:cs typeface="Arial"/>
              </a:rPr>
              <a:t>ana</a:t>
            </a:r>
            <a:r>
              <a:rPr sz="1200" spc="-4" dirty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1200" spc="4" dirty="0">
                <a:solidFill>
                  <a:srgbClr val="003366"/>
                </a:solidFill>
                <a:latin typeface="Arial"/>
                <a:cs typeface="Arial"/>
              </a:rPr>
              <a:t>em</a:t>
            </a:r>
            <a:r>
              <a:rPr sz="1200" spc="-4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1200" spc="4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5560" y="4926496"/>
            <a:ext cx="2353462" cy="57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6614" marR="2286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solidFill>
                  <a:srgbClr val="003366"/>
                </a:solidFill>
                <a:latin typeface="Arial"/>
                <a:cs typeface="Arial"/>
              </a:rPr>
              <a:t>PRM</a:t>
            </a:r>
            <a:endParaRPr sz="2400">
              <a:latin typeface="Arial"/>
              <a:cs typeface="Arial"/>
            </a:endParaRPr>
          </a:p>
          <a:p>
            <a:pPr marL="12701">
              <a:lnSpc>
                <a:spcPct val="95825"/>
              </a:lnSpc>
              <a:spcBef>
                <a:spcPts val="401"/>
              </a:spcBef>
            </a:pP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1200" spc="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rtn</a:t>
            </a:r>
            <a:r>
              <a:rPr sz="1200" spc="4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Rel</a:t>
            </a:r>
            <a:r>
              <a:rPr sz="1200" spc="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ti</a:t>
            </a:r>
            <a:r>
              <a:rPr sz="1200" spc="4" dirty="0">
                <a:solidFill>
                  <a:srgbClr val="003366"/>
                </a:solidFill>
                <a:latin typeface="Arial"/>
                <a:cs typeface="Arial"/>
              </a:rPr>
              <a:t>on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1200" spc="-4" dirty="0">
                <a:solidFill>
                  <a:srgbClr val="003366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ip</a:t>
            </a:r>
            <a:r>
              <a:rPr sz="1200" spc="-3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1200" spc="4" dirty="0">
                <a:solidFill>
                  <a:srgbClr val="003366"/>
                </a:solidFill>
                <a:latin typeface="Arial"/>
                <a:cs typeface="Arial"/>
              </a:rPr>
              <a:t>ana</a:t>
            </a:r>
            <a:r>
              <a:rPr sz="1200" spc="-4" dirty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1200" spc="4" dirty="0">
                <a:solidFill>
                  <a:srgbClr val="003366"/>
                </a:solidFill>
                <a:latin typeface="Arial"/>
                <a:cs typeface="Arial"/>
              </a:rPr>
              <a:t>em</a:t>
            </a:r>
            <a:r>
              <a:rPr sz="1200" spc="-4" dirty="0">
                <a:solidFill>
                  <a:srgbClr val="003366"/>
                </a:solidFill>
                <a:latin typeface="Arial"/>
                <a:cs typeface="Arial"/>
              </a:rPr>
              <a:t>en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11795" y="4926496"/>
            <a:ext cx="1824786" cy="57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6614" marR="2286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solidFill>
                  <a:srgbClr val="003366"/>
                </a:solidFill>
                <a:latin typeface="Arial"/>
                <a:cs typeface="Arial"/>
              </a:rPr>
              <a:t>KAM</a:t>
            </a:r>
            <a:endParaRPr sz="2400">
              <a:latin typeface="Arial"/>
              <a:cs typeface="Arial"/>
            </a:endParaRPr>
          </a:p>
          <a:p>
            <a:pPr marL="12701">
              <a:lnSpc>
                <a:spcPct val="95825"/>
              </a:lnSpc>
              <a:spcBef>
                <a:spcPts val="401"/>
              </a:spcBef>
            </a:pP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K</a:t>
            </a:r>
            <a:r>
              <a:rPr sz="1200" spc="4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sz="1200" spc="-7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Acc</a:t>
            </a:r>
            <a:r>
              <a:rPr sz="1200" spc="4" dirty="0">
                <a:solidFill>
                  <a:srgbClr val="003366"/>
                </a:solidFill>
                <a:latin typeface="Arial"/>
                <a:cs typeface="Arial"/>
              </a:rPr>
              <a:t>oun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1200" spc="-1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1200" spc="4" dirty="0">
                <a:solidFill>
                  <a:srgbClr val="003366"/>
                </a:solidFill>
                <a:latin typeface="Arial"/>
                <a:cs typeface="Arial"/>
              </a:rPr>
              <a:t>ana</a:t>
            </a:r>
            <a:r>
              <a:rPr sz="1200" spc="-4" dirty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1200" spc="4" dirty="0">
                <a:solidFill>
                  <a:srgbClr val="003366"/>
                </a:solidFill>
                <a:latin typeface="Arial"/>
                <a:cs typeface="Arial"/>
              </a:rPr>
              <a:t>em</a:t>
            </a:r>
            <a:r>
              <a:rPr sz="1200" spc="-4" dirty="0">
                <a:solidFill>
                  <a:srgbClr val="003366"/>
                </a:solidFill>
                <a:latin typeface="Arial"/>
                <a:cs typeface="Arial"/>
              </a:rPr>
              <a:t>en</a:t>
            </a: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45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SUMANIOJI SPECIALIZACIJA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lt-LT" dirty="0" smtClean="0"/>
              <a:t>LVPA investicijas MTEPI* veikloms skiria pagal 7 sumaniosios specializacijos prioritetus:</a:t>
            </a:r>
            <a:endParaRPr lang="en-US" dirty="0"/>
          </a:p>
        </p:txBody>
      </p:sp>
      <p:sp>
        <p:nvSpPr>
          <p:cNvPr id="4" name="Statusis trikampis 3"/>
          <p:cNvSpPr/>
          <p:nvPr/>
        </p:nvSpPr>
        <p:spPr>
          <a:xfrm rot="10800000">
            <a:off x="8079814" y="-1"/>
            <a:ext cx="4112186" cy="25506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7971" y="134939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9"/>
          <p:cNvCxnSpPr>
            <a:cxnSpLocks/>
          </p:cNvCxnSpPr>
          <p:nvPr/>
        </p:nvCxnSpPr>
        <p:spPr bwMode="auto">
          <a:xfrm>
            <a:off x="2115866" y="4457264"/>
            <a:ext cx="0" cy="466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5"/>
          <p:cNvCxnSpPr/>
          <p:nvPr/>
        </p:nvCxnSpPr>
        <p:spPr bwMode="auto">
          <a:xfrm flipH="1" flipV="1">
            <a:off x="3414440" y="3711139"/>
            <a:ext cx="0" cy="465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17"/>
          <p:cNvCxnSpPr/>
          <p:nvPr/>
        </p:nvCxnSpPr>
        <p:spPr bwMode="auto">
          <a:xfrm flipH="1">
            <a:off x="4713015" y="4457264"/>
            <a:ext cx="0" cy="46672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9"/>
          <p:cNvCxnSpPr/>
          <p:nvPr/>
        </p:nvCxnSpPr>
        <p:spPr bwMode="auto">
          <a:xfrm flipH="1">
            <a:off x="7311753" y="4457264"/>
            <a:ext cx="0" cy="466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21"/>
          <p:cNvCxnSpPr/>
          <p:nvPr/>
        </p:nvCxnSpPr>
        <p:spPr bwMode="auto">
          <a:xfrm flipH="1" flipV="1">
            <a:off x="6013177" y="3711139"/>
            <a:ext cx="0" cy="465137"/>
          </a:xfrm>
          <a:prstGeom prst="straightConnector1">
            <a:avLst/>
          </a:prstGeom>
          <a:ln>
            <a:solidFill>
              <a:srgbClr val="FFDF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3"/>
          <p:cNvCxnSpPr>
            <a:cxnSpLocks/>
          </p:cNvCxnSpPr>
          <p:nvPr/>
        </p:nvCxnSpPr>
        <p:spPr bwMode="auto">
          <a:xfrm flipH="1" flipV="1">
            <a:off x="8610327" y="3711139"/>
            <a:ext cx="0" cy="46513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7"/>
          <p:cNvGrpSpPr>
            <a:grpSpLocks/>
          </p:cNvGrpSpPr>
          <p:nvPr/>
        </p:nvGrpSpPr>
        <p:grpSpPr bwMode="auto">
          <a:xfrm>
            <a:off x="1542786" y="3243745"/>
            <a:ext cx="1144620" cy="1327352"/>
            <a:chOff x="3149698" y="2927926"/>
            <a:chExt cx="1348318" cy="1564049"/>
          </a:xfrm>
        </p:grpSpPr>
        <p:sp>
          <p:nvSpPr>
            <p:cNvPr id="56" name="Hexagon 6"/>
            <p:cNvSpPr/>
            <p:nvPr/>
          </p:nvSpPr>
          <p:spPr>
            <a:xfrm rot="16200000">
              <a:off x="3041924" y="3036480"/>
              <a:ext cx="1563810" cy="1348280"/>
            </a:xfrm>
            <a:prstGeom prst="hexagon">
              <a:avLst/>
            </a:prstGeom>
            <a:solidFill>
              <a:srgbClr val="4F8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40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Hexagon 35"/>
            <p:cNvSpPr/>
            <p:nvPr/>
          </p:nvSpPr>
          <p:spPr>
            <a:xfrm rot="16200000">
              <a:off x="3175646" y="3151150"/>
              <a:ext cx="1296420" cy="1117603"/>
            </a:xfrm>
            <a:prstGeom prst="hexagon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53000">
                  <a:srgbClr val="F1EFF0"/>
                </a:gs>
                <a:gs pos="77000">
                  <a:srgbClr val="EFEDEE"/>
                </a:gs>
                <a:gs pos="100000">
                  <a:srgbClr val="EFEBEC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40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7"/>
          <p:cNvGrpSpPr>
            <a:grpSpLocks/>
          </p:cNvGrpSpPr>
          <p:nvPr/>
        </p:nvGrpSpPr>
        <p:grpSpPr bwMode="auto">
          <a:xfrm>
            <a:off x="2841988" y="4063045"/>
            <a:ext cx="1144620" cy="1327352"/>
            <a:chOff x="3149698" y="2927926"/>
            <a:chExt cx="1348318" cy="1564049"/>
          </a:xfrm>
        </p:grpSpPr>
        <p:sp>
          <p:nvSpPr>
            <p:cNvPr id="54" name="Hexagon 38"/>
            <p:cNvSpPr/>
            <p:nvPr/>
          </p:nvSpPr>
          <p:spPr>
            <a:xfrm rot="16200000">
              <a:off x="3041185" y="3036302"/>
              <a:ext cx="1563810" cy="1348280"/>
            </a:xfrm>
            <a:prstGeom prst="hexagon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40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Hexagon 39"/>
            <p:cNvSpPr/>
            <p:nvPr/>
          </p:nvSpPr>
          <p:spPr>
            <a:xfrm rot="16200000">
              <a:off x="3175646" y="3151150"/>
              <a:ext cx="1296420" cy="1117603"/>
            </a:xfrm>
            <a:prstGeom prst="hexagon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53000">
                  <a:srgbClr val="F1EFF0"/>
                </a:gs>
                <a:gs pos="77000">
                  <a:srgbClr val="EFEDEE"/>
                </a:gs>
                <a:gs pos="100000">
                  <a:srgbClr val="EFEBEC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40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45"/>
          <p:cNvGrpSpPr>
            <a:grpSpLocks/>
          </p:cNvGrpSpPr>
          <p:nvPr/>
        </p:nvGrpSpPr>
        <p:grpSpPr bwMode="auto">
          <a:xfrm>
            <a:off x="4141189" y="3243746"/>
            <a:ext cx="1144620" cy="1327352"/>
            <a:chOff x="3149698" y="2927926"/>
            <a:chExt cx="1348318" cy="1564049"/>
          </a:xfrm>
        </p:grpSpPr>
        <p:sp>
          <p:nvSpPr>
            <p:cNvPr id="52" name="Hexagon 46"/>
            <p:cNvSpPr/>
            <p:nvPr/>
          </p:nvSpPr>
          <p:spPr>
            <a:xfrm rot="16200000">
              <a:off x="3042317" y="3036479"/>
              <a:ext cx="1563810" cy="1348279"/>
            </a:xfrm>
            <a:prstGeom prst="hexagon">
              <a:avLst/>
            </a:prstGeom>
            <a:solidFill>
              <a:srgbClr val="F0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40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Hexagon 47"/>
            <p:cNvSpPr/>
            <p:nvPr/>
          </p:nvSpPr>
          <p:spPr>
            <a:xfrm rot="16200000">
              <a:off x="3175646" y="3151150"/>
              <a:ext cx="1296420" cy="1117603"/>
            </a:xfrm>
            <a:prstGeom prst="hexagon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53000">
                  <a:srgbClr val="F1EFF0"/>
                </a:gs>
                <a:gs pos="77000">
                  <a:srgbClr val="EFEDEE"/>
                </a:gs>
                <a:gs pos="100000">
                  <a:srgbClr val="EFEBEC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40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48"/>
          <p:cNvGrpSpPr>
            <a:grpSpLocks/>
          </p:cNvGrpSpPr>
          <p:nvPr/>
        </p:nvGrpSpPr>
        <p:grpSpPr bwMode="auto">
          <a:xfrm>
            <a:off x="5440393" y="4063045"/>
            <a:ext cx="1144620" cy="1327352"/>
            <a:chOff x="3149698" y="2927926"/>
            <a:chExt cx="1348318" cy="1564049"/>
          </a:xfrm>
        </p:grpSpPr>
        <p:sp>
          <p:nvSpPr>
            <p:cNvPr id="50" name="Hexagon 49"/>
            <p:cNvSpPr/>
            <p:nvPr/>
          </p:nvSpPr>
          <p:spPr>
            <a:xfrm rot="16200000">
              <a:off x="3041578" y="3036302"/>
              <a:ext cx="1563810" cy="1348279"/>
            </a:xfrm>
            <a:prstGeom prst="hexagon">
              <a:avLst/>
            </a:prstGeom>
            <a:solidFill>
              <a:srgbClr val="FFDF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40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6200000">
              <a:off x="3175646" y="3151150"/>
              <a:ext cx="1296420" cy="1117603"/>
            </a:xfrm>
            <a:prstGeom prst="hexagon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53000">
                  <a:srgbClr val="F1EFF0"/>
                </a:gs>
                <a:gs pos="77000">
                  <a:srgbClr val="EFEDEE"/>
                </a:gs>
                <a:gs pos="100000">
                  <a:srgbClr val="EFEBEC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40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52"/>
          <p:cNvGrpSpPr>
            <a:grpSpLocks/>
          </p:cNvGrpSpPr>
          <p:nvPr/>
        </p:nvGrpSpPr>
        <p:grpSpPr bwMode="auto">
          <a:xfrm>
            <a:off x="6739593" y="3243745"/>
            <a:ext cx="1144620" cy="1327352"/>
            <a:chOff x="3149698" y="2927926"/>
            <a:chExt cx="1348318" cy="1564049"/>
          </a:xfrm>
        </p:grpSpPr>
        <p:sp>
          <p:nvSpPr>
            <p:cNvPr id="48" name="Hexagon 53"/>
            <p:cNvSpPr/>
            <p:nvPr/>
          </p:nvSpPr>
          <p:spPr>
            <a:xfrm rot="16200000">
              <a:off x="3042711" y="3036480"/>
              <a:ext cx="1563810" cy="1348280"/>
            </a:xfrm>
            <a:prstGeom prst="hexagon">
              <a:avLst/>
            </a:prstGeom>
            <a:solidFill>
              <a:srgbClr val="92B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40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Hexagon 55"/>
            <p:cNvSpPr/>
            <p:nvPr/>
          </p:nvSpPr>
          <p:spPr>
            <a:xfrm rot="16200000">
              <a:off x="3175646" y="3151150"/>
              <a:ext cx="1296420" cy="1117603"/>
            </a:xfrm>
            <a:prstGeom prst="hexagon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53000">
                  <a:srgbClr val="F1EFF0"/>
                </a:gs>
                <a:gs pos="77000">
                  <a:srgbClr val="EFEDEE"/>
                </a:gs>
                <a:gs pos="100000">
                  <a:srgbClr val="EFEBEC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40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58"/>
          <p:cNvGrpSpPr>
            <a:grpSpLocks/>
          </p:cNvGrpSpPr>
          <p:nvPr/>
        </p:nvGrpSpPr>
        <p:grpSpPr bwMode="auto">
          <a:xfrm>
            <a:off x="8038795" y="4063045"/>
            <a:ext cx="1144620" cy="1327352"/>
            <a:chOff x="3149698" y="2927926"/>
            <a:chExt cx="1348318" cy="1564049"/>
          </a:xfrm>
        </p:grpSpPr>
        <p:sp>
          <p:nvSpPr>
            <p:cNvPr id="46" name="Hexagon 60"/>
            <p:cNvSpPr/>
            <p:nvPr/>
          </p:nvSpPr>
          <p:spPr>
            <a:xfrm rot="16200000">
              <a:off x="3041971" y="3036302"/>
              <a:ext cx="1563810" cy="1348280"/>
            </a:xfrm>
            <a:prstGeom prst="hexagon">
              <a:avLst/>
            </a:prstGeom>
            <a:solidFill>
              <a:srgbClr val="036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40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Hexagon 63"/>
            <p:cNvSpPr/>
            <p:nvPr/>
          </p:nvSpPr>
          <p:spPr>
            <a:xfrm rot="16200000">
              <a:off x="3175646" y="3151150"/>
              <a:ext cx="1296420" cy="1117603"/>
            </a:xfrm>
            <a:prstGeom prst="hexagon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53000">
                  <a:srgbClr val="F1EFF0"/>
                </a:gs>
                <a:gs pos="77000">
                  <a:srgbClr val="EFEDEE"/>
                </a:gs>
                <a:gs pos="100000">
                  <a:srgbClr val="EFEBEC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40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47"/>
          <p:cNvSpPr txBox="1">
            <a:spLocks noChangeArrowheads="1"/>
          </p:cNvSpPr>
          <p:nvPr/>
        </p:nvSpPr>
        <p:spPr bwMode="auto">
          <a:xfrm>
            <a:off x="1629658" y="5025661"/>
            <a:ext cx="11446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>
            <a:spAutoFit/>
          </a:bodyPr>
          <a:lstStyle/>
          <a:p>
            <a:r>
              <a:rPr lang="lt-LT" altLang="lt-LT" sz="1400" b="1" dirty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1. Energetika </a:t>
            </a:r>
            <a:r>
              <a:rPr lang="lt-LT" altLang="lt-LT" sz="1400" b="1" dirty="0" smtClean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lt-LT" altLang="lt-LT" sz="1400" b="1" dirty="0" smtClean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lt-LT" altLang="lt-LT" sz="1400" b="1" dirty="0" smtClean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ir </a:t>
            </a:r>
            <a:r>
              <a:rPr lang="lt-LT" altLang="lt-LT" sz="1400" b="1" dirty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tvari aplinka</a:t>
            </a:r>
            <a:endParaRPr lang="en-US" altLang="en-US" sz="1400" b="1" dirty="0">
              <a:solidFill>
                <a:srgbClr val="014067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45"/>
          <p:cNvSpPr txBox="1">
            <a:spLocks noChangeArrowheads="1"/>
          </p:cNvSpPr>
          <p:nvPr/>
        </p:nvSpPr>
        <p:spPr bwMode="auto">
          <a:xfrm>
            <a:off x="4114646" y="5000187"/>
            <a:ext cx="126968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anchor="ctr">
            <a:spAutoFit/>
          </a:bodyPr>
          <a:lstStyle/>
          <a:p>
            <a:r>
              <a:rPr lang="lt-LT" altLang="lt-LT" sz="1400" b="1" dirty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3. </a:t>
            </a:r>
            <a:r>
              <a:rPr lang="lt-LT" altLang="lt-LT" sz="1400" b="1" dirty="0" err="1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Agroinovacijos</a:t>
            </a:r>
            <a:r>
              <a:rPr lang="lt-LT" altLang="lt-LT" sz="1400" b="1" dirty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lt-LT" altLang="lt-LT" sz="1400" b="1" dirty="0" smtClean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lt-LT" altLang="lt-LT" sz="1400" b="1" dirty="0" smtClean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lt-LT" altLang="lt-LT" sz="1400" b="1" dirty="0" smtClean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ir </a:t>
            </a:r>
            <a:r>
              <a:rPr lang="lt-LT" altLang="lt-LT" sz="1400" b="1" dirty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maisto technologijos </a:t>
            </a:r>
          </a:p>
        </p:txBody>
      </p:sp>
      <p:sp>
        <p:nvSpPr>
          <p:cNvPr id="41" name="TextBox 43"/>
          <p:cNvSpPr txBox="1">
            <a:spLocks noChangeArrowheads="1"/>
          </p:cNvSpPr>
          <p:nvPr/>
        </p:nvSpPr>
        <p:spPr bwMode="auto">
          <a:xfrm>
            <a:off x="6909974" y="4977352"/>
            <a:ext cx="114462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>
            <a:spAutoFit/>
          </a:bodyPr>
          <a:lstStyle/>
          <a:p>
            <a:r>
              <a:rPr lang="lt-LT" altLang="lt-LT" sz="1400" b="1" dirty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5. </a:t>
            </a:r>
            <a:r>
              <a:rPr lang="lt-LT" altLang="lt-LT" sz="1400" b="1" dirty="0" smtClean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Išmanusis, netaršus, susietas transportas</a:t>
            </a:r>
            <a:endParaRPr lang="en-US" altLang="en-US" sz="1400" b="1" dirty="0">
              <a:solidFill>
                <a:srgbClr val="014067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812906" y="2996524"/>
            <a:ext cx="12992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>
            <a:spAutoFit/>
          </a:bodyPr>
          <a:lstStyle/>
          <a:p>
            <a:r>
              <a:rPr lang="lt-LT" altLang="lt-LT" sz="1400" b="1" dirty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2. Sveikatos technologijos ir biotechnologijos </a:t>
            </a:r>
          </a:p>
        </p:txBody>
      </p:sp>
      <p:sp>
        <p:nvSpPr>
          <p:cNvPr id="43" name="TextBox 39"/>
          <p:cNvSpPr txBox="1">
            <a:spLocks noChangeArrowheads="1"/>
          </p:cNvSpPr>
          <p:nvPr/>
        </p:nvSpPr>
        <p:spPr bwMode="auto">
          <a:xfrm>
            <a:off x="5583639" y="2599253"/>
            <a:ext cx="1144620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>
            <a:spAutoFit/>
          </a:bodyPr>
          <a:lstStyle/>
          <a:p>
            <a:r>
              <a:rPr lang="lt-LT" altLang="lt-LT" sz="1400" b="1" dirty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4. N</a:t>
            </a:r>
            <a:r>
              <a:rPr lang="pt-BR" altLang="lt-LT" sz="1400" b="1" dirty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auji </a:t>
            </a:r>
            <a:r>
              <a:rPr lang="lt-LT" altLang="lt-LT" sz="1400" b="1" dirty="0" smtClean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g</a:t>
            </a:r>
            <a:r>
              <a:rPr lang="pt-BR" altLang="lt-LT" sz="1400" b="1" dirty="0" smtClean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amybos </a:t>
            </a:r>
            <a:r>
              <a:rPr lang="pt-BR" altLang="lt-LT" sz="1400" b="1" dirty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procesai, medžiagos ir technologijos</a:t>
            </a:r>
            <a:endParaRPr lang="en-US" altLang="en-US" sz="1400" b="1" dirty="0">
              <a:solidFill>
                <a:srgbClr val="014067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37"/>
          <p:cNvSpPr txBox="1">
            <a:spLocks noChangeArrowheads="1"/>
          </p:cNvSpPr>
          <p:nvPr/>
        </p:nvSpPr>
        <p:spPr bwMode="auto">
          <a:xfrm>
            <a:off x="9445241" y="5034026"/>
            <a:ext cx="11446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>
            <a:spAutoFit/>
          </a:bodyPr>
          <a:lstStyle/>
          <a:p>
            <a:r>
              <a:rPr lang="lt-LT" altLang="lt-LT" sz="1400" b="1" dirty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7</a:t>
            </a:r>
            <a:r>
              <a:rPr lang="lt-LT" altLang="lt-LT" sz="1400" b="1" dirty="0" smtClean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 </a:t>
            </a:r>
            <a:r>
              <a:rPr lang="lt-LT" altLang="lt-LT" sz="1400" b="1" dirty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Įtrauki ir kūrybinga visuomenė</a:t>
            </a:r>
            <a:endParaRPr lang="en-US" altLang="en-US" sz="1400" b="1" dirty="0">
              <a:solidFill>
                <a:srgbClr val="014067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Freeform 308"/>
          <p:cNvSpPr/>
          <p:nvPr/>
        </p:nvSpPr>
        <p:spPr bwMode="auto">
          <a:xfrm>
            <a:off x="5716316" y="4457264"/>
            <a:ext cx="592137" cy="542924"/>
          </a:xfrm>
          <a:custGeom>
            <a:avLst/>
            <a:gdLst>
              <a:gd name="connsiteX0" fmla="*/ 432708 w 540885"/>
              <a:gd name="connsiteY0" fmla="*/ 356081 h 496091"/>
              <a:gd name="connsiteX1" fmla="*/ 407355 w 540885"/>
              <a:gd name="connsiteY1" fmla="*/ 366786 h 496091"/>
              <a:gd name="connsiteX2" fmla="*/ 396649 w 540885"/>
              <a:gd name="connsiteY2" fmla="*/ 392140 h 496091"/>
              <a:gd name="connsiteX3" fmla="*/ 407213 w 540885"/>
              <a:gd name="connsiteY3" fmla="*/ 417635 h 496091"/>
              <a:gd name="connsiteX4" fmla="*/ 432708 w 540885"/>
              <a:gd name="connsiteY4" fmla="*/ 428199 h 496091"/>
              <a:gd name="connsiteX5" fmla="*/ 458203 w 540885"/>
              <a:gd name="connsiteY5" fmla="*/ 417635 h 496091"/>
              <a:gd name="connsiteX6" fmla="*/ 468767 w 540885"/>
              <a:gd name="connsiteY6" fmla="*/ 392140 h 496091"/>
              <a:gd name="connsiteX7" fmla="*/ 458063 w 540885"/>
              <a:gd name="connsiteY7" fmla="*/ 366786 h 496091"/>
              <a:gd name="connsiteX8" fmla="*/ 432708 w 540885"/>
              <a:gd name="connsiteY8" fmla="*/ 356081 h 496091"/>
              <a:gd name="connsiteX9" fmla="*/ 396649 w 540885"/>
              <a:gd name="connsiteY9" fmla="*/ 288471 h 496091"/>
              <a:gd name="connsiteX10" fmla="*/ 409608 w 540885"/>
              <a:gd name="connsiteY10" fmla="*/ 301570 h 496091"/>
              <a:gd name="connsiteX11" fmla="*/ 424257 w 540885"/>
              <a:gd name="connsiteY11" fmla="*/ 320586 h 496091"/>
              <a:gd name="connsiteX12" fmla="*/ 432708 w 540885"/>
              <a:gd name="connsiteY12" fmla="*/ 320023 h 496091"/>
              <a:gd name="connsiteX13" fmla="*/ 441160 w 540885"/>
              <a:gd name="connsiteY13" fmla="*/ 320586 h 496091"/>
              <a:gd name="connsiteX14" fmla="*/ 467077 w 540885"/>
              <a:gd name="connsiteY14" fmla="*/ 289034 h 496091"/>
              <a:gd name="connsiteX15" fmla="*/ 468767 w 540885"/>
              <a:gd name="connsiteY15" fmla="*/ 288471 h 496091"/>
              <a:gd name="connsiteX16" fmla="*/ 503699 w 540885"/>
              <a:gd name="connsiteY16" fmla="*/ 308190 h 496091"/>
              <a:gd name="connsiteX17" fmla="*/ 504826 w 540885"/>
              <a:gd name="connsiteY17" fmla="*/ 310163 h 496091"/>
              <a:gd name="connsiteX18" fmla="*/ 490459 w 540885"/>
              <a:gd name="connsiteY18" fmla="*/ 349039 h 496091"/>
              <a:gd name="connsiteX19" fmla="*/ 498910 w 540885"/>
              <a:gd name="connsiteY19" fmla="*/ 363688 h 496091"/>
              <a:gd name="connsiteX20" fmla="*/ 540885 w 540885"/>
              <a:gd name="connsiteY20" fmla="*/ 372421 h 496091"/>
              <a:gd name="connsiteX21" fmla="*/ 540885 w 540885"/>
              <a:gd name="connsiteY21" fmla="*/ 411860 h 496091"/>
              <a:gd name="connsiteX22" fmla="*/ 498910 w 540885"/>
              <a:gd name="connsiteY22" fmla="*/ 420593 h 496091"/>
              <a:gd name="connsiteX23" fmla="*/ 490459 w 540885"/>
              <a:gd name="connsiteY23" fmla="*/ 435242 h 496091"/>
              <a:gd name="connsiteX24" fmla="*/ 504826 w 540885"/>
              <a:gd name="connsiteY24" fmla="*/ 474118 h 496091"/>
              <a:gd name="connsiteX25" fmla="*/ 503699 w 540885"/>
              <a:gd name="connsiteY25" fmla="*/ 476090 h 496091"/>
              <a:gd name="connsiteX26" fmla="*/ 468767 w 540885"/>
              <a:gd name="connsiteY26" fmla="*/ 496091 h 496091"/>
              <a:gd name="connsiteX27" fmla="*/ 455809 w 540885"/>
              <a:gd name="connsiteY27" fmla="*/ 482851 h 496091"/>
              <a:gd name="connsiteX28" fmla="*/ 441160 w 540885"/>
              <a:gd name="connsiteY28" fmla="*/ 463695 h 496091"/>
              <a:gd name="connsiteX29" fmla="*/ 432708 w 540885"/>
              <a:gd name="connsiteY29" fmla="*/ 464258 h 496091"/>
              <a:gd name="connsiteX30" fmla="*/ 424257 w 540885"/>
              <a:gd name="connsiteY30" fmla="*/ 463695 h 496091"/>
              <a:gd name="connsiteX31" fmla="*/ 409608 w 540885"/>
              <a:gd name="connsiteY31" fmla="*/ 482851 h 496091"/>
              <a:gd name="connsiteX32" fmla="*/ 396649 w 540885"/>
              <a:gd name="connsiteY32" fmla="*/ 496091 h 496091"/>
              <a:gd name="connsiteX33" fmla="*/ 361717 w 540885"/>
              <a:gd name="connsiteY33" fmla="*/ 476090 h 496091"/>
              <a:gd name="connsiteX34" fmla="*/ 360591 w 540885"/>
              <a:gd name="connsiteY34" fmla="*/ 474118 h 496091"/>
              <a:gd name="connsiteX35" fmla="*/ 374958 w 540885"/>
              <a:gd name="connsiteY35" fmla="*/ 435242 h 496091"/>
              <a:gd name="connsiteX36" fmla="*/ 366507 w 540885"/>
              <a:gd name="connsiteY36" fmla="*/ 420593 h 496091"/>
              <a:gd name="connsiteX37" fmla="*/ 324532 w 540885"/>
              <a:gd name="connsiteY37" fmla="*/ 411860 h 496091"/>
              <a:gd name="connsiteX38" fmla="*/ 324532 w 540885"/>
              <a:gd name="connsiteY38" fmla="*/ 372421 h 496091"/>
              <a:gd name="connsiteX39" fmla="*/ 366507 w 540885"/>
              <a:gd name="connsiteY39" fmla="*/ 363688 h 496091"/>
              <a:gd name="connsiteX40" fmla="*/ 374958 w 540885"/>
              <a:gd name="connsiteY40" fmla="*/ 349039 h 496091"/>
              <a:gd name="connsiteX41" fmla="*/ 360591 w 540885"/>
              <a:gd name="connsiteY41" fmla="*/ 310163 h 496091"/>
              <a:gd name="connsiteX42" fmla="*/ 361717 w 540885"/>
              <a:gd name="connsiteY42" fmla="*/ 308190 h 496091"/>
              <a:gd name="connsiteX43" fmla="*/ 371577 w 540885"/>
              <a:gd name="connsiteY43" fmla="*/ 302557 h 496091"/>
              <a:gd name="connsiteX44" fmla="*/ 388198 w 540885"/>
              <a:gd name="connsiteY44" fmla="*/ 292978 h 496091"/>
              <a:gd name="connsiteX45" fmla="*/ 396649 w 540885"/>
              <a:gd name="connsiteY45" fmla="*/ 288471 h 496091"/>
              <a:gd name="connsiteX46" fmla="*/ 180295 w 540885"/>
              <a:gd name="connsiteY46" fmla="*/ 175788 h 496091"/>
              <a:gd name="connsiteX47" fmla="*/ 129305 w 540885"/>
              <a:gd name="connsiteY47" fmla="*/ 196916 h 496091"/>
              <a:gd name="connsiteX48" fmla="*/ 108177 w 540885"/>
              <a:gd name="connsiteY48" fmla="*/ 247906 h 496091"/>
              <a:gd name="connsiteX49" fmla="*/ 129305 w 540885"/>
              <a:gd name="connsiteY49" fmla="*/ 298895 h 496091"/>
              <a:gd name="connsiteX50" fmla="*/ 180295 w 540885"/>
              <a:gd name="connsiteY50" fmla="*/ 320024 h 496091"/>
              <a:gd name="connsiteX51" fmla="*/ 231285 w 540885"/>
              <a:gd name="connsiteY51" fmla="*/ 298895 h 496091"/>
              <a:gd name="connsiteX52" fmla="*/ 252413 w 540885"/>
              <a:gd name="connsiteY52" fmla="*/ 247906 h 496091"/>
              <a:gd name="connsiteX53" fmla="*/ 231285 w 540885"/>
              <a:gd name="connsiteY53" fmla="*/ 196916 h 496091"/>
              <a:gd name="connsiteX54" fmla="*/ 180295 w 540885"/>
              <a:gd name="connsiteY54" fmla="*/ 175788 h 496091"/>
              <a:gd name="connsiteX55" fmla="*/ 432708 w 540885"/>
              <a:gd name="connsiteY55" fmla="*/ 67611 h 496091"/>
              <a:gd name="connsiteX56" fmla="*/ 407355 w 540885"/>
              <a:gd name="connsiteY56" fmla="*/ 78316 h 496091"/>
              <a:gd name="connsiteX57" fmla="*/ 396649 w 540885"/>
              <a:gd name="connsiteY57" fmla="*/ 103670 h 496091"/>
              <a:gd name="connsiteX58" fmla="*/ 407213 w 540885"/>
              <a:gd name="connsiteY58" fmla="*/ 129165 h 496091"/>
              <a:gd name="connsiteX59" fmla="*/ 432708 w 540885"/>
              <a:gd name="connsiteY59" fmla="*/ 139729 h 496091"/>
              <a:gd name="connsiteX60" fmla="*/ 458203 w 540885"/>
              <a:gd name="connsiteY60" fmla="*/ 129165 h 496091"/>
              <a:gd name="connsiteX61" fmla="*/ 468767 w 540885"/>
              <a:gd name="connsiteY61" fmla="*/ 103670 h 496091"/>
              <a:gd name="connsiteX62" fmla="*/ 458063 w 540885"/>
              <a:gd name="connsiteY62" fmla="*/ 78316 h 496091"/>
              <a:gd name="connsiteX63" fmla="*/ 432708 w 540885"/>
              <a:gd name="connsiteY63" fmla="*/ 67611 h 496091"/>
              <a:gd name="connsiteX64" fmla="*/ 154096 w 540885"/>
              <a:gd name="connsiteY64" fmla="*/ 67611 h 496091"/>
              <a:gd name="connsiteX65" fmla="*/ 206494 w 540885"/>
              <a:gd name="connsiteY65" fmla="*/ 67611 h 496091"/>
              <a:gd name="connsiteX66" fmla="*/ 212128 w 540885"/>
              <a:gd name="connsiteY66" fmla="*/ 69724 h 496091"/>
              <a:gd name="connsiteX67" fmla="*/ 214945 w 540885"/>
              <a:gd name="connsiteY67" fmla="*/ 74654 h 496091"/>
              <a:gd name="connsiteX68" fmla="*/ 221425 w 540885"/>
              <a:gd name="connsiteY68" fmla="*/ 117755 h 496091"/>
              <a:gd name="connsiteX69" fmla="*/ 242553 w 540885"/>
              <a:gd name="connsiteY69" fmla="*/ 126488 h 496091"/>
              <a:gd name="connsiteX70" fmla="*/ 275795 w 540885"/>
              <a:gd name="connsiteY70" fmla="*/ 101416 h 496091"/>
              <a:gd name="connsiteX71" fmla="*/ 281429 w 540885"/>
              <a:gd name="connsiteY71" fmla="*/ 99444 h 496091"/>
              <a:gd name="connsiteX72" fmla="*/ 287345 w 540885"/>
              <a:gd name="connsiteY72" fmla="*/ 101698 h 496091"/>
              <a:gd name="connsiteX73" fmla="*/ 327911 w 540885"/>
              <a:gd name="connsiteY73" fmla="*/ 146772 h 496091"/>
              <a:gd name="connsiteX74" fmla="*/ 325939 w 540885"/>
              <a:gd name="connsiteY74" fmla="*/ 152124 h 496091"/>
              <a:gd name="connsiteX75" fmla="*/ 314108 w 540885"/>
              <a:gd name="connsiteY75" fmla="*/ 167337 h 496091"/>
              <a:gd name="connsiteX76" fmla="*/ 301430 w 540885"/>
              <a:gd name="connsiteY76" fmla="*/ 184239 h 496091"/>
              <a:gd name="connsiteX77" fmla="*/ 311008 w 540885"/>
              <a:gd name="connsiteY77" fmla="*/ 207339 h 496091"/>
              <a:gd name="connsiteX78" fmla="*/ 353828 w 540885"/>
              <a:gd name="connsiteY78" fmla="*/ 213819 h 496091"/>
              <a:gd name="connsiteX79" fmla="*/ 358618 w 540885"/>
              <a:gd name="connsiteY79" fmla="*/ 216777 h 496091"/>
              <a:gd name="connsiteX80" fmla="*/ 360590 w 540885"/>
              <a:gd name="connsiteY80" fmla="*/ 222270 h 496091"/>
              <a:gd name="connsiteX81" fmla="*/ 360590 w 540885"/>
              <a:gd name="connsiteY81" fmla="*/ 274386 h 496091"/>
              <a:gd name="connsiteX82" fmla="*/ 358618 w 540885"/>
              <a:gd name="connsiteY82" fmla="*/ 279880 h 496091"/>
              <a:gd name="connsiteX83" fmla="*/ 354110 w 540885"/>
              <a:gd name="connsiteY83" fmla="*/ 282838 h 496091"/>
              <a:gd name="connsiteX84" fmla="*/ 310445 w 540885"/>
              <a:gd name="connsiteY84" fmla="*/ 289599 h 496091"/>
              <a:gd name="connsiteX85" fmla="*/ 301430 w 540885"/>
              <a:gd name="connsiteY85" fmla="*/ 311009 h 496091"/>
              <a:gd name="connsiteX86" fmla="*/ 326784 w 540885"/>
              <a:gd name="connsiteY86" fmla="*/ 343405 h 496091"/>
              <a:gd name="connsiteX87" fmla="*/ 328756 w 540885"/>
              <a:gd name="connsiteY87" fmla="*/ 349040 h 496091"/>
              <a:gd name="connsiteX88" fmla="*/ 326784 w 540885"/>
              <a:gd name="connsiteY88" fmla="*/ 354392 h 496091"/>
              <a:gd name="connsiteX89" fmla="*/ 303543 w 540885"/>
              <a:gd name="connsiteY89" fmla="*/ 379605 h 496091"/>
              <a:gd name="connsiteX90" fmla="*/ 281429 w 540885"/>
              <a:gd name="connsiteY90" fmla="*/ 396367 h 496091"/>
              <a:gd name="connsiteX91" fmla="*/ 275513 w 540885"/>
              <a:gd name="connsiteY91" fmla="*/ 394395 h 496091"/>
              <a:gd name="connsiteX92" fmla="*/ 243117 w 540885"/>
              <a:gd name="connsiteY92" fmla="*/ 369041 h 496091"/>
              <a:gd name="connsiteX93" fmla="*/ 221425 w 540885"/>
              <a:gd name="connsiteY93" fmla="*/ 377774 h 496091"/>
              <a:gd name="connsiteX94" fmla="*/ 214945 w 540885"/>
              <a:gd name="connsiteY94" fmla="*/ 421439 h 496091"/>
              <a:gd name="connsiteX95" fmla="*/ 206494 w 540885"/>
              <a:gd name="connsiteY95" fmla="*/ 428200 h 496091"/>
              <a:gd name="connsiteX96" fmla="*/ 154096 w 540885"/>
              <a:gd name="connsiteY96" fmla="*/ 428200 h 496091"/>
              <a:gd name="connsiteX97" fmla="*/ 148462 w 540885"/>
              <a:gd name="connsiteY97" fmla="*/ 426087 h 496091"/>
              <a:gd name="connsiteX98" fmla="*/ 145645 w 540885"/>
              <a:gd name="connsiteY98" fmla="*/ 421158 h 496091"/>
              <a:gd name="connsiteX99" fmla="*/ 139165 w 540885"/>
              <a:gd name="connsiteY99" fmla="*/ 378056 h 496091"/>
              <a:gd name="connsiteX100" fmla="*/ 118037 w 540885"/>
              <a:gd name="connsiteY100" fmla="*/ 369323 h 496091"/>
              <a:gd name="connsiteX101" fmla="*/ 84795 w 540885"/>
              <a:gd name="connsiteY101" fmla="*/ 394395 h 496091"/>
              <a:gd name="connsiteX102" fmla="*/ 79161 w 540885"/>
              <a:gd name="connsiteY102" fmla="*/ 396367 h 496091"/>
              <a:gd name="connsiteX103" fmla="*/ 73245 w 540885"/>
              <a:gd name="connsiteY103" fmla="*/ 394113 h 496091"/>
              <a:gd name="connsiteX104" fmla="*/ 32679 w 540885"/>
              <a:gd name="connsiteY104" fmla="*/ 349040 h 496091"/>
              <a:gd name="connsiteX105" fmla="*/ 34651 w 540885"/>
              <a:gd name="connsiteY105" fmla="*/ 343687 h 496091"/>
              <a:gd name="connsiteX106" fmla="*/ 46201 w 540885"/>
              <a:gd name="connsiteY106" fmla="*/ 328756 h 496091"/>
              <a:gd name="connsiteX107" fmla="*/ 59441 w 540885"/>
              <a:gd name="connsiteY107" fmla="*/ 311572 h 496091"/>
              <a:gd name="connsiteX108" fmla="*/ 49581 w 540885"/>
              <a:gd name="connsiteY108" fmla="*/ 288472 h 496091"/>
              <a:gd name="connsiteX109" fmla="*/ 6761 w 540885"/>
              <a:gd name="connsiteY109" fmla="*/ 281711 h 496091"/>
              <a:gd name="connsiteX110" fmla="*/ 1972 w 540885"/>
              <a:gd name="connsiteY110" fmla="*/ 279034 h 496091"/>
              <a:gd name="connsiteX111" fmla="*/ 0 w 540885"/>
              <a:gd name="connsiteY111" fmla="*/ 273541 h 496091"/>
              <a:gd name="connsiteX112" fmla="*/ 0 w 540885"/>
              <a:gd name="connsiteY112" fmla="*/ 221425 h 496091"/>
              <a:gd name="connsiteX113" fmla="*/ 1972 w 540885"/>
              <a:gd name="connsiteY113" fmla="*/ 215932 h 496091"/>
              <a:gd name="connsiteX114" fmla="*/ 6480 w 540885"/>
              <a:gd name="connsiteY114" fmla="*/ 212973 h 496091"/>
              <a:gd name="connsiteX115" fmla="*/ 50145 w 540885"/>
              <a:gd name="connsiteY115" fmla="*/ 206213 h 496091"/>
              <a:gd name="connsiteX116" fmla="*/ 59159 w 540885"/>
              <a:gd name="connsiteY116" fmla="*/ 184802 h 496091"/>
              <a:gd name="connsiteX117" fmla="*/ 33806 w 540885"/>
              <a:gd name="connsiteY117" fmla="*/ 152406 h 496091"/>
              <a:gd name="connsiteX118" fmla="*/ 31834 w 540885"/>
              <a:gd name="connsiteY118" fmla="*/ 146772 h 496091"/>
              <a:gd name="connsiteX119" fmla="*/ 33806 w 540885"/>
              <a:gd name="connsiteY119" fmla="*/ 141137 h 496091"/>
              <a:gd name="connsiteX120" fmla="*/ 56906 w 540885"/>
              <a:gd name="connsiteY120" fmla="*/ 116065 h 496091"/>
              <a:gd name="connsiteX121" fmla="*/ 79161 w 540885"/>
              <a:gd name="connsiteY121" fmla="*/ 99444 h 496091"/>
              <a:gd name="connsiteX122" fmla="*/ 85077 w 540885"/>
              <a:gd name="connsiteY122" fmla="*/ 101416 h 496091"/>
              <a:gd name="connsiteX123" fmla="*/ 117474 w 540885"/>
              <a:gd name="connsiteY123" fmla="*/ 126770 h 496091"/>
              <a:gd name="connsiteX124" fmla="*/ 139165 w 540885"/>
              <a:gd name="connsiteY124" fmla="*/ 117755 h 496091"/>
              <a:gd name="connsiteX125" fmla="*/ 145645 w 540885"/>
              <a:gd name="connsiteY125" fmla="*/ 74372 h 496091"/>
              <a:gd name="connsiteX126" fmla="*/ 154096 w 540885"/>
              <a:gd name="connsiteY126" fmla="*/ 67611 h 496091"/>
              <a:gd name="connsiteX127" fmla="*/ 396649 w 540885"/>
              <a:gd name="connsiteY127" fmla="*/ 0 h 496091"/>
              <a:gd name="connsiteX128" fmla="*/ 409608 w 540885"/>
              <a:gd name="connsiteY128" fmla="*/ 13100 h 496091"/>
              <a:gd name="connsiteX129" fmla="*/ 424257 w 540885"/>
              <a:gd name="connsiteY129" fmla="*/ 32116 h 496091"/>
              <a:gd name="connsiteX130" fmla="*/ 432708 w 540885"/>
              <a:gd name="connsiteY130" fmla="*/ 31552 h 496091"/>
              <a:gd name="connsiteX131" fmla="*/ 441160 w 540885"/>
              <a:gd name="connsiteY131" fmla="*/ 32116 h 496091"/>
              <a:gd name="connsiteX132" fmla="*/ 467077 w 540885"/>
              <a:gd name="connsiteY132" fmla="*/ 564 h 496091"/>
              <a:gd name="connsiteX133" fmla="*/ 468767 w 540885"/>
              <a:gd name="connsiteY133" fmla="*/ 0 h 496091"/>
              <a:gd name="connsiteX134" fmla="*/ 503699 w 540885"/>
              <a:gd name="connsiteY134" fmla="*/ 19720 h 496091"/>
              <a:gd name="connsiteX135" fmla="*/ 504826 w 540885"/>
              <a:gd name="connsiteY135" fmla="*/ 21692 h 496091"/>
              <a:gd name="connsiteX136" fmla="*/ 490459 w 540885"/>
              <a:gd name="connsiteY136" fmla="*/ 60568 h 496091"/>
              <a:gd name="connsiteX137" fmla="*/ 498910 w 540885"/>
              <a:gd name="connsiteY137" fmla="*/ 75217 h 496091"/>
              <a:gd name="connsiteX138" fmla="*/ 540885 w 540885"/>
              <a:gd name="connsiteY138" fmla="*/ 83950 h 496091"/>
              <a:gd name="connsiteX139" fmla="*/ 540885 w 540885"/>
              <a:gd name="connsiteY139" fmla="*/ 123390 h 496091"/>
              <a:gd name="connsiteX140" fmla="*/ 498910 w 540885"/>
              <a:gd name="connsiteY140" fmla="*/ 132123 h 496091"/>
              <a:gd name="connsiteX141" fmla="*/ 490459 w 540885"/>
              <a:gd name="connsiteY141" fmla="*/ 146772 h 496091"/>
              <a:gd name="connsiteX142" fmla="*/ 504826 w 540885"/>
              <a:gd name="connsiteY142" fmla="*/ 185648 h 496091"/>
              <a:gd name="connsiteX143" fmla="*/ 503699 w 540885"/>
              <a:gd name="connsiteY143" fmla="*/ 187619 h 496091"/>
              <a:gd name="connsiteX144" fmla="*/ 468767 w 540885"/>
              <a:gd name="connsiteY144" fmla="*/ 207621 h 496091"/>
              <a:gd name="connsiteX145" fmla="*/ 455809 w 540885"/>
              <a:gd name="connsiteY145" fmla="*/ 194381 h 496091"/>
              <a:gd name="connsiteX146" fmla="*/ 441160 w 540885"/>
              <a:gd name="connsiteY146" fmla="*/ 175224 h 496091"/>
              <a:gd name="connsiteX147" fmla="*/ 432708 w 540885"/>
              <a:gd name="connsiteY147" fmla="*/ 175788 h 496091"/>
              <a:gd name="connsiteX148" fmla="*/ 424257 w 540885"/>
              <a:gd name="connsiteY148" fmla="*/ 175224 h 496091"/>
              <a:gd name="connsiteX149" fmla="*/ 409608 w 540885"/>
              <a:gd name="connsiteY149" fmla="*/ 194381 h 496091"/>
              <a:gd name="connsiteX150" fmla="*/ 396649 w 540885"/>
              <a:gd name="connsiteY150" fmla="*/ 207621 h 496091"/>
              <a:gd name="connsiteX151" fmla="*/ 361717 w 540885"/>
              <a:gd name="connsiteY151" fmla="*/ 187619 h 496091"/>
              <a:gd name="connsiteX152" fmla="*/ 360591 w 540885"/>
              <a:gd name="connsiteY152" fmla="*/ 185648 h 496091"/>
              <a:gd name="connsiteX153" fmla="*/ 374958 w 540885"/>
              <a:gd name="connsiteY153" fmla="*/ 146772 h 496091"/>
              <a:gd name="connsiteX154" fmla="*/ 366507 w 540885"/>
              <a:gd name="connsiteY154" fmla="*/ 132123 h 496091"/>
              <a:gd name="connsiteX155" fmla="*/ 324532 w 540885"/>
              <a:gd name="connsiteY155" fmla="*/ 123390 h 496091"/>
              <a:gd name="connsiteX156" fmla="*/ 324532 w 540885"/>
              <a:gd name="connsiteY156" fmla="*/ 83950 h 496091"/>
              <a:gd name="connsiteX157" fmla="*/ 366507 w 540885"/>
              <a:gd name="connsiteY157" fmla="*/ 75217 h 496091"/>
              <a:gd name="connsiteX158" fmla="*/ 374958 w 540885"/>
              <a:gd name="connsiteY158" fmla="*/ 60568 h 496091"/>
              <a:gd name="connsiteX159" fmla="*/ 360591 w 540885"/>
              <a:gd name="connsiteY159" fmla="*/ 21692 h 496091"/>
              <a:gd name="connsiteX160" fmla="*/ 361717 w 540885"/>
              <a:gd name="connsiteY160" fmla="*/ 19720 h 496091"/>
              <a:gd name="connsiteX161" fmla="*/ 371577 w 540885"/>
              <a:gd name="connsiteY161" fmla="*/ 14086 h 496091"/>
              <a:gd name="connsiteX162" fmla="*/ 388198 w 540885"/>
              <a:gd name="connsiteY162" fmla="*/ 4508 h 496091"/>
              <a:gd name="connsiteX163" fmla="*/ 396649 w 540885"/>
              <a:gd name="connsiteY163" fmla="*/ 0 h 4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540885" h="496091">
                <a:moveTo>
                  <a:pt x="432708" y="356081"/>
                </a:moveTo>
                <a:cubicBezTo>
                  <a:pt x="422942" y="356081"/>
                  <a:pt x="414491" y="359650"/>
                  <a:pt x="407355" y="366786"/>
                </a:cubicBezTo>
                <a:cubicBezTo>
                  <a:pt x="400218" y="373923"/>
                  <a:pt x="396649" y="382375"/>
                  <a:pt x="396649" y="392140"/>
                </a:cubicBezTo>
                <a:cubicBezTo>
                  <a:pt x="396649" y="402094"/>
                  <a:pt x="400171" y="410592"/>
                  <a:pt x="407213" y="417635"/>
                </a:cubicBezTo>
                <a:cubicBezTo>
                  <a:pt x="414257" y="424678"/>
                  <a:pt x="422754" y="428199"/>
                  <a:pt x="432708" y="428199"/>
                </a:cubicBezTo>
                <a:cubicBezTo>
                  <a:pt x="442662" y="428199"/>
                  <a:pt x="451161" y="424678"/>
                  <a:pt x="458203" y="417635"/>
                </a:cubicBezTo>
                <a:cubicBezTo>
                  <a:pt x="465246" y="410592"/>
                  <a:pt x="468767" y="402094"/>
                  <a:pt x="468767" y="392140"/>
                </a:cubicBezTo>
                <a:cubicBezTo>
                  <a:pt x="468767" y="382375"/>
                  <a:pt x="465199" y="373923"/>
                  <a:pt x="458063" y="366786"/>
                </a:cubicBezTo>
                <a:cubicBezTo>
                  <a:pt x="450925" y="359650"/>
                  <a:pt x="442474" y="356081"/>
                  <a:pt x="432708" y="356081"/>
                </a:cubicBezTo>
                <a:close/>
                <a:moveTo>
                  <a:pt x="396649" y="288471"/>
                </a:moveTo>
                <a:cubicBezTo>
                  <a:pt x="398152" y="288471"/>
                  <a:pt x="402471" y="292838"/>
                  <a:pt x="409608" y="301570"/>
                </a:cubicBezTo>
                <a:cubicBezTo>
                  <a:pt x="416744" y="310303"/>
                  <a:pt x="421628" y="316642"/>
                  <a:pt x="424257" y="320586"/>
                </a:cubicBezTo>
                <a:cubicBezTo>
                  <a:pt x="428013" y="320210"/>
                  <a:pt x="430830" y="320023"/>
                  <a:pt x="432708" y="320023"/>
                </a:cubicBezTo>
                <a:cubicBezTo>
                  <a:pt x="434586" y="320023"/>
                  <a:pt x="437403" y="320210"/>
                  <a:pt x="441160" y="320586"/>
                </a:cubicBezTo>
                <a:cubicBezTo>
                  <a:pt x="450738" y="307251"/>
                  <a:pt x="459377" y="296734"/>
                  <a:pt x="467077" y="289034"/>
                </a:cubicBezTo>
                <a:lnTo>
                  <a:pt x="468767" y="288471"/>
                </a:lnTo>
                <a:cubicBezTo>
                  <a:pt x="469518" y="288471"/>
                  <a:pt x="481162" y="295044"/>
                  <a:pt x="503699" y="308190"/>
                </a:cubicBezTo>
                <a:cubicBezTo>
                  <a:pt x="504450" y="308754"/>
                  <a:pt x="504826" y="309412"/>
                  <a:pt x="504826" y="310163"/>
                </a:cubicBezTo>
                <a:cubicBezTo>
                  <a:pt x="504826" y="314858"/>
                  <a:pt x="500037" y="327816"/>
                  <a:pt x="490459" y="349039"/>
                </a:cubicBezTo>
                <a:cubicBezTo>
                  <a:pt x="493651" y="353358"/>
                  <a:pt x="496468" y="358241"/>
                  <a:pt x="498910" y="363688"/>
                </a:cubicBezTo>
                <a:cubicBezTo>
                  <a:pt x="526893" y="366505"/>
                  <a:pt x="540885" y="369416"/>
                  <a:pt x="540885" y="372421"/>
                </a:cubicBezTo>
                <a:lnTo>
                  <a:pt x="540885" y="411860"/>
                </a:lnTo>
                <a:cubicBezTo>
                  <a:pt x="540885" y="414865"/>
                  <a:pt x="526893" y="417776"/>
                  <a:pt x="498910" y="420593"/>
                </a:cubicBezTo>
                <a:cubicBezTo>
                  <a:pt x="496657" y="425664"/>
                  <a:pt x="493839" y="430547"/>
                  <a:pt x="490459" y="435242"/>
                </a:cubicBezTo>
                <a:cubicBezTo>
                  <a:pt x="500037" y="456464"/>
                  <a:pt x="504826" y="469423"/>
                  <a:pt x="504826" y="474118"/>
                </a:cubicBezTo>
                <a:cubicBezTo>
                  <a:pt x="504826" y="474869"/>
                  <a:pt x="504450" y="475527"/>
                  <a:pt x="503699" y="476090"/>
                </a:cubicBezTo>
                <a:cubicBezTo>
                  <a:pt x="480787" y="489424"/>
                  <a:pt x="469143" y="496091"/>
                  <a:pt x="468767" y="496091"/>
                </a:cubicBezTo>
                <a:cubicBezTo>
                  <a:pt x="467265" y="496091"/>
                  <a:pt x="462945" y="491678"/>
                  <a:pt x="455809" y="482851"/>
                </a:cubicBezTo>
                <a:cubicBezTo>
                  <a:pt x="448672" y="474024"/>
                  <a:pt x="443788" y="467639"/>
                  <a:pt x="441160" y="463695"/>
                </a:cubicBezTo>
                <a:cubicBezTo>
                  <a:pt x="437403" y="464070"/>
                  <a:pt x="434586" y="464258"/>
                  <a:pt x="432708" y="464258"/>
                </a:cubicBezTo>
                <a:cubicBezTo>
                  <a:pt x="430830" y="464258"/>
                  <a:pt x="428013" y="464070"/>
                  <a:pt x="424257" y="463695"/>
                </a:cubicBezTo>
                <a:cubicBezTo>
                  <a:pt x="421628" y="467639"/>
                  <a:pt x="416744" y="474024"/>
                  <a:pt x="409608" y="482851"/>
                </a:cubicBezTo>
                <a:cubicBezTo>
                  <a:pt x="402471" y="491678"/>
                  <a:pt x="398152" y="496091"/>
                  <a:pt x="396649" y="496091"/>
                </a:cubicBezTo>
                <a:cubicBezTo>
                  <a:pt x="396274" y="496091"/>
                  <a:pt x="384629" y="489424"/>
                  <a:pt x="361717" y="476090"/>
                </a:cubicBezTo>
                <a:cubicBezTo>
                  <a:pt x="360966" y="475527"/>
                  <a:pt x="360591" y="474869"/>
                  <a:pt x="360591" y="474118"/>
                </a:cubicBezTo>
                <a:cubicBezTo>
                  <a:pt x="360591" y="469423"/>
                  <a:pt x="365380" y="456464"/>
                  <a:pt x="374958" y="435242"/>
                </a:cubicBezTo>
                <a:cubicBezTo>
                  <a:pt x="371577" y="430547"/>
                  <a:pt x="368760" y="425664"/>
                  <a:pt x="366507" y="420593"/>
                </a:cubicBezTo>
                <a:cubicBezTo>
                  <a:pt x="338523" y="417776"/>
                  <a:pt x="324532" y="414865"/>
                  <a:pt x="324532" y="411860"/>
                </a:cubicBezTo>
                <a:lnTo>
                  <a:pt x="324532" y="372421"/>
                </a:lnTo>
                <a:cubicBezTo>
                  <a:pt x="324532" y="369416"/>
                  <a:pt x="338523" y="366505"/>
                  <a:pt x="366507" y="363688"/>
                </a:cubicBezTo>
                <a:cubicBezTo>
                  <a:pt x="368948" y="358241"/>
                  <a:pt x="371765" y="353358"/>
                  <a:pt x="374958" y="349039"/>
                </a:cubicBezTo>
                <a:cubicBezTo>
                  <a:pt x="365380" y="327816"/>
                  <a:pt x="360591" y="314858"/>
                  <a:pt x="360591" y="310163"/>
                </a:cubicBezTo>
                <a:cubicBezTo>
                  <a:pt x="360591" y="309412"/>
                  <a:pt x="360966" y="308754"/>
                  <a:pt x="361717" y="308190"/>
                </a:cubicBezTo>
                <a:cubicBezTo>
                  <a:pt x="362468" y="307815"/>
                  <a:pt x="365755" y="305937"/>
                  <a:pt x="371577" y="302557"/>
                </a:cubicBezTo>
                <a:cubicBezTo>
                  <a:pt x="377399" y="299176"/>
                  <a:pt x="382939" y="295983"/>
                  <a:pt x="388198" y="292978"/>
                </a:cubicBezTo>
                <a:cubicBezTo>
                  <a:pt x="393457" y="289974"/>
                  <a:pt x="396274" y="288471"/>
                  <a:pt x="396649" y="288471"/>
                </a:cubicBezTo>
                <a:close/>
                <a:moveTo>
                  <a:pt x="180295" y="175788"/>
                </a:moveTo>
                <a:cubicBezTo>
                  <a:pt x="160387" y="175788"/>
                  <a:pt x="143391" y="182830"/>
                  <a:pt x="129305" y="196916"/>
                </a:cubicBezTo>
                <a:cubicBezTo>
                  <a:pt x="115220" y="211002"/>
                  <a:pt x="108177" y="227998"/>
                  <a:pt x="108177" y="247906"/>
                </a:cubicBezTo>
                <a:cubicBezTo>
                  <a:pt x="108177" y="267813"/>
                  <a:pt x="115220" y="284810"/>
                  <a:pt x="129305" y="298895"/>
                </a:cubicBezTo>
                <a:cubicBezTo>
                  <a:pt x="143391" y="312981"/>
                  <a:pt x="160387" y="320024"/>
                  <a:pt x="180295" y="320024"/>
                </a:cubicBezTo>
                <a:cubicBezTo>
                  <a:pt x="200202" y="320024"/>
                  <a:pt x="217199" y="312981"/>
                  <a:pt x="231285" y="298895"/>
                </a:cubicBezTo>
                <a:cubicBezTo>
                  <a:pt x="245370" y="284810"/>
                  <a:pt x="252413" y="267813"/>
                  <a:pt x="252413" y="247906"/>
                </a:cubicBezTo>
                <a:cubicBezTo>
                  <a:pt x="252413" y="227998"/>
                  <a:pt x="245370" y="211002"/>
                  <a:pt x="231285" y="196916"/>
                </a:cubicBezTo>
                <a:cubicBezTo>
                  <a:pt x="217199" y="182830"/>
                  <a:pt x="200202" y="175788"/>
                  <a:pt x="180295" y="175788"/>
                </a:cubicBezTo>
                <a:close/>
                <a:moveTo>
                  <a:pt x="432708" y="67611"/>
                </a:moveTo>
                <a:cubicBezTo>
                  <a:pt x="422942" y="67611"/>
                  <a:pt x="414491" y="71179"/>
                  <a:pt x="407355" y="78316"/>
                </a:cubicBezTo>
                <a:cubicBezTo>
                  <a:pt x="400218" y="85453"/>
                  <a:pt x="396649" y="93904"/>
                  <a:pt x="396649" y="103670"/>
                </a:cubicBezTo>
                <a:cubicBezTo>
                  <a:pt x="396649" y="113624"/>
                  <a:pt x="400171" y="122122"/>
                  <a:pt x="407213" y="129165"/>
                </a:cubicBezTo>
                <a:cubicBezTo>
                  <a:pt x="414257" y="136207"/>
                  <a:pt x="422754" y="139729"/>
                  <a:pt x="432708" y="139729"/>
                </a:cubicBezTo>
                <a:cubicBezTo>
                  <a:pt x="442662" y="139729"/>
                  <a:pt x="451161" y="136207"/>
                  <a:pt x="458203" y="129165"/>
                </a:cubicBezTo>
                <a:cubicBezTo>
                  <a:pt x="465246" y="122122"/>
                  <a:pt x="468767" y="113624"/>
                  <a:pt x="468767" y="103670"/>
                </a:cubicBezTo>
                <a:cubicBezTo>
                  <a:pt x="468767" y="93904"/>
                  <a:pt x="465199" y="85453"/>
                  <a:pt x="458063" y="78316"/>
                </a:cubicBezTo>
                <a:cubicBezTo>
                  <a:pt x="450925" y="71179"/>
                  <a:pt x="442474" y="67611"/>
                  <a:pt x="432708" y="67611"/>
                </a:cubicBezTo>
                <a:close/>
                <a:moveTo>
                  <a:pt x="154096" y="67611"/>
                </a:moveTo>
                <a:lnTo>
                  <a:pt x="206494" y="67611"/>
                </a:lnTo>
                <a:cubicBezTo>
                  <a:pt x="208559" y="67611"/>
                  <a:pt x="210438" y="68315"/>
                  <a:pt x="212128" y="69724"/>
                </a:cubicBezTo>
                <a:cubicBezTo>
                  <a:pt x="213818" y="71132"/>
                  <a:pt x="214757" y="72775"/>
                  <a:pt x="214945" y="74654"/>
                </a:cubicBezTo>
                <a:lnTo>
                  <a:pt x="221425" y="117755"/>
                </a:lnTo>
                <a:cubicBezTo>
                  <a:pt x="227810" y="119633"/>
                  <a:pt x="234853" y="122545"/>
                  <a:pt x="242553" y="126488"/>
                </a:cubicBezTo>
                <a:lnTo>
                  <a:pt x="275795" y="101416"/>
                </a:lnTo>
                <a:cubicBezTo>
                  <a:pt x="277297" y="100102"/>
                  <a:pt x="279175" y="99444"/>
                  <a:pt x="281429" y="99444"/>
                </a:cubicBezTo>
                <a:cubicBezTo>
                  <a:pt x="283494" y="99444"/>
                  <a:pt x="285466" y="100195"/>
                  <a:pt x="287345" y="101698"/>
                </a:cubicBezTo>
                <a:cubicBezTo>
                  <a:pt x="314389" y="126676"/>
                  <a:pt x="327911" y="141701"/>
                  <a:pt x="327911" y="146772"/>
                </a:cubicBezTo>
                <a:cubicBezTo>
                  <a:pt x="327911" y="148462"/>
                  <a:pt x="327254" y="150246"/>
                  <a:pt x="325939" y="152124"/>
                </a:cubicBezTo>
                <a:cubicBezTo>
                  <a:pt x="323685" y="155129"/>
                  <a:pt x="319742" y="160200"/>
                  <a:pt x="314108" y="167337"/>
                </a:cubicBezTo>
                <a:cubicBezTo>
                  <a:pt x="308473" y="174473"/>
                  <a:pt x="304248" y="180107"/>
                  <a:pt x="301430" y="184239"/>
                </a:cubicBezTo>
                <a:cubicBezTo>
                  <a:pt x="305749" y="193254"/>
                  <a:pt x="308942" y="200954"/>
                  <a:pt x="311008" y="207339"/>
                </a:cubicBezTo>
                <a:lnTo>
                  <a:pt x="353828" y="213819"/>
                </a:lnTo>
                <a:cubicBezTo>
                  <a:pt x="355706" y="214194"/>
                  <a:pt x="357303" y="215180"/>
                  <a:pt x="358618" y="216777"/>
                </a:cubicBezTo>
                <a:cubicBezTo>
                  <a:pt x="359932" y="218373"/>
                  <a:pt x="360590" y="220204"/>
                  <a:pt x="360590" y="222270"/>
                </a:cubicBezTo>
                <a:lnTo>
                  <a:pt x="360590" y="274386"/>
                </a:lnTo>
                <a:cubicBezTo>
                  <a:pt x="360590" y="276265"/>
                  <a:pt x="359932" y="278095"/>
                  <a:pt x="358618" y="279880"/>
                </a:cubicBezTo>
                <a:cubicBezTo>
                  <a:pt x="357303" y="281664"/>
                  <a:pt x="355800" y="282650"/>
                  <a:pt x="354110" y="282838"/>
                </a:cubicBezTo>
                <a:lnTo>
                  <a:pt x="310445" y="289599"/>
                </a:lnTo>
                <a:cubicBezTo>
                  <a:pt x="308379" y="296172"/>
                  <a:pt x="305374" y="303309"/>
                  <a:pt x="301430" y="311009"/>
                </a:cubicBezTo>
                <a:cubicBezTo>
                  <a:pt x="307816" y="320024"/>
                  <a:pt x="316267" y="330822"/>
                  <a:pt x="326784" y="343405"/>
                </a:cubicBezTo>
                <a:cubicBezTo>
                  <a:pt x="328099" y="345283"/>
                  <a:pt x="328756" y="347161"/>
                  <a:pt x="328756" y="349040"/>
                </a:cubicBezTo>
                <a:cubicBezTo>
                  <a:pt x="328756" y="351293"/>
                  <a:pt x="328099" y="353077"/>
                  <a:pt x="326784" y="354392"/>
                </a:cubicBezTo>
                <a:cubicBezTo>
                  <a:pt x="322465" y="360026"/>
                  <a:pt x="314717" y="368431"/>
                  <a:pt x="303543" y="379605"/>
                </a:cubicBezTo>
                <a:cubicBezTo>
                  <a:pt x="292368" y="390780"/>
                  <a:pt x="284997" y="396367"/>
                  <a:pt x="281429" y="396367"/>
                </a:cubicBezTo>
                <a:cubicBezTo>
                  <a:pt x="279363" y="396367"/>
                  <a:pt x="277391" y="395710"/>
                  <a:pt x="275513" y="394395"/>
                </a:cubicBezTo>
                <a:lnTo>
                  <a:pt x="243117" y="369041"/>
                </a:lnTo>
                <a:cubicBezTo>
                  <a:pt x="236167" y="372609"/>
                  <a:pt x="228937" y="375520"/>
                  <a:pt x="221425" y="377774"/>
                </a:cubicBezTo>
                <a:cubicBezTo>
                  <a:pt x="219359" y="398057"/>
                  <a:pt x="217199" y="412612"/>
                  <a:pt x="214945" y="421439"/>
                </a:cubicBezTo>
                <a:cubicBezTo>
                  <a:pt x="213630" y="425947"/>
                  <a:pt x="210813" y="428200"/>
                  <a:pt x="206494" y="428200"/>
                </a:cubicBezTo>
                <a:lnTo>
                  <a:pt x="154096" y="428200"/>
                </a:lnTo>
                <a:cubicBezTo>
                  <a:pt x="152030" y="428200"/>
                  <a:pt x="150152" y="427496"/>
                  <a:pt x="148462" y="426087"/>
                </a:cubicBezTo>
                <a:cubicBezTo>
                  <a:pt x="146771" y="424679"/>
                  <a:pt x="145832" y="423035"/>
                  <a:pt x="145645" y="421158"/>
                </a:cubicBezTo>
                <a:lnTo>
                  <a:pt x="139165" y="378056"/>
                </a:lnTo>
                <a:cubicBezTo>
                  <a:pt x="132779" y="376178"/>
                  <a:pt x="125737" y="373267"/>
                  <a:pt x="118037" y="369323"/>
                </a:cubicBezTo>
                <a:lnTo>
                  <a:pt x="84795" y="394395"/>
                </a:lnTo>
                <a:cubicBezTo>
                  <a:pt x="83480" y="395710"/>
                  <a:pt x="81602" y="396367"/>
                  <a:pt x="79161" y="396367"/>
                </a:cubicBezTo>
                <a:cubicBezTo>
                  <a:pt x="77095" y="396367"/>
                  <a:pt x="75123" y="395616"/>
                  <a:pt x="73245" y="394113"/>
                </a:cubicBezTo>
                <a:cubicBezTo>
                  <a:pt x="46201" y="369135"/>
                  <a:pt x="32679" y="354110"/>
                  <a:pt x="32679" y="349040"/>
                </a:cubicBezTo>
                <a:cubicBezTo>
                  <a:pt x="32679" y="347349"/>
                  <a:pt x="33336" y="345565"/>
                  <a:pt x="34651" y="343687"/>
                </a:cubicBezTo>
                <a:cubicBezTo>
                  <a:pt x="36529" y="341058"/>
                  <a:pt x="40378" y="336081"/>
                  <a:pt x="46201" y="328756"/>
                </a:cubicBezTo>
                <a:cubicBezTo>
                  <a:pt x="52022" y="321432"/>
                  <a:pt x="56436" y="315704"/>
                  <a:pt x="59441" y="311572"/>
                </a:cubicBezTo>
                <a:cubicBezTo>
                  <a:pt x="55122" y="303309"/>
                  <a:pt x="51835" y="295608"/>
                  <a:pt x="49581" y="288472"/>
                </a:cubicBezTo>
                <a:lnTo>
                  <a:pt x="6761" y="281711"/>
                </a:lnTo>
                <a:cubicBezTo>
                  <a:pt x="4883" y="281523"/>
                  <a:pt x="3286" y="280631"/>
                  <a:pt x="1972" y="279034"/>
                </a:cubicBezTo>
                <a:cubicBezTo>
                  <a:pt x="657" y="277438"/>
                  <a:pt x="0" y="275607"/>
                  <a:pt x="0" y="273541"/>
                </a:cubicBezTo>
                <a:lnTo>
                  <a:pt x="0" y="221425"/>
                </a:lnTo>
                <a:cubicBezTo>
                  <a:pt x="0" y="219547"/>
                  <a:pt x="657" y="217715"/>
                  <a:pt x="1972" y="215932"/>
                </a:cubicBezTo>
                <a:cubicBezTo>
                  <a:pt x="3286" y="214147"/>
                  <a:pt x="4789" y="213161"/>
                  <a:pt x="6480" y="212973"/>
                </a:cubicBezTo>
                <a:lnTo>
                  <a:pt x="50145" y="206213"/>
                </a:lnTo>
                <a:cubicBezTo>
                  <a:pt x="52210" y="199639"/>
                  <a:pt x="55215" y="192503"/>
                  <a:pt x="59159" y="184802"/>
                </a:cubicBezTo>
                <a:cubicBezTo>
                  <a:pt x="52774" y="175788"/>
                  <a:pt x="44322" y="164989"/>
                  <a:pt x="33806" y="152406"/>
                </a:cubicBezTo>
                <a:cubicBezTo>
                  <a:pt x="32490" y="150340"/>
                  <a:pt x="31834" y="148462"/>
                  <a:pt x="31834" y="146772"/>
                </a:cubicBezTo>
                <a:cubicBezTo>
                  <a:pt x="31834" y="144518"/>
                  <a:pt x="32490" y="142640"/>
                  <a:pt x="33806" y="141137"/>
                </a:cubicBezTo>
                <a:cubicBezTo>
                  <a:pt x="37937" y="135503"/>
                  <a:pt x="45637" y="127146"/>
                  <a:pt x="56906" y="116065"/>
                </a:cubicBezTo>
                <a:cubicBezTo>
                  <a:pt x="68174" y="104984"/>
                  <a:pt x="75592" y="99444"/>
                  <a:pt x="79161" y="99444"/>
                </a:cubicBezTo>
                <a:cubicBezTo>
                  <a:pt x="81226" y="99444"/>
                  <a:pt x="83198" y="100102"/>
                  <a:pt x="85077" y="101416"/>
                </a:cubicBezTo>
                <a:lnTo>
                  <a:pt x="117474" y="126770"/>
                </a:lnTo>
                <a:cubicBezTo>
                  <a:pt x="123859" y="123390"/>
                  <a:pt x="131089" y="120385"/>
                  <a:pt x="139165" y="117755"/>
                </a:cubicBezTo>
                <a:cubicBezTo>
                  <a:pt x="141231" y="97472"/>
                  <a:pt x="143391" y="83011"/>
                  <a:pt x="145645" y="74372"/>
                </a:cubicBezTo>
                <a:cubicBezTo>
                  <a:pt x="146959" y="69865"/>
                  <a:pt x="149776" y="67611"/>
                  <a:pt x="154096" y="67611"/>
                </a:cubicBezTo>
                <a:close/>
                <a:moveTo>
                  <a:pt x="396649" y="0"/>
                </a:moveTo>
                <a:cubicBezTo>
                  <a:pt x="398152" y="0"/>
                  <a:pt x="402471" y="4367"/>
                  <a:pt x="409608" y="13100"/>
                </a:cubicBezTo>
                <a:cubicBezTo>
                  <a:pt x="416744" y="21833"/>
                  <a:pt x="421628" y="28171"/>
                  <a:pt x="424257" y="32116"/>
                </a:cubicBezTo>
                <a:cubicBezTo>
                  <a:pt x="428013" y="31740"/>
                  <a:pt x="430830" y="31552"/>
                  <a:pt x="432708" y="31552"/>
                </a:cubicBezTo>
                <a:cubicBezTo>
                  <a:pt x="434586" y="31552"/>
                  <a:pt x="437403" y="31740"/>
                  <a:pt x="441160" y="32116"/>
                </a:cubicBezTo>
                <a:cubicBezTo>
                  <a:pt x="450738" y="18781"/>
                  <a:pt x="459377" y="8264"/>
                  <a:pt x="467077" y="564"/>
                </a:cubicBezTo>
                <a:lnTo>
                  <a:pt x="468767" y="0"/>
                </a:lnTo>
                <a:cubicBezTo>
                  <a:pt x="469518" y="0"/>
                  <a:pt x="481162" y="6574"/>
                  <a:pt x="503699" y="19720"/>
                </a:cubicBezTo>
                <a:cubicBezTo>
                  <a:pt x="504450" y="20284"/>
                  <a:pt x="504826" y="20941"/>
                  <a:pt x="504826" y="21692"/>
                </a:cubicBezTo>
                <a:cubicBezTo>
                  <a:pt x="504826" y="26387"/>
                  <a:pt x="500037" y="39346"/>
                  <a:pt x="490459" y="60568"/>
                </a:cubicBezTo>
                <a:cubicBezTo>
                  <a:pt x="493651" y="64888"/>
                  <a:pt x="496468" y="69771"/>
                  <a:pt x="498910" y="75217"/>
                </a:cubicBezTo>
                <a:cubicBezTo>
                  <a:pt x="526893" y="78034"/>
                  <a:pt x="540885" y="80945"/>
                  <a:pt x="540885" y="83950"/>
                </a:cubicBezTo>
                <a:lnTo>
                  <a:pt x="540885" y="123390"/>
                </a:lnTo>
                <a:cubicBezTo>
                  <a:pt x="540885" y="126395"/>
                  <a:pt x="526893" y="129305"/>
                  <a:pt x="498910" y="132123"/>
                </a:cubicBezTo>
                <a:cubicBezTo>
                  <a:pt x="496657" y="137194"/>
                  <a:pt x="493839" y="142076"/>
                  <a:pt x="490459" y="146772"/>
                </a:cubicBezTo>
                <a:cubicBezTo>
                  <a:pt x="500037" y="167994"/>
                  <a:pt x="504826" y="180952"/>
                  <a:pt x="504826" y="185648"/>
                </a:cubicBezTo>
                <a:cubicBezTo>
                  <a:pt x="504826" y="186399"/>
                  <a:pt x="504450" y="187056"/>
                  <a:pt x="503699" y="187619"/>
                </a:cubicBezTo>
                <a:cubicBezTo>
                  <a:pt x="480787" y="200954"/>
                  <a:pt x="469143" y="207621"/>
                  <a:pt x="468767" y="207621"/>
                </a:cubicBezTo>
                <a:cubicBezTo>
                  <a:pt x="467265" y="207621"/>
                  <a:pt x="462945" y="203207"/>
                  <a:pt x="455809" y="194381"/>
                </a:cubicBezTo>
                <a:cubicBezTo>
                  <a:pt x="448672" y="185554"/>
                  <a:pt x="443788" y="179168"/>
                  <a:pt x="441160" y="175224"/>
                </a:cubicBezTo>
                <a:cubicBezTo>
                  <a:pt x="437403" y="175600"/>
                  <a:pt x="434586" y="175788"/>
                  <a:pt x="432708" y="175788"/>
                </a:cubicBezTo>
                <a:cubicBezTo>
                  <a:pt x="430830" y="175788"/>
                  <a:pt x="428013" y="175600"/>
                  <a:pt x="424257" y="175224"/>
                </a:cubicBezTo>
                <a:cubicBezTo>
                  <a:pt x="421628" y="179168"/>
                  <a:pt x="416744" y="185554"/>
                  <a:pt x="409608" y="194381"/>
                </a:cubicBezTo>
                <a:cubicBezTo>
                  <a:pt x="402471" y="203207"/>
                  <a:pt x="398152" y="207621"/>
                  <a:pt x="396649" y="207621"/>
                </a:cubicBezTo>
                <a:cubicBezTo>
                  <a:pt x="396274" y="207621"/>
                  <a:pt x="384629" y="200954"/>
                  <a:pt x="361717" y="187619"/>
                </a:cubicBezTo>
                <a:cubicBezTo>
                  <a:pt x="360966" y="187056"/>
                  <a:pt x="360591" y="186399"/>
                  <a:pt x="360591" y="185648"/>
                </a:cubicBezTo>
                <a:cubicBezTo>
                  <a:pt x="360591" y="180952"/>
                  <a:pt x="365380" y="167994"/>
                  <a:pt x="374958" y="146772"/>
                </a:cubicBezTo>
                <a:cubicBezTo>
                  <a:pt x="371577" y="142076"/>
                  <a:pt x="368760" y="137194"/>
                  <a:pt x="366507" y="132123"/>
                </a:cubicBezTo>
                <a:cubicBezTo>
                  <a:pt x="338523" y="129305"/>
                  <a:pt x="324532" y="126395"/>
                  <a:pt x="324532" y="123390"/>
                </a:cubicBezTo>
                <a:lnTo>
                  <a:pt x="324532" y="83950"/>
                </a:lnTo>
                <a:cubicBezTo>
                  <a:pt x="324532" y="80945"/>
                  <a:pt x="338523" y="78034"/>
                  <a:pt x="366507" y="75217"/>
                </a:cubicBezTo>
                <a:cubicBezTo>
                  <a:pt x="368948" y="69771"/>
                  <a:pt x="371765" y="64888"/>
                  <a:pt x="374958" y="60568"/>
                </a:cubicBezTo>
                <a:cubicBezTo>
                  <a:pt x="365380" y="39346"/>
                  <a:pt x="360591" y="26387"/>
                  <a:pt x="360591" y="21692"/>
                </a:cubicBezTo>
                <a:cubicBezTo>
                  <a:pt x="360591" y="20941"/>
                  <a:pt x="360966" y="20284"/>
                  <a:pt x="361717" y="19720"/>
                </a:cubicBezTo>
                <a:cubicBezTo>
                  <a:pt x="362468" y="19345"/>
                  <a:pt x="365755" y="17467"/>
                  <a:pt x="371577" y="14086"/>
                </a:cubicBezTo>
                <a:cubicBezTo>
                  <a:pt x="377399" y="10705"/>
                  <a:pt x="382939" y="7513"/>
                  <a:pt x="388198" y="4508"/>
                </a:cubicBezTo>
                <a:cubicBezTo>
                  <a:pt x="393457" y="1503"/>
                  <a:pt x="396274" y="0"/>
                  <a:pt x="396649" y="0"/>
                </a:cubicBezTo>
                <a:close/>
              </a:path>
            </a:pathLst>
          </a:custGeom>
          <a:solidFill>
            <a:srgbClr val="FFD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050">
              <a:solidFill>
                <a:srgbClr val="014067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aveikslėlis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23" y="3634469"/>
            <a:ext cx="555732" cy="5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aveikslėlis 2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3911" y="3624206"/>
            <a:ext cx="553108" cy="552939"/>
          </a:xfrm>
          <a:prstGeom prst="rect">
            <a:avLst/>
          </a:prstGeom>
        </p:spPr>
      </p:pic>
      <p:pic>
        <p:nvPicPr>
          <p:cNvPr id="25" name="Paveikslėlis 51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18" y="4457539"/>
            <a:ext cx="769042" cy="57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aveikslėlis 25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2637" y="3605215"/>
            <a:ext cx="604603" cy="604418"/>
          </a:xfrm>
          <a:prstGeom prst="rect">
            <a:avLst/>
          </a:prstGeom>
        </p:spPr>
      </p:pic>
      <p:sp>
        <p:nvSpPr>
          <p:cNvPr id="21" name="TextBox 5129"/>
          <p:cNvSpPr txBox="1">
            <a:spLocks noChangeArrowheads="1"/>
          </p:cNvSpPr>
          <p:nvPr/>
        </p:nvSpPr>
        <p:spPr bwMode="auto">
          <a:xfrm>
            <a:off x="1452291" y="2363353"/>
            <a:ext cx="3622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lt-LT" sz="2000" b="1" dirty="0">
              <a:solidFill>
                <a:srgbClr val="014067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exagon 60"/>
          <p:cNvSpPr/>
          <p:nvPr/>
        </p:nvSpPr>
        <p:spPr bwMode="auto">
          <a:xfrm rot="16200000">
            <a:off x="9246123" y="3353179"/>
            <a:ext cx="1327150" cy="1144588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400">
              <a:solidFill>
                <a:srgbClr val="014067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63"/>
          <p:cNvSpPr/>
          <p:nvPr/>
        </p:nvSpPr>
        <p:spPr bwMode="auto">
          <a:xfrm rot="16200000">
            <a:off x="9369508" y="3451093"/>
            <a:ext cx="1100226" cy="948760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3000">
                <a:srgbClr val="F1EFF0"/>
              </a:gs>
              <a:gs pos="77000">
                <a:srgbClr val="EFEDEE"/>
              </a:gs>
              <a:gs pos="100000">
                <a:srgbClr val="EFEBE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400">
              <a:solidFill>
                <a:srgbClr val="014067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43"/>
          <p:cNvSpPr txBox="1">
            <a:spLocks noChangeArrowheads="1"/>
          </p:cNvSpPr>
          <p:nvPr/>
        </p:nvSpPr>
        <p:spPr bwMode="auto">
          <a:xfrm>
            <a:off x="8180821" y="2989606"/>
            <a:ext cx="11446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>
            <a:spAutoFit/>
          </a:bodyPr>
          <a:lstStyle/>
          <a:p>
            <a:r>
              <a:rPr lang="lt-LT" altLang="lt-LT" sz="1400" b="1" dirty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6</a:t>
            </a:r>
            <a:r>
              <a:rPr lang="lt-LT" altLang="lt-LT" sz="1400" b="1" dirty="0" smtClean="0">
                <a:solidFill>
                  <a:srgbClr val="01406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 Informacinės ir ryšių technologijos</a:t>
            </a:r>
            <a:endParaRPr lang="en-US" altLang="en-US" sz="1400" b="1" dirty="0">
              <a:solidFill>
                <a:srgbClr val="014067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9"/>
          <p:cNvCxnSpPr/>
          <p:nvPr/>
        </p:nvCxnSpPr>
        <p:spPr bwMode="auto">
          <a:xfrm flipH="1">
            <a:off x="9909698" y="4589048"/>
            <a:ext cx="0" cy="46672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313"/>
          <p:cNvSpPr/>
          <p:nvPr/>
        </p:nvSpPr>
        <p:spPr bwMode="auto">
          <a:xfrm>
            <a:off x="9640612" y="3699272"/>
            <a:ext cx="512761" cy="473075"/>
          </a:xfrm>
          <a:custGeom>
            <a:avLst/>
            <a:gdLst/>
            <a:ahLst/>
            <a:cxnLst/>
            <a:rect l="l" t="t" r="r" b="b"/>
            <a:pathLst>
              <a:path w="468765" h="432707">
                <a:moveTo>
                  <a:pt x="153251" y="0"/>
                </a:moveTo>
                <a:lnTo>
                  <a:pt x="315515" y="0"/>
                </a:lnTo>
                <a:cubicBezTo>
                  <a:pt x="327910" y="0"/>
                  <a:pt x="338522" y="4413"/>
                  <a:pt x="347348" y="13240"/>
                </a:cubicBezTo>
                <a:cubicBezTo>
                  <a:pt x="356175" y="22067"/>
                  <a:pt x="360589" y="32678"/>
                  <a:pt x="360589" y="45074"/>
                </a:cubicBezTo>
                <a:lnTo>
                  <a:pt x="360589" y="72118"/>
                </a:lnTo>
                <a:lnTo>
                  <a:pt x="441721" y="72118"/>
                </a:lnTo>
                <a:cubicBezTo>
                  <a:pt x="449233" y="72118"/>
                  <a:pt x="455619" y="74747"/>
                  <a:pt x="460877" y="80006"/>
                </a:cubicBezTo>
                <a:cubicBezTo>
                  <a:pt x="466136" y="85264"/>
                  <a:pt x="468765" y="91650"/>
                  <a:pt x="468765" y="99162"/>
                </a:cubicBezTo>
                <a:lnTo>
                  <a:pt x="468765" y="135221"/>
                </a:lnTo>
                <a:cubicBezTo>
                  <a:pt x="468765" y="148555"/>
                  <a:pt x="464868" y="161983"/>
                  <a:pt x="457074" y="175506"/>
                </a:cubicBezTo>
                <a:cubicBezTo>
                  <a:pt x="449280" y="189028"/>
                  <a:pt x="438763" y="201235"/>
                  <a:pt x="425523" y="212128"/>
                </a:cubicBezTo>
                <a:cubicBezTo>
                  <a:pt x="412282" y="223021"/>
                  <a:pt x="396037" y="232176"/>
                  <a:pt x="376787" y="239595"/>
                </a:cubicBezTo>
                <a:cubicBezTo>
                  <a:pt x="357537" y="247013"/>
                  <a:pt x="337301" y="251192"/>
                  <a:pt x="316078" y="252131"/>
                </a:cubicBezTo>
                <a:cubicBezTo>
                  <a:pt x="308191" y="262272"/>
                  <a:pt x="299270" y="271193"/>
                  <a:pt x="289316" y="278893"/>
                </a:cubicBezTo>
                <a:cubicBezTo>
                  <a:pt x="282179" y="285279"/>
                  <a:pt x="277249" y="292087"/>
                  <a:pt x="274526" y="299317"/>
                </a:cubicBezTo>
                <a:cubicBezTo>
                  <a:pt x="271803" y="306548"/>
                  <a:pt x="270441" y="314952"/>
                  <a:pt x="270441" y="324530"/>
                </a:cubicBezTo>
                <a:cubicBezTo>
                  <a:pt x="270441" y="334672"/>
                  <a:pt x="273305" y="343217"/>
                  <a:pt x="279033" y="350166"/>
                </a:cubicBezTo>
                <a:cubicBezTo>
                  <a:pt x="284761" y="357115"/>
                  <a:pt x="293917" y="360589"/>
                  <a:pt x="306500" y="360589"/>
                </a:cubicBezTo>
                <a:cubicBezTo>
                  <a:pt x="320586" y="360589"/>
                  <a:pt x="333122" y="364862"/>
                  <a:pt x="344109" y="373407"/>
                </a:cubicBezTo>
                <a:cubicBezTo>
                  <a:pt x="355095" y="381952"/>
                  <a:pt x="360589" y="392704"/>
                  <a:pt x="360589" y="405663"/>
                </a:cubicBezTo>
                <a:lnTo>
                  <a:pt x="360589" y="423692"/>
                </a:lnTo>
                <a:cubicBezTo>
                  <a:pt x="360589" y="426322"/>
                  <a:pt x="359743" y="428481"/>
                  <a:pt x="358053" y="430172"/>
                </a:cubicBezTo>
                <a:cubicBezTo>
                  <a:pt x="356363" y="431862"/>
                  <a:pt x="354203" y="432707"/>
                  <a:pt x="351574" y="432707"/>
                </a:cubicBezTo>
                <a:lnTo>
                  <a:pt x="117191" y="432707"/>
                </a:lnTo>
                <a:cubicBezTo>
                  <a:pt x="114562" y="432707"/>
                  <a:pt x="112403" y="431862"/>
                  <a:pt x="110712" y="430172"/>
                </a:cubicBezTo>
                <a:cubicBezTo>
                  <a:pt x="109022" y="428481"/>
                  <a:pt x="108177" y="426322"/>
                  <a:pt x="108177" y="423692"/>
                </a:cubicBezTo>
                <a:lnTo>
                  <a:pt x="108177" y="405663"/>
                </a:lnTo>
                <a:cubicBezTo>
                  <a:pt x="108177" y="392704"/>
                  <a:pt x="113670" y="381952"/>
                  <a:pt x="124657" y="373407"/>
                </a:cubicBezTo>
                <a:cubicBezTo>
                  <a:pt x="135644" y="364862"/>
                  <a:pt x="148180" y="360589"/>
                  <a:pt x="162265" y="360589"/>
                </a:cubicBezTo>
                <a:cubicBezTo>
                  <a:pt x="174849" y="360589"/>
                  <a:pt x="184004" y="357115"/>
                  <a:pt x="189732" y="350166"/>
                </a:cubicBezTo>
                <a:cubicBezTo>
                  <a:pt x="195460" y="343217"/>
                  <a:pt x="198324" y="334672"/>
                  <a:pt x="198324" y="324530"/>
                </a:cubicBezTo>
                <a:cubicBezTo>
                  <a:pt x="198324" y="314952"/>
                  <a:pt x="196963" y="306548"/>
                  <a:pt x="194239" y="299317"/>
                </a:cubicBezTo>
                <a:cubicBezTo>
                  <a:pt x="191517" y="292087"/>
                  <a:pt x="186587" y="285279"/>
                  <a:pt x="179450" y="278893"/>
                </a:cubicBezTo>
                <a:cubicBezTo>
                  <a:pt x="169496" y="271193"/>
                  <a:pt x="160575" y="262272"/>
                  <a:pt x="152687" y="252131"/>
                </a:cubicBezTo>
                <a:cubicBezTo>
                  <a:pt x="131465" y="251192"/>
                  <a:pt x="111230" y="247013"/>
                  <a:pt x="91979" y="239595"/>
                </a:cubicBezTo>
                <a:cubicBezTo>
                  <a:pt x="72728" y="232176"/>
                  <a:pt x="56483" y="223021"/>
                  <a:pt x="43243" y="212128"/>
                </a:cubicBezTo>
                <a:cubicBezTo>
                  <a:pt x="30002" y="201235"/>
                  <a:pt x="19485" y="189028"/>
                  <a:pt x="11691" y="175506"/>
                </a:cubicBezTo>
                <a:cubicBezTo>
                  <a:pt x="3897" y="161983"/>
                  <a:pt x="0" y="148555"/>
                  <a:pt x="0" y="135221"/>
                </a:cubicBezTo>
                <a:lnTo>
                  <a:pt x="0" y="99162"/>
                </a:lnTo>
                <a:cubicBezTo>
                  <a:pt x="0" y="91650"/>
                  <a:pt x="2630" y="85264"/>
                  <a:pt x="7888" y="80006"/>
                </a:cubicBezTo>
                <a:cubicBezTo>
                  <a:pt x="13146" y="74747"/>
                  <a:pt x="19532" y="72118"/>
                  <a:pt x="27044" y="72118"/>
                </a:cubicBezTo>
                <a:lnTo>
                  <a:pt x="108177" y="72118"/>
                </a:lnTo>
                <a:lnTo>
                  <a:pt x="108177" y="45074"/>
                </a:lnTo>
                <a:cubicBezTo>
                  <a:pt x="108177" y="32678"/>
                  <a:pt x="112590" y="22067"/>
                  <a:pt x="121417" y="13240"/>
                </a:cubicBezTo>
                <a:cubicBezTo>
                  <a:pt x="130244" y="4413"/>
                  <a:pt x="140855" y="0"/>
                  <a:pt x="153251" y="0"/>
                </a:cubicBezTo>
                <a:close/>
                <a:moveTo>
                  <a:pt x="36059" y="108177"/>
                </a:moveTo>
                <a:lnTo>
                  <a:pt x="36059" y="135221"/>
                </a:lnTo>
                <a:cubicBezTo>
                  <a:pt x="36059" y="149870"/>
                  <a:pt x="44932" y="165082"/>
                  <a:pt x="62680" y="180858"/>
                </a:cubicBezTo>
                <a:cubicBezTo>
                  <a:pt x="80428" y="196634"/>
                  <a:pt x="102543" y="207245"/>
                  <a:pt x="129023" y="212691"/>
                </a:cubicBezTo>
                <a:cubicBezTo>
                  <a:pt x="115126" y="182267"/>
                  <a:pt x="108177" y="147428"/>
                  <a:pt x="108177" y="108177"/>
                </a:cubicBezTo>
                <a:lnTo>
                  <a:pt x="36059" y="108177"/>
                </a:lnTo>
                <a:close/>
                <a:moveTo>
                  <a:pt x="360589" y="108177"/>
                </a:moveTo>
                <a:cubicBezTo>
                  <a:pt x="360589" y="147428"/>
                  <a:pt x="353640" y="182267"/>
                  <a:pt x="339742" y="212691"/>
                </a:cubicBezTo>
                <a:cubicBezTo>
                  <a:pt x="366222" y="207245"/>
                  <a:pt x="388337" y="196634"/>
                  <a:pt x="406085" y="180858"/>
                </a:cubicBezTo>
                <a:cubicBezTo>
                  <a:pt x="423833" y="165082"/>
                  <a:pt x="432706" y="149870"/>
                  <a:pt x="432706" y="135221"/>
                </a:cubicBezTo>
                <a:lnTo>
                  <a:pt x="432706" y="108177"/>
                </a:lnTo>
                <a:lnTo>
                  <a:pt x="360589" y="108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050">
              <a:solidFill>
                <a:srgbClr val="014067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 descr="Image result for green computer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17" y="4457206"/>
            <a:ext cx="576820" cy="57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B8B8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B8B8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B8B8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B8B8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820"/>
                            </p:stCondLst>
                            <p:childTnLst>
                              <p:par>
                                <p:cTn id="11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B8B8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B8B8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040"/>
                            </p:stCondLst>
                            <p:childTnLst>
                              <p:par>
                                <p:cTn id="11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B8B8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B8B8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460"/>
                            </p:stCondLst>
                            <p:childTnLst>
                              <p:par>
                                <p:cTn id="12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B8B8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B8B8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740"/>
                            </p:stCondLst>
                            <p:childTnLst>
                              <p:par>
                                <p:cTn id="12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B8B8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B8B8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900"/>
                            </p:stCondLst>
                            <p:childTnLst>
                              <p:par>
                                <p:cTn id="13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B8B8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B8B8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11" grpId="0" animBg="1"/>
      <p:bldP spid="1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veikslėlio vietos rezervavimo ženklas 1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1" r="21281"/>
          <a:stretch>
            <a:fillRect/>
          </a:stretch>
        </p:blipFill>
        <p:spPr>
          <a:xfrm>
            <a:off x="6350435" y="1376932"/>
            <a:ext cx="4428523" cy="5137089"/>
          </a:xfrm>
        </p:spPr>
      </p:pic>
      <p:sp>
        <p:nvSpPr>
          <p:cNvPr id="7" name="Skaidrės numerio vietos rezervavimo ženklas 6"/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t>8</a:t>
            </a:fld>
            <a:endParaRPr lang="en-US" noProof="0" dirty="0"/>
          </a:p>
        </p:txBody>
      </p:sp>
      <p:grpSp>
        <p:nvGrpSpPr>
          <p:cNvPr id="11" name="Grupė 10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12" name="Statusis trikampis 11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 txBox="1">
            <a:spLocks/>
          </p:cNvSpPr>
          <p:nvPr/>
        </p:nvSpPr>
        <p:spPr>
          <a:xfrm>
            <a:off x="1200697" y="2550696"/>
            <a:ext cx="4779036" cy="2463081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2"/>
              </a:buClr>
            </a:pPr>
            <a:r>
              <a:rPr lang="lt-LT" sz="2000" dirty="0" smtClean="0">
                <a:latin typeface="Calibri Light" panose="020F0302020204030204" pitchFamily="34" charset="0"/>
              </a:rPr>
              <a:t>UAB "Brolis </a:t>
            </a:r>
            <a:r>
              <a:rPr lang="lt-LT" sz="2000" dirty="0" err="1" smtClean="0">
                <a:latin typeface="Calibri Light" panose="020F0302020204030204" pitchFamily="34" charset="0"/>
              </a:rPr>
              <a:t>semiconductors</a:t>
            </a:r>
            <a:r>
              <a:rPr lang="lt-LT" sz="2000" dirty="0" smtClean="0">
                <a:latin typeface="Calibri Light" panose="020F0302020204030204" pitchFamily="34" charset="0"/>
              </a:rPr>
              <a:t>" 2007-2013 m. laikotarpiu įgyvendino tris ES struktūrinių fondų projektus, kuriais sukūrė </a:t>
            </a:r>
            <a:r>
              <a:rPr lang="lt-LT" sz="2000" dirty="0" err="1" smtClean="0">
                <a:latin typeface="Calibri Light" panose="020F0302020204030204" pitchFamily="34" charset="0"/>
              </a:rPr>
              <a:t>ilgabangio</a:t>
            </a:r>
            <a:r>
              <a:rPr lang="lt-LT" sz="2000" dirty="0" smtClean="0">
                <a:latin typeface="Calibri Light" panose="020F0302020204030204" pitchFamily="34" charset="0"/>
              </a:rPr>
              <a:t> puslaidininkinio lazerio technologijas, taip pat investavo į mokslinių tyrimų ir eksperimentinės plėtros infrastruktūrą</a:t>
            </a:r>
            <a:endParaRPr lang="lt-LT" sz="2000" dirty="0">
              <a:latin typeface="Calibri Light" panose="020F0302020204030204" pitchFamily="34" charset="0"/>
            </a:endParaRPr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 txBox="1">
            <a:spLocks/>
          </p:cNvSpPr>
          <p:nvPr/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mtClean="0"/>
              <a:t>MTEPI KRYPTIES PROJEKTAI</a:t>
            </a:r>
            <a:endParaRPr lang="en-US" b="0" dirty="0"/>
          </a:p>
        </p:txBody>
      </p:sp>
      <p:sp>
        <p:nvSpPr>
          <p:cNvPr id="19" name="Teksto vietos rezervavimo ženklas 1"/>
          <p:cNvSpPr txBox="1">
            <a:spLocks/>
          </p:cNvSpPr>
          <p:nvPr/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000" spc="300" dirty="0" smtClean="0">
                <a:solidFill>
                  <a:schemeClr val="accent6"/>
                </a:solidFill>
              </a:rPr>
              <a:t>Geroji</a:t>
            </a:r>
            <a:r>
              <a:rPr lang="lt-LT" dirty="0" smtClean="0"/>
              <a:t> </a:t>
            </a:r>
            <a:r>
              <a:rPr lang="lt-LT" sz="2000" spc="300" dirty="0">
                <a:solidFill>
                  <a:schemeClr val="accent6"/>
                </a:solidFill>
              </a:rPr>
              <a:t>praktika: UAB "Brolis </a:t>
            </a:r>
            <a:r>
              <a:rPr lang="lt-LT" sz="2000" spc="300" dirty="0" err="1">
                <a:solidFill>
                  <a:schemeClr val="accent6"/>
                </a:solidFill>
              </a:rPr>
              <a:t>semiconductors</a:t>
            </a:r>
            <a:r>
              <a:rPr lang="lt-LT" sz="2000" spc="300" dirty="0">
                <a:solidFill>
                  <a:schemeClr val="accent6"/>
                </a:solidFill>
              </a:rPr>
              <a:t>"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857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t>9</a:t>
            </a:fld>
            <a:endParaRPr lang="en-US" noProof="0" dirty="0"/>
          </a:p>
        </p:txBody>
      </p:sp>
      <p:grpSp>
        <p:nvGrpSpPr>
          <p:cNvPr id="11" name="Grupė 10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12" name="Statusis trikampis 11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 txBox="1">
            <a:spLocks/>
          </p:cNvSpPr>
          <p:nvPr/>
        </p:nvSpPr>
        <p:spPr>
          <a:xfrm>
            <a:off x="1200697" y="2550696"/>
            <a:ext cx="4779036" cy="2463081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2"/>
              </a:buClr>
            </a:pPr>
            <a:r>
              <a:rPr lang="lt-LT" sz="2000" dirty="0">
                <a:latin typeface="Calibri Light" panose="020F0302020204030204" pitchFamily="34" charset="0"/>
              </a:rPr>
              <a:t>UAB „</a:t>
            </a:r>
            <a:r>
              <a:rPr lang="lt-LT" sz="2000" dirty="0" err="1">
                <a:latin typeface="Calibri Light" panose="020F0302020204030204" pitchFamily="34" charset="0"/>
              </a:rPr>
              <a:t>Ekspla</a:t>
            </a:r>
            <a:r>
              <a:rPr lang="lt-LT" sz="2000" dirty="0">
                <a:latin typeface="Calibri Light" panose="020F0302020204030204" pitchFamily="34" charset="0"/>
              </a:rPr>
              <a:t>“ 2007-2013 m. laikotarpiu įgyvendino </a:t>
            </a:r>
            <a:r>
              <a:rPr lang="lt-LT" sz="2000" dirty="0" smtClean="0">
                <a:latin typeface="Calibri Light" panose="020F0302020204030204" pitchFamily="34" charset="0"/>
              </a:rPr>
              <a:t>keturi </a:t>
            </a:r>
            <a:r>
              <a:rPr lang="lt-LT" sz="2000" dirty="0">
                <a:latin typeface="Calibri Light" panose="020F0302020204030204" pitchFamily="34" charset="0"/>
              </a:rPr>
              <a:t>ES investicijų į inovacijas projektus, iš kurių </a:t>
            </a:r>
            <a:r>
              <a:rPr lang="lt-LT" sz="2000" dirty="0" smtClean="0">
                <a:latin typeface="Calibri Light" panose="020F0302020204030204" pitchFamily="34" charset="0"/>
              </a:rPr>
              <a:t>du </a:t>
            </a:r>
            <a:r>
              <a:rPr lang="lt-LT" sz="2000" dirty="0">
                <a:latin typeface="Calibri Light" panose="020F0302020204030204" pitchFamily="34" charset="0"/>
              </a:rPr>
              <a:t>skirti mokslinių tyrimų ir eksperimentinės plėtros infrastruktūrai, kitais dviem buvo sukurtos skaidulinės inovacijos greitesniam medžiagų apdirbimui (SIGMA) ir nauja daugiafunkcinė lazerinė platforma. </a:t>
            </a:r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 txBox="1">
            <a:spLocks/>
          </p:cNvSpPr>
          <p:nvPr/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mtClean="0"/>
              <a:t>MTEPI KRYPTIES PROJEKTAI</a:t>
            </a:r>
            <a:endParaRPr lang="en-US" b="0" dirty="0"/>
          </a:p>
        </p:txBody>
      </p:sp>
      <p:sp>
        <p:nvSpPr>
          <p:cNvPr id="19" name="Teksto vietos rezervavimo ženklas 1"/>
          <p:cNvSpPr txBox="1">
            <a:spLocks/>
          </p:cNvSpPr>
          <p:nvPr/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000" spc="300" dirty="0" smtClean="0">
                <a:solidFill>
                  <a:schemeClr val="accent6"/>
                </a:solidFill>
              </a:rPr>
              <a:t>Geroji</a:t>
            </a:r>
            <a:r>
              <a:rPr lang="lt-LT" dirty="0" smtClean="0"/>
              <a:t> </a:t>
            </a:r>
            <a:r>
              <a:rPr lang="lt-LT" sz="2000" spc="300" dirty="0">
                <a:solidFill>
                  <a:schemeClr val="accent6"/>
                </a:solidFill>
              </a:rPr>
              <a:t>praktika: UAB „</a:t>
            </a:r>
            <a:r>
              <a:rPr lang="lt-LT" sz="2000" spc="300" dirty="0" err="1">
                <a:solidFill>
                  <a:schemeClr val="accent6"/>
                </a:solidFill>
              </a:rPr>
              <a:t>Ekspla</a:t>
            </a:r>
            <a:r>
              <a:rPr lang="lt-LT" sz="2000" spc="300" dirty="0">
                <a:solidFill>
                  <a:schemeClr val="accent6"/>
                </a:solidFill>
              </a:rPr>
              <a:t>“ </a:t>
            </a:r>
          </a:p>
          <a:p>
            <a:endParaRPr lang="lt-LT" dirty="0"/>
          </a:p>
        </p:txBody>
      </p:sp>
      <p:pic>
        <p:nvPicPr>
          <p:cNvPr id="4" name="Paveikslėlio vietos rezervavimo ženklas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r="13756"/>
          <a:stretch>
            <a:fillRect/>
          </a:stretch>
        </p:blipFill>
        <p:spPr>
          <a:xfrm>
            <a:off x="6404830" y="1356997"/>
            <a:ext cx="4429125" cy="5137150"/>
          </a:xfrm>
        </p:spPr>
      </p:pic>
    </p:spTree>
    <p:extLst>
      <p:ext uri="{BB962C8B-B14F-4D97-AF65-F5344CB8AC3E}">
        <p14:creationId xmlns:p14="http://schemas.microsoft.com/office/powerpoint/2010/main" val="1821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7F4215-C6BB-44A3-9A5E-9446E6835900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TF00951641</Template>
  <TotalTime>0</TotalTime>
  <Words>1497</Words>
  <Application>Microsoft Office PowerPoint</Application>
  <PresentationFormat>Plačiaekranė</PresentationFormat>
  <Paragraphs>317</Paragraphs>
  <Slides>26</Slides>
  <Notes>4</Notes>
  <HiddenSlides>0</HiddenSlides>
  <MMClips>0</MMClips>
  <ScaleCrop>false</ScaleCrop>
  <HeadingPairs>
    <vt:vector size="6" baseType="variant">
      <vt:variant>
        <vt:lpstr>Naudojami šriftai</vt:lpstr>
      </vt:variant>
      <vt:variant>
        <vt:i4>14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26</vt:i4>
      </vt:variant>
    </vt:vector>
  </HeadingPairs>
  <TitlesOfParts>
    <vt:vector size="41" baseType="lpstr">
      <vt:lpstr>맑은 고딕</vt:lpstr>
      <vt:lpstr>ＭＳ Ｐゴシック</vt:lpstr>
      <vt:lpstr>ＭＳ Ｐゴシック</vt:lpstr>
      <vt:lpstr>宋体</vt:lpstr>
      <vt:lpstr>Arial</vt:lpstr>
      <vt:lpstr>Arial Black</vt:lpstr>
      <vt:lpstr>Arno Pro</vt:lpstr>
      <vt:lpstr>Calibri</vt:lpstr>
      <vt:lpstr>Calibri Light</vt:lpstr>
      <vt:lpstr>CiscoSans ExtraLight</vt:lpstr>
      <vt:lpstr>等线</vt:lpstr>
      <vt:lpstr>Gill Sans SemiBold</vt:lpstr>
      <vt:lpstr>Times New Roman</vt:lpstr>
      <vt:lpstr>Tw Cen MT</vt:lpstr>
      <vt:lpstr>„Office“ tema</vt:lpstr>
      <vt:lpstr>ES INVESTICIJOS VERSLO INOVATYVUMUI IR KONKURENCINGUMUI</vt:lpstr>
      <vt:lpstr>LIETUVOS VERSLO PARAMOS AGENTŪROS MISIJA IR VIZIJA</vt:lpstr>
      <vt:lpstr>LVPA INVESTICIJOS Į KLASTERIŲ VEIKLĄ</vt:lpstr>
      <vt:lpstr>LVPA ADMINISTRUOJAMOS LĖŠOS </vt:lpstr>
      <vt:lpstr>„PowerPoint“ pateiktis</vt:lpstr>
      <vt:lpstr>„PowerPoint“ pateiktis</vt:lpstr>
      <vt:lpstr>SUMANIOJI SPECIALIZACIJA</vt:lpstr>
      <vt:lpstr>„PowerPoint“ pateiktis</vt:lpstr>
      <vt:lpstr>„PowerPoint“ pateiktis</vt:lpstr>
      <vt:lpstr>„PowerPoint“ pateiktis</vt:lpstr>
      <vt:lpstr>MTEPI KRYPTIES PROJEKTAI</vt:lpstr>
      <vt:lpstr>MTEPI KRYPTIES PROJEKTAI</vt:lpstr>
      <vt:lpstr>MTEPI KRYPTIES PROJEKTAI</vt:lpstr>
      <vt:lpstr>„PowerPoint“ pateiktis</vt:lpstr>
      <vt:lpstr>INTELEKTAS. BENDRI MOKSLO-VERSLO PROJEKTAI KVIETIMŲ STATISTIKA</vt:lpstr>
      <vt:lpstr>„PowerPoint“ pateiktis</vt:lpstr>
      <vt:lpstr>MTEPI INVESTICIJŲ PRIEMONĖ „EKSPERIMENTAS“</vt:lpstr>
      <vt:lpstr>MTEPI INVESTICIJŲ PRIEMONĖ „EKSPERIMENTAS“</vt:lpstr>
      <vt:lpstr>MTEPI INVESTICIJŲ PRIEMONĖ „EKSPERIMENTAS“</vt:lpstr>
      <vt:lpstr>MTEPI INVESTICIJŲ PRIEMONĖ „EKSPERIMENTAS“</vt:lpstr>
      <vt:lpstr>INVESTICIJŲ PRIEMONĖ „SKAITMENINIAI INOVACIJŲ CENTRAI“</vt:lpstr>
      <vt:lpstr>INVESTICIJŲ PRIEMONĖ „SKAITMENINIAI INOVACIJŲ CENTRAI“</vt:lpstr>
      <vt:lpstr>INVESTICIJŲ PRIEMONĖ „SKAITMENINIAI INOVACIJŲ CENTRAI“</vt:lpstr>
      <vt:lpstr>INVESTICIJŲ PRIEMONĖ „SKAITMENINIAI INOVACIJŲ CENTRAI“</vt:lpstr>
      <vt:lpstr>KITOS ES INVESTICIJŲ PRIEMONĖS</vt:lpstr>
      <vt:lpstr>„PowerPoint“ pateiktis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2019-09-17T14:00:54Z</dcterms:created>
  <dcterms:modified xsi:type="dcterms:W3CDTF">2019-10-02T09:32:06Z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