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606" r:id="rId2"/>
    <p:sldId id="608" r:id="rId3"/>
    <p:sldId id="586" r:id="rId4"/>
    <p:sldId id="607" r:id="rId5"/>
    <p:sldId id="571" r:id="rId6"/>
    <p:sldId id="578" r:id="rId7"/>
    <p:sldId id="609" r:id="rId8"/>
    <p:sldId id="610" r:id="rId9"/>
    <p:sldId id="612" r:id="rId10"/>
    <p:sldId id="585" r:id="rId11"/>
    <p:sldId id="611" r:id="rId12"/>
    <p:sldId id="590" r:id="rId13"/>
  </p:sldIdLst>
  <p:sldSz cx="9144000" cy="6858000" type="screen4x3"/>
  <p:notesSz cx="6881813" cy="10002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1A"/>
    <a:srgbClr val="99336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50" d="100"/>
          <a:sy n="150" d="100"/>
        </p:scale>
        <p:origin x="701" y="1949"/>
      </p:cViewPr>
      <p:guideLst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448" cy="5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7" tIns="48234" rIns="96467" bIns="48234" numCol="1" anchor="t" anchorCtr="0" compatLnSpc="1">
            <a:prstTxWarp prst="textNoShape">
              <a:avLst/>
            </a:prstTxWarp>
          </a:bodyPr>
          <a:lstStyle>
            <a:lvl1pPr algn="l" defTabSz="965832" eaLnBrk="0" hangingPunct="0">
              <a:defRPr sz="1200">
                <a:latin typeface="Arial" charset="0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723" y="0"/>
            <a:ext cx="2982448" cy="5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7" tIns="48234" rIns="96467" bIns="48234" numCol="1" anchor="t" anchorCtr="0" compatLnSpc="1">
            <a:prstTxWarp prst="textNoShape">
              <a:avLst/>
            </a:prstTxWarp>
          </a:bodyPr>
          <a:lstStyle>
            <a:lvl1pPr algn="r" defTabSz="965832" eaLnBrk="0" hangingPunct="0">
              <a:defRPr sz="1200">
                <a:latin typeface="Arial" charset="0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01153"/>
            <a:ext cx="2982448" cy="5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7" tIns="48234" rIns="96467" bIns="48234" numCol="1" anchor="b" anchorCtr="0" compatLnSpc="1">
            <a:prstTxWarp prst="textNoShape">
              <a:avLst/>
            </a:prstTxWarp>
          </a:bodyPr>
          <a:lstStyle>
            <a:lvl1pPr algn="l" defTabSz="965832" eaLnBrk="0" hangingPunct="0">
              <a:defRPr sz="1200">
                <a:latin typeface="Arial" charset="0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723" y="9501153"/>
            <a:ext cx="2982448" cy="5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7" tIns="48234" rIns="96467" bIns="48234" numCol="1" anchor="b" anchorCtr="0" compatLnSpc="1">
            <a:prstTxWarp prst="textNoShape">
              <a:avLst/>
            </a:prstTxWarp>
          </a:bodyPr>
          <a:lstStyle>
            <a:lvl1pPr algn="r" defTabSz="965832" eaLnBrk="0" hangingPunct="0">
              <a:defRPr sz="1200">
                <a:latin typeface="Arial" charset="0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fld id="{724EF52A-6361-4979-8AC4-8EC373186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448" cy="5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67" tIns="48234" rIns="96467" bIns="48234" numCol="1" anchor="t" anchorCtr="0" compatLnSpc="1">
            <a:prstTxWarp prst="textNoShape">
              <a:avLst/>
            </a:prstTxWarp>
          </a:bodyPr>
          <a:lstStyle>
            <a:lvl1pPr algn="l" defTabSz="965832" eaLnBrk="0" hangingPunct="0">
              <a:defRPr sz="1200">
                <a:latin typeface="Arial" charset="0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66" y="0"/>
            <a:ext cx="2982447" cy="5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67" tIns="48234" rIns="96467" bIns="48234" numCol="1" anchor="t" anchorCtr="0" compatLnSpc="1">
            <a:prstTxWarp prst="textNoShape">
              <a:avLst/>
            </a:prstTxWarp>
          </a:bodyPr>
          <a:lstStyle>
            <a:lvl1pPr algn="r" defTabSz="965832" eaLnBrk="0" hangingPunct="0">
              <a:defRPr sz="1200">
                <a:latin typeface="Arial" charset="0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9300"/>
            <a:ext cx="5005387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18" y="4750577"/>
            <a:ext cx="5047977" cy="450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67" tIns="48234" rIns="96467" bIns="482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02777"/>
            <a:ext cx="2982448" cy="5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67" tIns="48234" rIns="96467" bIns="48234" numCol="1" anchor="b" anchorCtr="0" compatLnSpc="1">
            <a:prstTxWarp prst="textNoShape">
              <a:avLst/>
            </a:prstTxWarp>
          </a:bodyPr>
          <a:lstStyle>
            <a:lvl1pPr algn="l" defTabSz="965832" eaLnBrk="0" hangingPunct="0">
              <a:defRPr sz="1200">
                <a:latin typeface="Arial" charset="0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66" y="9502777"/>
            <a:ext cx="2982447" cy="5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67" tIns="48234" rIns="96467" bIns="48234" numCol="1" anchor="b" anchorCtr="0" compatLnSpc="1">
            <a:prstTxWarp prst="textNoShape">
              <a:avLst/>
            </a:prstTxWarp>
          </a:bodyPr>
          <a:lstStyle>
            <a:lvl1pPr algn="r" defTabSz="965832" eaLnBrk="0" hangingPunct="0">
              <a:defRPr sz="1200">
                <a:latin typeface="Arial" charset="0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fld id="{C27CA969-9774-4E24-9C22-60FDD453D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124BB54-DD24-46CD-B747-8AC84B42F08F}" type="slidenum">
              <a:rPr lang="en-US" altLang="lt-LT">
                <a:latin typeface="Arial" panose="020B0604020202020204" pitchFamily="34" charset="0"/>
              </a:rPr>
              <a:pPr/>
              <a:t>10</a:t>
            </a:fld>
            <a:endParaRPr lang="en-US" altLang="lt-LT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lt-LT" altLang="lt-L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11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lt-LT">
              <a:ea typeface="ＭＳ Ｐゴシック" pitchFamily="76" charset="-128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lt-LT"/>
              <a:t>Click to edit Master title style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lt-LT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CC78D-6595-42DE-AD95-EC41BD3498F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C8D6B-55D4-48E1-9260-A6E35A9184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023A-9C8E-4829-8F2E-54AC46BE093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Pavadinimas ir grafik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iagramos vietos rezervavimo ženklas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lt-L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82C35-FB73-4D23-9809-C4EE96F42064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Pavadinimas, tekst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8973-A1DC-4F9D-BED0-1E843F6C6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5912" y="228600"/>
            <a:ext cx="8229600" cy="582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A84F1A-64D2-4E73-AD40-958762717D04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71832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70F6-6BF4-4112-AAC9-7D8B96CFDE6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687B0-7FAB-4229-9552-19199BB63B84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0416B-A1CC-46A3-80AA-7D0038A5E3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FF9B5-F097-4E7D-BB4C-7626F0D4E79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96D95-87F6-4E43-9D5A-CAD033C5E06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6167-5E6D-48DC-BDB8-0D76F175BFA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5A87-B09B-4258-89A7-3B0C214908E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D7BFE-7D56-4BFA-BECD-FB7174340A5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/>
              <a:t>Click to edit Master text styles</a:t>
            </a:r>
          </a:p>
          <a:p>
            <a:pPr lvl="1"/>
            <a:r>
              <a:rPr lang="lt-LT"/>
              <a:t>Second level</a:t>
            </a:r>
          </a:p>
          <a:p>
            <a:pPr lvl="2"/>
            <a:r>
              <a:rPr lang="lt-LT"/>
              <a:t>Third level</a:t>
            </a:r>
          </a:p>
          <a:p>
            <a:pPr lvl="3"/>
            <a:r>
              <a:rPr lang="lt-LT"/>
              <a:t>Fourth level</a:t>
            </a:r>
          </a:p>
          <a:p>
            <a:pPr lvl="4"/>
            <a:r>
              <a:rPr lang="lt-LT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76" charset="-128"/>
                <a:cs typeface="+mn-cs"/>
              </a:defRPr>
            </a:lvl1pPr>
          </a:lstStyle>
          <a:p>
            <a:pPr>
              <a:defRPr/>
            </a:pPr>
            <a:fld id="{38C66E69-2614-4330-8C8C-35B32CD5DB7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61764" y="44623"/>
            <a:ext cx="8820472" cy="158417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7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23528" y="2924944"/>
            <a:ext cx="8820472" cy="1688606"/>
          </a:xfrm>
        </p:spPr>
        <p:txBody>
          <a:bodyPr anchor="t"/>
          <a:lstStyle/>
          <a:p>
            <a:r>
              <a:rPr lang="en-US" sz="4000" dirty="0" err="1"/>
              <a:t>Klasteri</a:t>
            </a:r>
            <a:r>
              <a:rPr lang="lt-LT" sz="4000" dirty="0"/>
              <a:t>ų brandinimo sesijų pamokos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82573" y="4869160"/>
            <a:ext cx="8450862" cy="767602"/>
          </a:xfrm>
        </p:spPr>
        <p:txBody>
          <a:bodyPr/>
          <a:lstStyle/>
          <a:p>
            <a:r>
              <a:rPr lang="lt-LT" sz="2000" dirty="0" err="1"/>
              <a:t>Dr</a:t>
            </a:r>
            <a:r>
              <a:rPr lang="lt-LT" sz="2000" dirty="0"/>
              <a:t> Kastytis Gečas, inovacijų ekspertas</a:t>
            </a:r>
            <a:endParaRPr lang="lt-LT" sz="2000" b="1" dirty="0">
              <a:solidFill>
                <a:srgbClr val="FFC000"/>
              </a:solidFill>
              <a:effectLst/>
            </a:endParaRPr>
          </a:p>
          <a:p>
            <a:endParaRPr lang="en-US" sz="2000" dirty="0"/>
          </a:p>
          <a:p>
            <a:pPr marL="342900" indent="-342900" algn="l"/>
            <a:endParaRPr lang="en-US" sz="1800" dirty="0"/>
          </a:p>
          <a:p>
            <a:endParaRPr lang="lt-LT" sz="1800" b="1" dirty="0">
              <a:solidFill>
                <a:srgbClr val="FFC000"/>
              </a:solidFill>
              <a:effectLst/>
            </a:endParaRPr>
          </a:p>
          <a:p>
            <a:pPr algn="l"/>
            <a:endParaRPr lang="lt-LT" sz="2000" b="1" dirty="0">
              <a:solidFill>
                <a:srgbClr val="FFC00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t-LT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t-LT" sz="1800" dirty="0"/>
          </a:p>
          <a:p>
            <a:pPr algn="l"/>
            <a:endParaRPr lang="lt-LT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1800" dirty="0"/>
          </a:p>
          <a:p>
            <a:endParaRPr lang="lt-LT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19672" y="1069982"/>
            <a:ext cx="5976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en-US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lt-LT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lt-LT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lt-LT" altLang="lt-LT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de-DE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kumimoji="0" lang="de-DE" altLang="lt-LT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Inovacijų</a:t>
            </a:r>
            <a:r>
              <a:rPr kumimoji="0" lang="de-DE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de-DE" altLang="lt-LT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tinklaveikos</a:t>
            </a:r>
            <a:r>
              <a:rPr kumimoji="0" lang="de-DE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de-DE" altLang="lt-LT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skatinimas</a:t>
            </a:r>
            <a:r>
              <a:rPr kumimoji="0" lang="de-DE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de-DE" altLang="lt-LT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kumimoji="0" lang="de-DE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de-DE" altLang="lt-LT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plėtra</a:t>
            </a:r>
            <a:r>
              <a:rPr kumimoji="0" lang="de-DE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de-DE" altLang="lt-LT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InoLink</a:t>
            </a:r>
            <a:r>
              <a:rPr kumimoji="0" lang="de-DE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)“ 01.2.1-LVPA-V-842-01-0002</a:t>
            </a:r>
            <a:endParaRPr kumimoji="0" lang="lt-LT" altLang="lt-LT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en-US" altLang="lt-L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lt-L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9552" y="313026"/>
            <a:ext cx="1612513" cy="750509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45688" y="374235"/>
            <a:ext cx="1443777" cy="612611"/>
          </a:xfrm>
          <a:prstGeom prst="rect">
            <a:avLst/>
          </a:prstGeom>
        </p:spPr>
      </p:pic>
      <p:pic>
        <p:nvPicPr>
          <p:cNvPr id="9" name="Picture 8" descr="C:\Users\Jolanta Avizenyte\AppData\Local\Microsoft\Windows\INetCache\Content.Outlook\QB8ESKGA\LIC logo LT mazas.jpg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173904" y="326360"/>
            <a:ext cx="1342312" cy="756315"/>
          </a:xfrm>
          <a:prstGeom prst="rect">
            <a:avLst/>
          </a:prstGeom>
        </p:spPr>
      </p:pic>
      <p:pic>
        <p:nvPicPr>
          <p:cNvPr id="10" name="Picture 9" descr="ESFIVP-I-1"/>
          <p:cNvPicPr/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380312" y="313026"/>
            <a:ext cx="1322070" cy="67382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F6A38BE9-51C0-4134-94CE-1495811EB7CA}"/>
              </a:ext>
            </a:extLst>
          </p:cNvPr>
          <p:cNvSpPr txBox="1">
            <a:spLocks/>
          </p:cNvSpPr>
          <p:nvPr/>
        </p:nvSpPr>
        <p:spPr bwMode="auto">
          <a:xfrm>
            <a:off x="401623" y="5741806"/>
            <a:ext cx="8450862" cy="76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2000" b="1" kern="0" dirty="0">
                <a:solidFill>
                  <a:srgbClr val="FFC000"/>
                </a:solidFill>
                <a:effectLst/>
              </a:rPr>
              <a:t>Vilnius, 2018-12-12</a:t>
            </a:r>
            <a:endParaRPr lang="lt-LT" sz="2000" b="1" kern="0" dirty="0">
              <a:solidFill>
                <a:srgbClr val="FFC000"/>
              </a:solidFill>
              <a:effectLst/>
            </a:endParaRPr>
          </a:p>
          <a:p>
            <a:endParaRPr lang="en-US" sz="2000" kern="0" dirty="0"/>
          </a:p>
          <a:p>
            <a:pPr marL="342900" indent="-342900" algn="l"/>
            <a:endParaRPr lang="en-US" sz="1800" kern="0" dirty="0"/>
          </a:p>
          <a:p>
            <a:endParaRPr lang="lt-LT" sz="1800" b="1" kern="0" dirty="0">
              <a:solidFill>
                <a:srgbClr val="FFC000"/>
              </a:solidFill>
              <a:effectLst/>
            </a:endParaRPr>
          </a:p>
          <a:p>
            <a:pPr algn="l"/>
            <a:endParaRPr lang="lt-LT" sz="2000" b="1" kern="0" dirty="0">
              <a:solidFill>
                <a:srgbClr val="FFC00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t-LT" sz="1800" kern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t-LT" sz="1800" kern="0" dirty="0"/>
          </a:p>
          <a:p>
            <a:pPr algn="l"/>
            <a:endParaRPr lang="lt-LT" sz="18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1800" kern="0" dirty="0"/>
          </a:p>
          <a:p>
            <a:endParaRPr lang="lt-LT" sz="2400" kern="0" dirty="0"/>
          </a:p>
        </p:txBody>
      </p:sp>
    </p:spTree>
    <p:extLst>
      <p:ext uri="{BB962C8B-B14F-4D97-AF65-F5344CB8AC3E}">
        <p14:creationId xmlns:p14="http://schemas.microsoft.com/office/powerpoint/2010/main" val="422427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3203575" y="2276475"/>
            <a:ext cx="54721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2" name="Stačiakampis 51"/>
          <p:cNvSpPr/>
          <p:nvPr/>
        </p:nvSpPr>
        <p:spPr>
          <a:xfrm>
            <a:off x="323850" y="1196752"/>
            <a:ext cx="2879725" cy="45370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/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3708400" y="1341438"/>
            <a:ext cx="4392613" cy="4500562"/>
          </a:xfrm>
          <a:prstGeom prst="rect">
            <a:avLst/>
          </a:prstGeom>
          <a:solidFill>
            <a:srgbClr val="66FFFF"/>
          </a:solidFill>
          <a:ln w="38100" algn="ctr">
            <a:solidFill>
              <a:srgbClr val="66FFFF"/>
            </a:solidFill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kumimoji="1" lang="en-GB" altLang="lt-LT" dirty="0">
                <a:solidFill>
                  <a:srgbClr val="0000CC"/>
                </a:solidFill>
                <a:latin typeface="Arial Black" panose="020B0A04020102020204" pitchFamily="34" charset="0"/>
              </a:rPr>
              <a:t>Pro</a:t>
            </a:r>
            <a:r>
              <a:rPr kumimoji="1" lang="lt-LT" altLang="lt-LT" dirty="0">
                <a:solidFill>
                  <a:srgbClr val="0000CC"/>
                </a:solidFill>
                <a:latin typeface="Arial Black" panose="020B0A04020102020204" pitchFamily="34" charset="0"/>
              </a:rPr>
              <a:t>j</a:t>
            </a:r>
            <a:r>
              <a:rPr kumimoji="1" lang="en-GB" altLang="lt-LT" dirty="0">
                <a:solidFill>
                  <a:srgbClr val="0000CC"/>
                </a:solidFill>
                <a:latin typeface="Arial Black" panose="020B0A04020102020204" pitchFamily="34" charset="0"/>
              </a:rPr>
              <a:t>e</a:t>
            </a:r>
            <a:r>
              <a:rPr kumimoji="1" lang="lt-LT" altLang="lt-LT" dirty="0" err="1">
                <a:solidFill>
                  <a:srgbClr val="0000CC"/>
                </a:solidFill>
                <a:latin typeface="Arial Black" panose="020B0A04020102020204" pitchFamily="34" charset="0"/>
              </a:rPr>
              <a:t>ktas</a:t>
            </a:r>
            <a:endParaRPr kumimoji="1" lang="lt-LT" altLang="lt-LT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59394" name="Rectangle 6"/>
          <p:cNvSpPr>
            <a:spLocks noChangeArrowheads="1"/>
          </p:cNvSpPr>
          <p:nvPr/>
        </p:nvSpPr>
        <p:spPr bwMode="auto">
          <a:xfrm>
            <a:off x="250825" y="404813"/>
            <a:ext cx="86423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GB" sz="4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Proje</a:t>
            </a:r>
            <a:r>
              <a:rPr lang="lt-LT" sz="4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ktavimo</a:t>
            </a:r>
            <a:r>
              <a:rPr lang="lt-LT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ir įgyvendinimo eiga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 rot="-5400000">
            <a:off x="-1727200" y="3375025"/>
            <a:ext cx="4516438" cy="344488"/>
          </a:xfrm>
          <a:prstGeom prst="rect">
            <a:avLst/>
          </a:prstGeom>
          <a:solidFill>
            <a:srgbClr val="FF3300"/>
          </a:solidFill>
          <a:ln w="38100" algn="ctr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kumimoji="1" lang="lt-LT" altLang="lt-LT" dirty="0">
                <a:solidFill>
                  <a:srgbClr val="FFFF00"/>
                </a:solidFill>
                <a:latin typeface="Arial Black" panose="020B0A04020102020204" pitchFamily="34" charset="0"/>
              </a:rPr>
              <a:t>Esama situacija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 rot="-5400000">
            <a:off x="6785769" y="3013869"/>
            <a:ext cx="4125913" cy="346075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kumimoji="1" lang="lt-LT" altLang="lt-LT" dirty="0">
                <a:solidFill>
                  <a:srgbClr val="FFFF00"/>
                </a:solidFill>
                <a:latin typeface="Arial Black" panose="020B0A04020102020204" pitchFamily="34" charset="0"/>
              </a:rPr>
              <a:t>Siektina situacija</a:t>
            </a:r>
          </a:p>
        </p:txBody>
      </p:sp>
      <p:sp>
        <p:nvSpPr>
          <p:cNvPr id="5138" name="Rectangle 11"/>
          <p:cNvSpPr>
            <a:spLocks noChangeArrowheads="1"/>
          </p:cNvSpPr>
          <p:nvPr/>
        </p:nvSpPr>
        <p:spPr bwMode="auto">
          <a:xfrm>
            <a:off x="1403350" y="2565400"/>
            <a:ext cx="1725613" cy="630238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kumimoji="1" lang="en-GB" altLang="lt-LT" dirty="0" err="1">
                <a:solidFill>
                  <a:srgbClr val="0000CC"/>
                </a:solidFill>
                <a:latin typeface="Arial Black" panose="020B0A04020102020204" pitchFamily="34" charset="0"/>
              </a:rPr>
              <a:t>Specifi</a:t>
            </a:r>
            <a:r>
              <a:rPr kumimoji="1" lang="lt-LT" altLang="lt-LT" dirty="0" err="1">
                <a:solidFill>
                  <a:srgbClr val="0000CC"/>
                </a:solidFill>
                <a:latin typeface="Arial Black" panose="020B0A04020102020204" pitchFamily="34" charset="0"/>
              </a:rPr>
              <a:t>nės</a:t>
            </a:r>
            <a:r>
              <a:rPr kumimoji="1" lang="lt-LT" altLang="lt-LT" dirty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r>
              <a:rPr kumimoji="1" lang="en-GB" altLang="lt-LT" dirty="0">
                <a:solidFill>
                  <a:srgbClr val="0000CC"/>
                </a:solidFill>
                <a:latin typeface="Arial Black" panose="020B0A04020102020204" pitchFamily="34" charset="0"/>
              </a:rPr>
              <a:t> p</a:t>
            </a:r>
            <a:r>
              <a:rPr kumimoji="1" lang="lt-LT" altLang="lt-LT" dirty="0" err="1">
                <a:solidFill>
                  <a:srgbClr val="0000CC"/>
                </a:solidFill>
                <a:latin typeface="Arial Black" panose="020B0A04020102020204" pitchFamily="34" charset="0"/>
              </a:rPr>
              <a:t>roblem</a:t>
            </a:r>
            <a:r>
              <a:rPr kumimoji="1" lang="en-GB" altLang="lt-LT" dirty="0">
                <a:solidFill>
                  <a:srgbClr val="0000CC"/>
                </a:solidFill>
                <a:latin typeface="Arial Black" panose="020B0A04020102020204" pitchFamily="34" charset="0"/>
              </a:rPr>
              <a:t>s</a:t>
            </a:r>
            <a:endParaRPr kumimoji="1" lang="lt-LT" altLang="lt-LT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5139" name="Rectangle 12"/>
          <p:cNvSpPr>
            <a:spLocks noChangeArrowheads="1"/>
          </p:cNvSpPr>
          <p:nvPr/>
        </p:nvSpPr>
        <p:spPr bwMode="auto">
          <a:xfrm>
            <a:off x="1368425" y="1484313"/>
            <a:ext cx="1797050" cy="631825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kumimoji="1" lang="lt-LT" altLang="lt-LT" dirty="0">
                <a:solidFill>
                  <a:srgbClr val="0000CC"/>
                </a:solidFill>
                <a:latin typeface="Arial Black" panose="020B0A04020102020204" pitchFamily="34" charset="0"/>
              </a:rPr>
              <a:t>Bendroji problema</a:t>
            </a:r>
          </a:p>
        </p:txBody>
      </p:sp>
      <p:sp>
        <p:nvSpPr>
          <p:cNvPr id="5140" name="Rectangle 13"/>
          <p:cNvSpPr>
            <a:spLocks noChangeArrowheads="1"/>
          </p:cNvSpPr>
          <p:nvPr/>
        </p:nvSpPr>
        <p:spPr bwMode="auto">
          <a:xfrm>
            <a:off x="3816350" y="1484313"/>
            <a:ext cx="1590675" cy="514350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kumimoji="1" lang="en-US" altLang="lt-LT" dirty="0" err="1">
                <a:solidFill>
                  <a:schemeClr val="bg2"/>
                </a:solidFill>
                <a:latin typeface="Arial Black" panose="020B0A04020102020204" pitchFamily="34" charset="0"/>
              </a:rPr>
              <a:t>Visuminis</a:t>
            </a:r>
            <a:r>
              <a:rPr kumimoji="1" lang="en-US" altLang="lt-LT" dirty="0">
                <a:solidFill>
                  <a:schemeClr val="bg2"/>
                </a:solidFill>
                <a:latin typeface="Arial Black" panose="020B0A04020102020204" pitchFamily="34" charset="0"/>
              </a:rPr>
              <a:t> t</a:t>
            </a:r>
            <a:r>
              <a:rPr kumimoji="1" lang="lt-LT" altLang="lt-LT" dirty="0" err="1">
                <a:solidFill>
                  <a:schemeClr val="bg2"/>
                </a:solidFill>
                <a:latin typeface="Arial Black" panose="020B0A04020102020204" pitchFamily="34" charset="0"/>
              </a:rPr>
              <a:t>ikslas</a:t>
            </a:r>
            <a:r>
              <a:rPr kumimoji="1" lang="lt-LT" altLang="lt-LT" dirty="0">
                <a:solidFill>
                  <a:schemeClr val="bg2"/>
                </a:solidFill>
                <a:latin typeface="Arial Black" panose="020B0A04020102020204" pitchFamily="34" charset="0"/>
              </a:rPr>
              <a:t>/siekis</a:t>
            </a:r>
          </a:p>
        </p:txBody>
      </p:sp>
      <p:sp>
        <p:nvSpPr>
          <p:cNvPr id="5142" name="Rectangle 15"/>
          <p:cNvSpPr>
            <a:spLocks noChangeArrowheads="1"/>
          </p:cNvSpPr>
          <p:nvPr/>
        </p:nvSpPr>
        <p:spPr bwMode="auto">
          <a:xfrm>
            <a:off x="6548438" y="1484313"/>
            <a:ext cx="1514475" cy="514350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kumimoji="1" lang="lt-LT" altLang="lt-LT" dirty="0">
                <a:solidFill>
                  <a:schemeClr val="bg2"/>
                </a:solidFill>
                <a:latin typeface="Arial Black" panose="020B0A04020102020204" pitchFamily="34" charset="0"/>
              </a:rPr>
              <a:t>Poveikis</a:t>
            </a:r>
          </a:p>
        </p:txBody>
      </p:sp>
      <p:sp>
        <p:nvSpPr>
          <p:cNvPr id="5143" name="Rectangle 16"/>
          <p:cNvSpPr>
            <a:spLocks noChangeArrowheads="1"/>
          </p:cNvSpPr>
          <p:nvPr/>
        </p:nvSpPr>
        <p:spPr bwMode="auto">
          <a:xfrm>
            <a:off x="6516688" y="2565400"/>
            <a:ext cx="1547812" cy="514350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kumimoji="1" lang="lt-LT" altLang="lt-LT" dirty="0">
                <a:solidFill>
                  <a:schemeClr val="bg2"/>
                </a:solidFill>
                <a:latin typeface="Arial Black" panose="020B0A04020102020204" pitchFamily="34" charset="0"/>
              </a:rPr>
              <a:t>Rezultatai</a:t>
            </a:r>
          </a:p>
        </p:txBody>
      </p:sp>
      <p:sp>
        <p:nvSpPr>
          <p:cNvPr id="5144" name="Rectangle 17"/>
          <p:cNvSpPr>
            <a:spLocks noChangeArrowheads="1"/>
          </p:cNvSpPr>
          <p:nvPr/>
        </p:nvSpPr>
        <p:spPr bwMode="auto">
          <a:xfrm>
            <a:off x="3816350" y="3789363"/>
            <a:ext cx="1584325" cy="514350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kumimoji="1" lang="lt-LT" altLang="lt-LT" dirty="0">
                <a:solidFill>
                  <a:schemeClr val="bg2"/>
                </a:solidFill>
                <a:latin typeface="Arial Black" panose="020B0A04020102020204" pitchFamily="34" charset="0"/>
              </a:rPr>
              <a:t>Veiklos</a:t>
            </a:r>
          </a:p>
        </p:txBody>
      </p:sp>
      <p:sp>
        <p:nvSpPr>
          <p:cNvPr id="5145" name="Rectangle 18"/>
          <p:cNvSpPr>
            <a:spLocks noChangeArrowheads="1"/>
          </p:cNvSpPr>
          <p:nvPr/>
        </p:nvSpPr>
        <p:spPr bwMode="auto">
          <a:xfrm>
            <a:off x="6445251" y="3789363"/>
            <a:ext cx="1619250" cy="514350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kumimoji="1" lang="lt-LT" altLang="lt-LT" dirty="0">
                <a:solidFill>
                  <a:schemeClr val="bg2"/>
                </a:solidFill>
                <a:latin typeface="Arial Black" panose="020B0A04020102020204" pitchFamily="34" charset="0"/>
              </a:rPr>
              <a:t>Pasiekimai (o</a:t>
            </a:r>
            <a:r>
              <a:rPr kumimoji="1" lang="en-GB" altLang="lt-LT" dirty="0" err="1">
                <a:solidFill>
                  <a:schemeClr val="bg2"/>
                </a:solidFill>
                <a:latin typeface="Arial Black" panose="020B0A04020102020204" pitchFamily="34" charset="0"/>
              </a:rPr>
              <a:t>utputs</a:t>
            </a:r>
            <a:r>
              <a:rPr kumimoji="1" lang="lt-LT" altLang="lt-LT" dirty="0">
                <a:solidFill>
                  <a:schemeClr val="bg2"/>
                </a:solidFill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5146" name="Line 19"/>
          <p:cNvSpPr>
            <a:spLocks noChangeShapeType="1"/>
          </p:cNvSpPr>
          <p:nvPr/>
        </p:nvSpPr>
        <p:spPr bwMode="auto">
          <a:xfrm flipV="1">
            <a:off x="7308850" y="3213100"/>
            <a:ext cx="0" cy="431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147" name="Line 20"/>
          <p:cNvSpPr>
            <a:spLocks noChangeShapeType="1"/>
          </p:cNvSpPr>
          <p:nvPr/>
        </p:nvSpPr>
        <p:spPr bwMode="auto">
          <a:xfrm flipV="1">
            <a:off x="8172450" y="1701800"/>
            <a:ext cx="431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149" name="Line 22"/>
          <p:cNvSpPr>
            <a:spLocks noChangeShapeType="1"/>
          </p:cNvSpPr>
          <p:nvPr/>
        </p:nvSpPr>
        <p:spPr bwMode="auto">
          <a:xfrm>
            <a:off x="8172450" y="2779713"/>
            <a:ext cx="431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150" name="Line 23"/>
          <p:cNvSpPr>
            <a:spLocks noChangeShapeType="1"/>
          </p:cNvSpPr>
          <p:nvPr/>
        </p:nvSpPr>
        <p:spPr bwMode="auto">
          <a:xfrm flipV="1">
            <a:off x="5437188" y="1741488"/>
            <a:ext cx="1008062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151" name="Line 24"/>
          <p:cNvSpPr>
            <a:spLocks noChangeShapeType="1"/>
          </p:cNvSpPr>
          <p:nvPr/>
        </p:nvSpPr>
        <p:spPr bwMode="auto">
          <a:xfrm flipV="1">
            <a:off x="5437188" y="2852738"/>
            <a:ext cx="1008062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153" name="Line 26"/>
          <p:cNvSpPr>
            <a:spLocks noChangeShapeType="1"/>
          </p:cNvSpPr>
          <p:nvPr/>
        </p:nvSpPr>
        <p:spPr bwMode="auto">
          <a:xfrm flipV="1">
            <a:off x="4787900" y="3213100"/>
            <a:ext cx="0" cy="431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159" name="Line 32"/>
          <p:cNvSpPr>
            <a:spLocks noChangeShapeType="1"/>
          </p:cNvSpPr>
          <p:nvPr/>
        </p:nvSpPr>
        <p:spPr bwMode="auto">
          <a:xfrm flipH="1" flipV="1">
            <a:off x="7308850" y="2060575"/>
            <a:ext cx="0" cy="431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148" name="Line 21"/>
          <p:cNvSpPr>
            <a:spLocks noChangeShapeType="1"/>
          </p:cNvSpPr>
          <p:nvPr/>
        </p:nvSpPr>
        <p:spPr bwMode="auto">
          <a:xfrm flipH="1" flipV="1">
            <a:off x="4787900" y="2060575"/>
            <a:ext cx="0" cy="431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141" name="Rectangle 14"/>
          <p:cNvSpPr>
            <a:spLocks noChangeArrowheads="1"/>
          </p:cNvSpPr>
          <p:nvPr/>
        </p:nvSpPr>
        <p:spPr bwMode="auto">
          <a:xfrm>
            <a:off x="3816350" y="2565400"/>
            <a:ext cx="1584325" cy="514350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kumimoji="1" lang="lt-LT" altLang="lt-LT" dirty="0">
                <a:solidFill>
                  <a:schemeClr val="bg2"/>
                </a:solidFill>
                <a:latin typeface="Arial Black" panose="020B0A04020102020204" pitchFamily="34" charset="0"/>
              </a:rPr>
              <a:t>Tikslai/uždaviniai </a:t>
            </a:r>
          </a:p>
        </p:txBody>
      </p:sp>
      <p:sp>
        <p:nvSpPr>
          <p:cNvPr id="5132" name="Line 35"/>
          <p:cNvSpPr>
            <a:spLocks noChangeShapeType="1"/>
          </p:cNvSpPr>
          <p:nvPr/>
        </p:nvSpPr>
        <p:spPr bwMode="auto">
          <a:xfrm flipH="1">
            <a:off x="4572000" y="2060575"/>
            <a:ext cx="0" cy="431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sp>
        <p:nvSpPr>
          <p:cNvPr id="5133" name="Line 36"/>
          <p:cNvSpPr>
            <a:spLocks noChangeShapeType="1"/>
          </p:cNvSpPr>
          <p:nvPr/>
        </p:nvSpPr>
        <p:spPr bwMode="auto">
          <a:xfrm>
            <a:off x="755650" y="2852738"/>
            <a:ext cx="576263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sp>
        <p:nvSpPr>
          <p:cNvPr id="5125" name="Line 36"/>
          <p:cNvSpPr>
            <a:spLocks noChangeShapeType="1"/>
          </p:cNvSpPr>
          <p:nvPr/>
        </p:nvSpPr>
        <p:spPr bwMode="auto">
          <a:xfrm>
            <a:off x="3132138" y="2852738"/>
            <a:ext cx="593725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sp>
        <p:nvSpPr>
          <p:cNvPr id="2" name="Line 36"/>
          <p:cNvSpPr>
            <a:spLocks noChangeShapeType="1"/>
          </p:cNvSpPr>
          <p:nvPr/>
        </p:nvSpPr>
        <p:spPr bwMode="auto">
          <a:xfrm>
            <a:off x="4932363" y="4365625"/>
            <a:ext cx="144462" cy="431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755650" y="1844675"/>
            <a:ext cx="576263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>
            <a:off x="3132138" y="1773238"/>
            <a:ext cx="576262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sp>
        <p:nvSpPr>
          <p:cNvPr id="47" name="Line 35"/>
          <p:cNvSpPr>
            <a:spLocks noChangeShapeType="1"/>
          </p:cNvSpPr>
          <p:nvPr/>
        </p:nvSpPr>
        <p:spPr bwMode="auto">
          <a:xfrm flipH="1">
            <a:off x="2195513" y="2133600"/>
            <a:ext cx="0" cy="358775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 flipV="1">
            <a:off x="5364163" y="4076700"/>
            <a:ext cx="1152525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49" name="Line 35"/>
          <p:cNvSpPr>
            <a:spLocks noChangeShapeType="1"/>
          </p:cNvSpPr>
          <p:nvPr/>
        </p:nvSpPr>
        <p:spPr bwMode="auto">
          <a:xfrm flipH="1">
            <a:off x="4500563" y="3213100"/>
            <a:ext cx="0" cy="431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cxnSp>
        <p:nvCxnSpPr>
          <p:cNvPr id="55" name="Tiesioji jungtis 54"/>
          <p:cNvCxnSpPr>
            <a:stCxn id="43" idx="0"/>
            <a:endCxn id="43" idx="2"/>
          </p:cNvCxnSpPr>
          <p:nvPr/>
        </p:nvCxnSpPr>
        <p:spPr>
          <a:xfrm rot="16200000" flipH="1">
            <a:off x="3653632" y="3591719"/>
            <a:ext cx="4500562" cy="0"/>
          </a:xfrm>
          <a:prstGeom prst="line">
            <a:avLst/>
          </a:prstGeom>
          <a:ln w="952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8" name="AutoShape 31"/>
          <p:cNvSpPr>
            <a:spLocks noChangeArrowheads="1"/>
          </p:cNvSpPr>
          <p:nvPr/>
        </p:nvSpPr>
        <p:spPr bwMode="auto">
          <a:xfrm rot="16200000">
            <a:off x="5495132" y="3513931"/>
            <a:ext cx="819150" cy="3097213"/>
          </a:xfrm>
          <a:prstGeom prst="rightArrow">
            <a:avLst>
              <a:gd name="adj1" fmla="val 50000"/>
              <a:gd name="adj2" fmla="val 34700"/>
            </a:avLst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>
              <a:defRPr/>
            </a:pPr>
            <a:r>
              <a:rPr kumimoji="1" lang="en-GB" dirty="0">
                <a:solidFill>
                  <a:schemeClr val="bg2"/>
                </a:solidFill>
                <a:latin typeface="Arial Black" pitchFamily="34" charset="0"/>
              </a:rPr>
              <a:t>Res</a:t>
            </a:r>
            <a:r>
              <a:rPr kumimoji="1" lang="lt-LT" dirty="0" err="1">
                <a:solidFill>
                  <a:schemeClr val="bg2"/>
                </a:solidFill>
                <a:latin typeface="Arial Black" pitchFamily="34" charset="0"/>
              </a:rPr>
              <a:t>ursai</a:t>
            </a:r>
            <a:r>
              <a:rPr kumimoji="1" lang="en-GB" dirty="0">
                <a:solidFill>
                  <a:schemeClr val="bg2"/>
                </a:solidFill>
                <a:latin typeface="Arial Black" pitchFamily="34" charset="0"/>
              </a:rPr>
              <a:t>/</a:t>
            </a:r>
            <a:r>
              <a:rPr kumimoji="1" lang="lt-LT" dirty="0">
                <a:solidFill>
                  <a:schemeClr val="bg2"/>
                </a:solidFill>
                <a:latin typeface="Arial Black" pitchFamily="34" charset="0"/>
              </a:rPr>
              <a:t>išlaidos</a:t>
            </a:r>
          </a:p>
        </p:txBody>
      </p:sp>
      <p:sp>
        <p:nvSpPr>
          <p:cNvPr id="57" name="Line 35"/>
          <p:cNvSpPr>
            <a:spLocks noChangeShapeType="1"/>
          </p:cNvSpPr>
          <p:nvPr/>
        </p:nvSpPr>
        <p:spPr bwMode="auto">
          <a:xfrm flipH="1">
            <a:off x="7092950" y="2060575"/>
            <a:ext cx="0" cy="431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sp>
        <p:nvSpPr>
          <p:cNvPr id="58" name="Line 35"/>
          <p:cNvSpPr>
            <a:spLocks noChangeShapeType="1"/>
          </p:cNvSpPr>
          <p:nvPr/>
        </p:nvSpPr>
        <p:spPr bwMode="auto">
          <a:xfrm flipH="1">
            <a:off x="7092950" y="3284538"/>
            <a:ext cx="0" cy="431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  <p:sp>
        <p:nvSpPr>
          <p:cNvPr id="59" name="Line 35"/>
          <p:cNvSpPr>
            <a:spLocks noChangeShapeType="1"/>
          </p:cNvSpPr>
          <p:nvPr/>
        </p:nvSpPr>
        <p:spPr bwMode="auto">
          <a:xfrm flipH="1">
            <a:off x="6659563" y="4437063"/>
            <a:ext cx="288925" cy="28733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0675663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23DB-A4B5-4510-8FD1-B56AFCA2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5425"/>
            <a:ext cx="8229600" cy="1384300"/>
          </a:xfrm>
        </p:spPr>
        <p:txBody>
          <a:bodyPr/>
          <a:lstStyle/>
          <a:p>
            <a:r>
              <a:rPr lang="lt-LT" dirty="0"/>
              <a:t>Pamokos </a:t>
            </a:r>
            <a:r>
              <a:rPr lang="lt-LT" dirty="0">
                <a:solidFill>
                  <a:srgbClr val="FF0000"/>
                </a:solidFill>
              </a:rPr>
              <a:t>projektavimo metu</a:t>
            </a:r>
            <a:r>
              <a:rPr lang="lt-LT" dirty="0"/>
              <a:t>. </a:t>
            </a:r>
            <a:r>
              <a:rPr lang="en-US" dirty="0"/>
              <a:t>2. </a:t>
            </a:r>
            <a:r>
              <a:rPr lang="en-US" dirty="0" err="1"/>
              <a:t>Rezultatai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1ED4-436C-47FC-ACF2-F5DD8B24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dirty="0"/>
              <a:t>Laikas, laikas, laikas...</a:t>
            </a:r>
          </a:p>
          <a:p>
            <a:r>
              <a:rPr lang="lt-LT" sz="2800" dirty="0"/>
              <a:t>Sunkumai </a:t>
            </a:r>
            <a:r>
              <a:rPr lang="lt-LT" sz="2800" dirty="0" err="1"/>
              <a:t>projektuonat</a:t>
            </a:r>
            <a:r>
              <a:rPr lang="lt-LT" sz="2800" dirty="0"/>
              <a:t> </a:t>
            </a:r>
            <a:r>
              <a:rPr lang="lt-LT" sz="2800" dirty="0" err="1"/>
              <a:t>top-down</a:t>
            </a:r>
            <a:endParaRPr lang="lt-LT" sz="2800" dirty="0"/>
          </a:p>
          <a:p>
            <a:r>
              <a:rPr lang="lt-LT" sz="2800" dirty="0"/>
              <a:t>Metrikų problemos</a:t>
            </a:r>
          </a:p>
          <a:p>
            <a:r>
              <a:rPr lang="lt-LT" sz="2800" dirty="0"/>
              <a:t>Sunkumai formuluojant  - aiški patirties stoka </a:t>
            </a:r>
            <a:r>
              <a:rPr lang="lt-LT" sz="2800" dirty="0" err="1"/>
              <a:t>kalbęti</a:t>
            </a:r>
            <a:r>
              <a:rPr lang="lt-LT" sz="2800" dirty="0"/>
              <a:t>/rašyti vienareikšmiškai </a:t>
            </a:r>
          </a:p>
          <a:p>
            <a:r>
              <a:rPr lang="lt-LT" sz="2800" dirty="0"/>
              <a:t>Pasiūlymai</a:t>
            </a:r>
          </a:p>
          <a:p>
            <a:pPr lvl="1"/>
            <a:r>
              <a:rPr lang="lt-LT" sz="2400" dirty="0"/>
              <a:t>Daugiau projektavimo sesijų – klasterio  koordinatorius </a:t>
            </a:r>
          </a:p>
          <a:p>
            <a:pPr lvl="1"/>
            <a:r>
              <a:rPr lang="lt-LT" sz="2400" dirty="0"/>
              <a:t>Projektų nagrinėjimas – blogi ir geri pavydžiai</a:t>
            </a:r>
          </a:p>
          <a:p>
            <a:pPr lvl="1"/>
            <a:r>
              <a:rPr lang="lt-LT" sz="2400" dirty="0"/>
              <a:t>Klasterio veiklos organizavimas projektų portfelio pavidalu</a:t>
            </a:r>
          </a:p>
          <a:p>
            <a:pPr lvl="1"/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889814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BD92-929F-48BF-9C88-8248E546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92100"/>
            <a:ext cx="8892480" cy="760636"/>
          </a:xfrm>
        </p:spPr>
        <p:txBody>
          <a:bodyPr/>
          <a:lstStyle/>
          <a:p>
            <a:r>
              <a:rPr lang="lt-LT" sz="3600" dirty="0"/>
              <a:t>Klasterio plėtros veiksniai ir galima parama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6F8940-DF89-4C68-88DC-BFF808B59F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581808"/>
              </p:ext>
            </p:extLst>
          </p:nvPr>
        </p:nvGraphicFramePr>
        <p:xfrm>
          <a:off x="467544" y="1052736"/>
          <a:ext cx="8483860" cy="5387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100">
                  <a:extLst>
                    <a:ext uri="{9D8B030D-6E8A-4147-A177-3AD203B41FA5}">
                      <a16:colId xmlns:a16="http://schemas.microsoft.com/office/drawing/2014/main" val="3155275568"/>
                    </a:ext>
                  </a:extLst>
                </a:gridCol>
                <a:gridCol w="3973524">
                  <a:extLst>
                    <a:ext uri="{9D8B030D-6E8A-4147-A177-3AD203B41FA5}">
                      <a16:colId xmlns:a16="http://schemas.microsoft.com/office/drawing/2014/main" val="1605286006"/>
                    </a:ext>
                  </a:extLst>
                </a:gridCol>
                <a:gridCol w="2867236">
                  <a:extLst>
                    <a:ext uri="{9D8B030D-6E8A-4147-A177-3AD203B41FA5}">
                      <a16:colId xmlns:a16="http://schemas.microsoft.com/office/drawing/2014/main" val="93934643"/>
                    </a:ext>
                  </a:extLst>
                </a:gridCol>
              </a:tblGrid>
              <a:tr h="614236">
                <a:tc>
                  <a:txBody>
                    <a:bodyPr/>
                    <a:lstStyle/>
                    <a:p>
                      <a:r>
                        <a:rPr lang="lt-LT" sz="1600" dirty="0"/>
                        <a:t>Veiksnys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/>
                        <a:t>Iššūkiai/problemos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Paramos s</a:t>
                      </a:r>
                      <a:r>
                        <a:rPr lang="lt-LT" sz="1600" dirty="0" err="1"/>
                        <a:t>chemos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304224"/>
                  </a:ext>
                </a:extLst>
              </a:tr>
              <a:tr h="1041948">
                <a:tc>
                  <a:txBody>
                    <a:bodyPr/>
                    <a:lstStyle/>
                    <a:p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Rinkos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prie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namumas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/Lietuvos patrauklumas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Vert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ės propagavimas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branding</a:t>
                      </a:r>
                      <a:endParaRPr lang="lt-LT" sz="1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Verslo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klasteris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nuo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Innoconnect</a:t>
                      </a:r>
                      <a:endParaRPr lang="lt-L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275165"/>
                  </a:ext>
                </a:extLst>
              </a:tr>
              <a:tr h="1597297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Technologijos</a:t>
                      </a:r>
                      <a:endParaRPr lang="lt-L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Nauji technologiniai sprendiniai turinyje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Modernių technologijų adaptavimas/Tarptautiniai ryšiai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Bendra techninė infrastruktūra/Kūrybinių industrijų technologinis centras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Intelektas. Bendri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mokslo-verslo projektai,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Inoklaster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 potencialas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Ekoinovacijos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98725"/>
                  </a:ext>
                </a:extLst>
              </a:tr>
              <a:tr h="1128454">
                <a:tc>
                  <a:txBody>
                    <a:bodyPr/>
                    <a:lstStyle/>
                    <a:p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Žmogiškieji resursai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VIP - narių atstovai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Klasterio vadyba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Narių darbuotojai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Geros praktikos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lt-L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Kompetencijos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Inoklaster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InoSta</a:t>
                      </a:r>
                      <a:r>
                        <a:rPr lang="lt-L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žuotė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</a:t>
                      </a:r>
                      <a:r>
                        <a:rPr lang="lt-LT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čekiai</a:t>
                      </a:r>
                      <a:endParaRPr lang="lt-L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43842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Veiklos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organizavimas</a:t>
                      </a:r>
                      <a:endParaRPr lang="lt-L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</a:t>
                      </a:r>
                      <a:r>
                        <a:rPr lang="lt-L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ėtros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planavimas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lt-L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lt-L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Inoklaster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Verslo konsultantas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867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98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9CE37-44FD-4BE6-B238-D2C8BF265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Įvadas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3F440-0668-4587-A36A-A921B7DA2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777" y="1371600"/>
            <a:ext cx="8229600" cy="4114800"/>
          </a:xfrm>
        </p:spPr>
        <p:txBody>
          <a:bodyPr/>
          <a:lstStyle/>
          <a:p>
            <a:r>
              <a:rPr lang="lt-LT" dirty="0"/>
              <a:t>Brandinimo sesijų paskirtis – klasterių </a:t>
            </a:r>
            <a:r>
              <a:rPr lang="en-US" dirty="0"/>
              <a:t>(</a:t>
            </a:r>
            <a:r>
              <a:rPr lang="lt-LT" dirty="0"/>
              <a:t>veiklos</a:t>
            </a:r>
            <a:r>
              <a:rPr lang="en-US" dirty="0"/>
              <a:t>)</a:t>
            </a:r>
            <a:r>
              <a:rPr lang="lt-LT" dirty="0"/>
              <a:t> strategijų (kūrimo) tobulinimas:</a:t>
            </a:r>
          </a:p>
          <a:p>
            <a:pPr lvl="1"/>
            <a:r>
              <a:rPr lang="lt-LT" dirty="0"/>
              <a:t>Naujas strateginio planavimo būdas – </a:t>
            </a:r>
            <a:r>
              <a:rPr lang="lt-LT" b="1" dirty="0" err="1">
                <a:solidFill>
                  <a:srgbClr val="FF0000"/>
                </a:solidFill>
              </a:rPr>
              <a:t>plėtotinis</a:t>
            </a:r>
            <a:r>
              <a:rPr lang="lt-LT" dirty="0"/>
              <a:t> vietoj </a:t>
            </a:r>
            <a:r>
              <a:rPr lang="lt-LT" dirty="0" err="1"/>
              <a:t>nustatytinio</a:t>
            </a:r>
            <a:r>
              <a:rPr lang="lt-LT" dirty="0"/>
              <a:t> </a:t>
            </a:r>
          </a:p>
          <a:p>
            <a:pPr lvl="1"/>
            <a:r>
              <a:rPr lang="lt-LT" dirty="0"/>
              <a:t>(Jungtinės) veiklos programų</a:t>
            </a:r>
            <a:r>
              <a:rPr lang="en-US" dirty="0"/>
              <a:t>/</a:t>
            </a:r>
            <a:r>
              <a:rPr lang="en-US" dirty="0" err="1"/>
              <a:t>projekt</a:t>
            </a:r>
            <a:r>
              <a:rPr lang="lt-LT" dirty="0"/>
              <a:t>ų kūrimas – </a:t>
            </a:r>
            <a:r>
              <a:rPr lang="lt-LT" b="1" dirty="0">
                <a:solidFill>
                  <a:srgbClr val="FF0000"/>
                </a:solidFill>
              </a:rPr>
              <a:t>projektavimas</a:t>
            </a:r>
          </a:p>
          <a:p>
            <a:pPr lvl="2"/>
            <a:r>
              <a:rPr lang="lt-LT" dirty="0"/>
              <a:t>Siejimas su </a:t>
            </a:r>
            <a:r>
              <a:rPr lang="lt-LT" b="1" dirty="0">
                <a:solidFill>
                  <a:srgbClr val="FF0000"/>
                </a:solidFill>
              </a:rPr>
              <a:t>viešąja parama </a:t>
            </a:r>
            <a:r>
              <a:rPr lang="lt-LT" dirty="0"/>
              <a:t>klasteriams ir/ar klasterio įmonėms</a:t>
            </a:r>
            <a:endParaRPr lang="en-US" dirty="0"/>
          </a:p>
          <a:p>
            <a:pPr lvl="2"/>
            <a:endParaRPr lang="lt-LT" dirty="0"/>
          </a:p>
          <a:p>
            <a:r>
              <a:rPr lang="en-US" dirty="0"/>
              <a:t>15 </a:t>
            </a:r>
            <a:r>
              <a:rPr lang="en-US" dirty="0" err="1"/>
              <a:t>sesij</a:t>
            </a:r>
            <a:r>
              <a:rPr lang="lt-LT" dirty="0"/>
              <a:t>ų </a:t>
            </a:r>
            <a:r>
              <a:rPr lang="en-US" dirty="0"/>
              <a:t>2017-2018 </a:t>
            </a:r>
            <a:r>
              <a:rPr lang="en-US" dirty="0" err="1"/>
              <a:t>metais</a:t>
            </a:r>
            <a:r>
              <a:rPr lang="en-US" dirty="0"/>
              <a:t>,  9 </a:t>
            </a:r>
            <a:r>
              <a:rPr lang="en-US" dirty="0" err="1"/>
              <a:t>klasteriai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3608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8CFE3-A7D7-49F7-9200-9026329A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Tipiška situacija</a:t>
            </a:r>
            <a:br>
              <a:rPr lang="lt-LT" dirty="0"/>
            </a:b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CE1F-7EB6-489E-9463-176A2EA80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507288" cy="3480792"/>
          </a:xfrm>
        </p:spPr>
        <p:txBody>
          <a:bodyPr/>
          <a:lstStyle/>
          <a:p>
            <a:pPr marL="0" indent="0">
              <a:buNone/>
            </a:pPr>
            <a:r>
              <a:rPr lang="lt-LT" sz="3600" dirty="0"/>
              <a:t>... klasterio strateginės veiklos kryptys:</a:t>
            </a:r>
            <a:endParaRPr lang="lt-LT" sz="2000" dirty="0">
              <a:effectLst/>
            </a:endParaRPr>
          </a:p>
          <a:p>
            <a:r>
              <a:rPr lang="en-US" sz="2000" dirty="0" err="1">
                <a:effectLst/>
              </a:rPr>
              <a:t>Komercija</a:t>
            </a:r>
            <a:r>
              <a:rPr lang="en-US" sz="2000" dirty="0">
                <a:effectLst/>
              </a:rPr>
              <a:t> – </a:t>
            </a:r>
            <a:r>
              <a:rPr lang="en-US" sz="2000" dirty="0" err="1">
                <a:effectLst/>
              </a:rPr>
              <a:t>didinti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pardavimus</a:t>
            </a:r>
            <a:r>
              <a:rPr lang="en-US" sz="2000" dirty="0">
                <a:effectLst/>
              </a:rPr>
              <a:t>, pl</a:t>
            </a:r>
            <a:r>
              <a:rPr lang="lt-LT" sz="2000" dirty="0">
                <a:effectLst/>
              </a:rPr>
              <a:t>ėsti eksporto rinkas</a:t>
            </a:r>
          </a:p>
          <a:p>
            <a:r>
              <a:rPr lang="en-US" sz="2000" dirty="0">
                <a:effectLst/>
              </a:rPr>
              <a:t>MTEP </a:t>
            </a:r>
            <a:r>
              <a:rPr lang="en-US" sz="2000" dirty="0" err="1">
                <a:effectLst/>
              </a:rPr>
              <a:t>veikla</a:t>
            </a:r>
            <a:r>
              <a:rPr lang="en-US" sz="2000" dirty="0">
                <a:effectLst/>
              </a:rPr>
              <a:t> - </a:t>
            </a:r>
            <a:r>
              <a:rPr lang="lt-LT" sz="2000" dirty="0">
                <a:effectLst/>
              </a:rPr>
              <a:t>vykdyti eksperimentinę veiklą, kurti ir pritaikyti inovacijas ... sektoriuje bei dokumentuoti MTEP veiklą</a:t>
            </a:r>
            <a:r>
              <a:rPr lang="en-US" sz="2000" dirty="0">
                <a:effectLst/>
              </a:rPr>
              <a:t>,</a:t>
            </a:r>
            <a:endParaRPr lang="lt-LT" sz="2000" dirty="0">
              <a:effectLst/>
            </a:endParaRPr>
          </a:p>
          <a:p>
            <a:pPr lvl="0"/>
            <a:r>
              <a:rPr lang="lt-LT" sz="2000" dirty="0">
                <a:effectLst/>
              </a:rPr>
              <a:t>Specialistų kvalifikacijos ir kompetencijos didinimo renginiai ir programos</a:t>
            </a:r>
          </a:p>
          <a:p>
            <a:pPr lvl="0"/>
            <a:r>
              <a:rPr lang="lt-LT" sz="2000" dirty="0">
                <a:effectLst/>
              </a:rPr>
              <a:t>Lietuvos ... infrastruktūros plėtra</a:t>
            </a:r>
          </a:p>
          <a:p>
            <a:pPr lvl="0"/>
            <a:r>
              <a:rPr lang="lt-LT" sz="2000" dirty="0">
                <a:effectLst/>
              </a:rPr>
              <a:t>Lietuvos ... industrijos žinomumo didinimas tarptautinėje erdvėje</a:t>
            </a:r>
          </a:p>
          <a:p>
            <a:pPr lvl="0"/>
            <a:r>
              <a:rPr lang="lt-LT" sz="2000" dirty="0">
                <a:effectLst/>
              </a:rPr>
              <a:t>Tarptautinių apdovanojimų siekimas</a:t>
            </a:r>
          </a:p>
          <a:p>
            <a:endParaRPr lang="lt-LT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5373216"/>
            <a:ext cx="4536504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rgbClr val="FF0000"/>
                </a:solidFill>
              </a:rPr>
              <a:t>O kaip </a:t>
            </a:r>
            <a:r>
              <a:rPr lang="lt-LT" b="1" dirty="0" err="1">
                <a:solidFill>
                  <a:srgbClr val="FF0000"/>
                </a:solidFill>
              </a:rPr>
              <a:t>operacionalizuoti</a:t>
            </a:r>
            <a:r>
              <a:rPr lang="lt-LT" b="1" dirty="0">
                <a:solidFill>
                  <a:srgbClr val="FF0000"/>
                </a:solidFill>
              </a:rPr>
              <a:t> š</a:t>
            </a:r>
            <a:r>
              <a:rPr lang="en-US" b="1" dirty="0" err="1">
                <a:solidFill>
                  <a:srgbClr val="FF0000"/>
                </a:solidFill>
              </a:rPr>
              <a:t>ias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lt-LT" b="1" dirty="0">
                <a:solidFill>
                  <a:srgbClr val="FF0000"/>
                </a:solidFill>
              </a:rPr>
              <a:t>veiklas, siekiant visų klasterio narių suinteresuotumo/dalyvavimo?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3507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364" y="1005391"/>
            <a:ext cx="8363272" cy="1384300"/>
          </a:xfrm>
        </p:spPr>
        <p:txBody>
          <a:bodyPr/>
          <a:lstStyle/>
          <a:p>
            <a:r>
              <a:rPr lang="lt-LT" dirty="0"/>
              <a:t>Klasteris </a:t>
            </a:r>
            <a:r>
              <a:rPr lang="en-US" dirty="0"/>
              <a:t>= </a:t>
            </a:r>
            <a:r>
              <a:rPr lang="en-US" dirty="0" err="1"/>
              <a:t>partnerin</a:t>
            </a:r>
            <a:r>
              <a:rPr lang="lt-LT" dirty="0"/>
              <a:t>ė organizacija</a:t>
            </a:r>
            <a:r>
              <a:rPr lang="en-US" dirty="0"/>
              <a:t>!!!</a:t>
            </a:r>
            <a:endParaRPr lang="lt-LT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BE8163-9C0C-4DC1-ADCB-A78A4F494106}"/>
              </a:ext>
            </a:extLst>
          </p:cNvPr>
          <p:cNvSpPr txBox="1">
            <a:spLocks/>
          </p:cNvSpPr>
          <p:nvPr/>
        </p:nvSpPr>
        <p:spPr bwMode="auto">
          <a:xfrm>
            <a:off x="490472" y="3190945"/>
            <a:ext cx="8507288" cy="15276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endParaRPr lang="lt-LT" sz="2000" kern="0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lt-LT" sz="2000" kern="0" dirty="0" err="1"/>
              <a:t>Joint</a:t>
            </a:r>
            <a:r>
              <a:rPr lang="lt-LT" sz="2000" kern="0" dirty="0"/>
              <a:t> </a:t>
            </a:r>
            <a:r>
              <a:rPr lang="lt-LT" sz="2000" kern="0" dirty="0" err="1"/>
              <a:t>actions</a:t>
            </a:r>
            <a:endParaRPr lang="lt-LT" sz="2000" kern="0" dirty="0"/>
          </a:p>
          <a:p>
            <a:pPr marL="3657600" lvl="8" indent="0">
              <a:buNone/>
            </a:pPr>
            <a:r>
              <a:rPr lang="lt-LT" kern="0" dirty="0" err="1">
                <a:ea typeface="+mn-ea"/>
              </a:rPr>
              <a:t>Common</a:t>
            </a:r>
            <a:r>
              <a:rPr lang="lt-LT" kern="0" dirty="0">
                <a:ea typeface="+mn-ea"/>
              </a:rPr>
              <a:t> </a:t>
            </a:r>
            <a:r>
              <a:rPr lang="lt-LT" kern="0" dirty="0" err="1">
                <a:ea typeface="+mn-ea"/>
              </a:rPr>
              <a:t>values</a:t>
            </a:r>
            <a:endParaRPr lang="lt-LT" kern="0" dirty="0">
              <a:ea typeface="+mn-ea"/>
            </a:endParaRPr>
          </a:p>
          <a:p>
            <a:pPr marL="0" indent="0">
              <a:buNone/>
            </a:pPr>
            <a:r>
              <a:rPr lang="en-US" sz="2000" kern="0" dirty="0"/>
              <a:t>Shared interests</a:t>
            </a:r>
            <a:r>
              <a:rPr lang="lt-LT" sz="2000" kern="0" dirty="0"/>
              <a:t> </a:t>
            </a:r>
          </a:p>
          <a:p>
            <a:endParaRPr lang="lt-LT" sz="2000" kern="0" dirty="0"/>
          </a:p>
          <a:p>
            <a:endParaRPr lang="lt-LT" sz="2000" kern="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F3E8F16-4381-49B6-9434-E8F5BF6F28B2}"/>
              </a:ext>
            </a:extLst>
          </p:cNvPr>
          <p:cNvSpPr/>
          <p:nvPr/>
        </p:nvSpPr>
        <p:spPr bwMode="auto">
          <a:xfrm rot="20441857">
            <a:off x="2729206" y="4217612"/>
            <a:ext cx="958350" cy="340938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lt-LT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76" charset="-128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12A2768-A081-466B-8C53-D3F5CD460BFC}"/>
              </a:ext>
            </a:extLst>
          </p:cNvPr>
          <p:cNvSpPr/>
          <p:nvPr/>
        </p:nvSpPr>
        <p:spPr bwMode="auto">
          <a:xfrm rot="20441857">
            <a:off x="6401614" y="3916384"/>
            <a:ext cx="958350" cy="340938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lt-LT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76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2FE705-C940-4484-B965-EA34B0E3123E}"/>
              </a:ext>
            </a:extLst>
          </p:cNvPr>
          <p:cNvSpPr/>
          <p:nvPr/>
        </p:nvSpPr>
        <p:spPr bwMode="auto">
          <a:xfrm>
            <a:off x="611560" y="3628313"/>
            <a:ext cx="2376264" cy="6385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76" charset="-128"/>
              </a:rPr>
              <a:t>Bendri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76" charset="-128"/>
              </a:rPr>
              <a:t> </a:t>
            </a:r>
            <a:r>
              <a:rPr kumimoji="0" lang="en-US" sz="1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76" charset="-128"/>
              </a:rPr>
              <a:t>interesai</a:t>
            </a:r>
            <a:endParaRPr kumimoji="0" lang="lt-L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76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79F266-F012-4C60-A43E-56DF1A09AE71}"/>
              </a:ext>
            </a:extLst>
          </p:cNvPr>
          <p:cNvSpPr/>
          <p:nvPr/>
        </p:nvSpPr>
        <p:spPr bwMode="auto">
          <a:xfrm>
            <a:off x="3779912" y="3663539"/>
            <a:ext cx="25922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76" charset="-128"/>
              </a:rPr>
              <a:t>Bendros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76" charset="-128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76" charset="-128"/>
              </a:rPr>
              <a:t>vertyb</a:t>
            </a:r>
            <a:r>
              <a:rPr lang="lt-LT" dirty="0">
                <a:ea typeface="ＭＳ Ｐゴシック" pitchFamily="76" charset="-128"/>
              </a:rPr>
              <a:t>ė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76" charset="-128"/>
              </a:rPr>
              <a:t>s</a:t>
            </a:r>
            <a:endParaRPr kumimoji="0" lang="lt-L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76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B4E40D-EA19-4253-9557-EE305600FED9}"/>
              </a:ext>
            </a:extLst>
          </p:cNvPr>
          <p:cNvSpPr/>
          <p:nvPr/>
        </p:nvSpPr>
        <p:spPr bwMode="auto">
          <a:xfrm>
            <a:off x="6551712" y="3302085"/>
            <a:ext cx="234076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76" charset="-128"/>
              </a:rPr>
              <a:t>Bendros veiklos</a:t>
            </a:r>
          </a:p>
        </p:txBody>
      </p:sp>
    </p:spTree>
    <p:extLst>
      <p:ext uri="{BB962C8B-B14F-4D97-AF65-F5344CB8AC3E}">
        <p14:creationId xmlns:p14="http://schemas.microsoft.com/office/powerpoint/2010/main" val="368650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2" grpId="0" animBg="1"/>
      <p:bldP spid="3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340768"/>
            <a:ext cx="8568952" cy="4895056"/>
          </a:xfrm>
        </p:spPr>
        <p:txBody>
          <a:bodyPr/>
          <a:lstStyle/>
          <a:p>
            <a:r>
              <a:rPr lang="en-US" sz="2800" dirty="0"/>
              <a:t>1 </a:t>
            </a:r>
            <a:r>
              <a:rPr lang="en-US" sz="2800" dirty="0" err="1"/>
              <a:t>dalis</a:t>
            </a:r>
            <a:r>
              <a:rPr lang="en-US" sz="2800" dirty="0"/>
              <a:t>. I</a:t>
            </a:r>
            <a:r>
              <a:rPr lang="lt-LT" sz="2800" dirty="0" err="1"/>
              <a:t>ššūkiai</a:t>
            </a:r>
            <a:r>
              <a:rPr lang="lt-LT" sz="2800" dirty="0"/>
              <a:t>/</a:t>
            </a:r>
            <a:r>
              <a:rPr lang="en-US" sz="2800" dirty="0" err="1"/>
              <a:t>problemos</a:t>
            </a:r>
            <a:r>
              <a:rPr lang="en-US" sz="2800" dirty="0"/>
              <a:t> </a:t>
            </a:r>
            <a:r>
              <a:rPr lang="lt-LT" sz="2800" dirty="0"/>
              <a:t>strateginės įžvalgos</a:t>
            </a:r>
            <a:r>
              <a:rPr lang="en-US" sz="2800" dirty="0"/>
              <a:t> </a:t>
            </a:r>
            <a:r>
              <a:rPr lang="lt-LT" sz="2800" dirty="0"/>
              <a:t>„</a:t>
            </a:r>
            <a:r>
              <a:rPr lang="en-US" sz="2800" dirty="0"/>
              <a:t>K</a:t>
            </a:r>
            <a:r>
              <a:rPr lang="lt-LT" sz="2800" dirty="0" err="1"/>
              <a:t>as</a:t>
            </a:r>
            <a:r>
              <a:rPr lang="lt-LT" sz="2800" dirty="0"/>
              <a:t> mūsų </a:t>
            </a:r>
            <a:r>
              <a:rPr lang="lt-LT" sz="2800" b="1" i="1" dirty="0"/>
              <a:t>klasterio </a:t>
            </a:r>
            <a:r>
              <a:rPr lang="lt-LT" sz="2800" dirty="0"/>
              <a:t>– laukia ir k</a:t>
            </a:r>
            <a:r>
              <a:rPr lang="en-US" sz="2800" dirty="0" err="1"/>
              <a:t>okie</a:t>
            </a:r>
            <a:r>
              <a:rPr lang="en-US" sz="2800" dirty="0"/>
              <a:t> </a:t>
            </a:r>
            <a:r>
              <a:rPr lang="en-US" sz="2800" dirty="0" err="1"/>
              <a:t>mes</a:t>
            </a:r>
            <a:r>
              <a:rPr lang="en-US" sz="2800" dirty="0"/>
              <a:t> b</a:t>
            </a:r>
            <a:r>
              <a:rPr lang="lt-LT" sz="2800" dirty="0" err="1"/>
              <a:t>ūsime</a:t>
            </a:r>
            <a:r>
              <a:rPr lang="lt-LT" sz="2800" dirty="0"/>
              <a:t> 2020</a:t>
            </a:r>
            <a:r>
              <a:rPr lang="en-US" sz="2800" dirty="0"/>
              <a:t>-21</a:t>
            </a:r>
            <a:r>
              <a:rPr lang="lt-LT" sz="2800" dirty="0"/>
              <a:t> metais?“</a:t>
            </a:r>
          </a:p>
          <a:p>
            <a:r>
              <a:rPr lang="lt-LT" sz="2800" dirty="0">
                <a:latin typeface="+mj-lt"/>
                <a:ea typeface="+mj-ea"/>
                <a:cs typeface="+mj-cs"/>
              </a:rPr>
              <a:t>2 dalis. Ko ir kaip reikėtų imtis</a:t>
            </a:r>
            <a:r>
              <a:rPr lang="en-US" sz="2800" dirty="0">
                <a:latin typeface="+mj-lt"/>
                <a:ea typeface="+mj-ea"/>
                <a:cs typeface="+mj-cs"/>
              </a:rPr>
              <a:t>?</a:t>
            </a:r>
            <a:r>
              <a:rPr lang="lt-LT" sz="2800" dirty="0">
                <a:latin typeface="+mj-lt"/>
                <a:ea typeface="+mj-ea"/>
                <a:cs typeface="+mj-cs"/>
              </a:rPr>
              <a:t> </a:t>
            </a:r>
          </a:p>
          <a:p>
            <a:pPr marL="800100" lvl="2" indent="0"/>
            <a:r>
              <a:rPr lang="lt-LT" sz="2800" dirty="0">
                <a:ea typeface="+mn-ea"/>
                <a:cs typeface="+mn-cs"/>
              </a:rPr>
              <a:t> Projektavimas</a:t>
            </a:r>
          </a:p>
          <a:p>
            <a:pPr marL="1257300" lvl="3" indent="0"/>
            <a:r>
              <a:rPr lang="lt-LT" sz="2400" dirty="0">
                <a:ea typeface="+mn-ea"/>
                <a:cs typeface="+mn-cs"/>
              </a:rPr>
              <a:t>Strateginiai projektai (veiksmų programos) iki </a:t>
            </a:r>
            <a:r>
              <a:rPr lang="en-GB" sz="2400" dirty="0">
                <a:ea typeface="+mn-ea"/>
                <a:cs typeface="+mn-cs"/>
              </a:rPr>
              <a:t>2021 m</a:t>
            </a:r>
            <a:r>
              <a:rPr lang="lt-LT" sz="2400" dirty="0">
                <a:ea typeface="+mn-ea"/>
                <a:cs typeface="+mn-cs"/>
              </a:rPr>
              <a:t>etų</a:t>
            </a:r>
          </a:p>
          <a:p>
            <a:endParaRPr 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3821F1-9739-428F-B01B-9232AF0677AC}"/>
              </a:ext>
            </a:extLst>
          </p:cNvPr>
          <p:cNvSpPr txBox="1">
            <a:spLocks/>
          </p:cNvSpPr>
          <p:nvPr/>
        </p:nvSpPr>
        <p:spPr bwMode="auto">
          <a:xfrm>
            <a:off x="1115616" y="5373216"/>
            <a:ext cx="8568952" cy="125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lt-LT" kern="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D584150-C1CB-43FB-8EBA-EA678D99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88" y="188640"/>
            <a:ext cx="8229600" cy="13843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Kaip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vyko</a:t>
            </a:r>
            <a:r>
              <a:rPr lang="lt-LT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080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92100"/>
            <a:ext cx="8784976" cy="1384300"/>
          </a:xfrm>
        </p:spPr>
        <p:txBody>
          <a:bodyPr/>
          <a:lstStyle/>
          <a:p>
            <a:r>
              <a:rPr lang="lt-LT" dirty="0">
                <a:solidFill>
                  <a:srgbClr val="FFC000"/>
                </a:solidFill>
              </a:rPr>
              <a:t>Iššūkiai</a:t>
            </a:r>
            <a:r>
              <a:rPr lang="en-US" dirty="0">
                <a:solidFill>
                  <a:srgbClr val="FFC000"/>
                </a:solidFill>
              </a:rPr>
              <a:t>.</a:t>
            </a:r>
            <a:r>
              <a:rPr lang="lt-LT" dirty="0">
                <a:solidFill>
                  <a:srgbClr val="FFC000"/>
                </a:solidFill>
              </a:rPr>
              <a:t> Kuriose klasterio vystymo srityse?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14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lt-LT" sz="2800" dirty="0">
                <a:solidFill>
                  <a:srgbClr val="FFC000"/>
                </a:solidFill>
              </a:rPr>
              <a:t>Globalizacijos iššūkiai. </a:t>
            </a:r>
            <a:r>
              <a:rPr lang="lt-LT" sz="2800" dirty="0"/>
              <a:t>Rinka – </a:t>
            </a:r>
            <a:r>
              <a:rPr lang="en-US" sz="2800" dirty="0" err="1"/>
              <a:t>kur</a:t>
            </a:r>
            <a:r>
              <a:rPr lang="en-US" sz="2800" dirty="0"/>
              <a:t> bus </a:t>
            </a:r>
            <a:r>
              <a:rPr lang="lt-LT" sz="2800" dirty="0"/>
              <a:t>didesnė pridėtinė vertė</a:t>
            </a:r>
            <a:r>
              <a:rPr lang="en-US" sz="2800" dirty="0"/>
              <a:t>?</a:t>
            </a:r>
            <a:r>
              <a:rPr lang="lt-LT" sz="2800" dirty="0"/>
              <a:t> Kokie aukštos pridėtinės vertės produktai? Kas ir kokie klientai?</a:t>
            </a:r>
          </a:p>
          <a:p>
            <a:pPr marL="514350" indent="-514350">
              <a:buFont typeface="+mj-lt"/>
              <a:buAutoNum type="alphaUcPeriod"/>
            </a:pPr>
            <a:r>
              <a:rPr lang="lt-LT" sz="2800" dirty="0">
                <a:solidFill>
                  <a:srgbClr val="FFC000"/>
                </a:solidFill>
              </a:rPr>
              <a:t>Technologinės įžvalgos. </a:t>
            </a:r>
            <a:r>
              <a:rPr lang="lt-LT" sz="2800" dirty="0"/>
              <a:t>Technologinė bazė ir technologinė klientų vartotojų </a:t>
            </a:r>
            <a:r>
              <a:rPr lang="en-US" sz="2800" dirty="0" err="1"/>
              <a:t>parengtis</a:t>
            </a:r>
            <a:endParaRPr lang="lt-LT" sz="2800" dirty="0"/>
          </a:p>
          <a:p>
            <a:pPr marL="514350" indent="-514350">
              <a:buFont typeface="+mj-lt"/>
              <a:buAutoNum type="alphaUcPeriod"/>
            </a:pPr>
            <a:r>
              <a:rPr lang="lt-LT" sz="2800" dirty="0">
                <a:solidFill>
                  <a:srgbClr val="FFC000"/>
                </a:solidFill>
              </a:rPr>
              <a:t>Darbo (resursų) ateitis</a:t>
            </a:r>
            <a:r>
              <a:rPr lang="lt-LT" sz="2800" dirty="0"/>
              <a:t>: Kompetencijos ir žmogiškieji resursai</a:t>
            </a:r>
          </a:p>
          <a:p>
            <a:pPr marL="514350" indent="-514350">
              <a:buFont typeface="+mj-lt"/>
              <a:buAutoNum type="alphaUcPeriod"/>
            </a:pPr>
            <a:r>
              <a:rPr lang="lt-LT" sz="2800" dirty="0">
                <a:solidFill>
                  <a:srgbClr val="FFC000"/>
                </a:solidFill>
              </a:rPr>
              <a:t>Organizacija</a:t>
            </a:r>
            <a:r>
              <a:rPr lang="lt-LT" sz="2800" dirty="0"/>
              <a:t>: Klasterio strateginis valdymas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endParaRPr lang="lt-LT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5650468"/>
            <a:ext cx="7056631" cy="76944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2020-21 </a:t>
            </a:r>
            <a:r>
              <a:rPr lang="en-US" sz="4400" dirty="0" err="1">
                <a:solidFill>
                  <a:srgbClr val="FF0000"/>
                </a:solidFill>
              </a:rPr>
              <a:t>metais</a:t>
            </a:r>
            <a:r>
              <a:rPr lang="en-US" sz="4400" dirty="0">
                <a:solidFill>
                  <a:srgbClr val="FF0000"/>
                </a:solidFill>
              </a:rPr>
              <a:t>!</a:t>
            </a:r>
            <a:endParaRPr lang="lt-LT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14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23DB-A4B5-4510-8FD1-B56AFCA2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Pamokos </a:t>
            </a:r>
            <a:r>
              <a:rPr lang="lt-LT" dirty="0">
                <a:solidFill>
                  <a:srgbClr val="FF0000"/>
                </a:solidFill>
              </a:rPr>
              <a:t>identifikuojant problemas</a:t>
            </a:r>
            <a:r>
              <a:rPr lang="lt-LT" dirty="0"/>
              <a:t>. </a:t>
            </a:r>
            <a:r>
              <a:rPr lang="en-US" dirty="0"/>
              <a:t>1. </a:t>
            </a:r>
            <a:r>
              <a:rPr lang="en-US" dirty="0" err="1"/>
              <a:t>Eiga</a:t>
            </a:r>
            <a:r>
              <a:rPr lang="en-US" dirty="0"/>
              <a:t>.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1ED4-436C-47FC-ACF2-F5DD8B24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dirty="0"/>
              <a:t>Netikėtas uždavinys</a:t>
            </a:r>
          </a:p>
          <a:p>
            <a:pPr lvl="1"/>
            <a:r>
              <a:rPr lang="lt-LT" sz="2400" dirty="0"/>
              <a:t>„Taip dar nedarėm“</a:t>
            </a:r>
          </a:p>
          <a:p>
            <a:pPr lvl="1"/>
            <a:r>
              <a:rPr lang="lt-LT" sz="2400" dirty="0"/>
              <a:t>„O kaip sugalvoti iššūkius/problemas visam klasteriui?“ </a:t>
            </a:r>
          </a:p>
          <a:p>
            <a:pPr lvl="1"/>
            <a:r>
              <a:rPr lang="lt-LT" sz="2400" dirty="0"/>
              <a:t>Kaip (su) derinti įmonės ir klasterio interesus?</a:t>
            </a:r>
          </a:p>
          <a:p>
            <a:r>
              <a:rPr lang="lt-LT" sz="2800" dirty="0"/>
              <a:t>Menka kolektyvinio mąstymo patirtis</a:t>
            </a:r>
          </a:p>
          <a:p>
            <a:r>
              <a:rPr lang="lt-LT" sz="2800" dirty="0"/>
              <a:t>Dalyviai – jie ir ekspertai, ir savo įmonių atstovai</a:t>
            </a:r>
          </a:p>
          <a:p>
            <a:pPr lvl="1"/>
            <a:r>
              <a:rPr lang="lt-LT" sz="2400" dirty="0"/>
              <a:t>Atvirumo problema (komercinės paslaptys, ...) </a:t>
            </a:r>
            <a:endParaRPr lang="en-US" sz="2400" dirty="0"/>
          </a:p>
          <a:p>
            <a:r>
              <a:rPr lang="en-US" sz="2800" dirty="0" err="1"/>
              <a:t>Geras</a:t>
            </a:r>
            <a:r>
              <a:rPr lang="en-US" sz="2800" dirty="0"/>
              <a:t>  </a:t>
            </a:r>
            <a:r>
              <a:rPr lang="lt-LT" sz="2800" dirty="0"/>
              <a:t>į</a:t>
            </a:r>
            <a:r>
              <a:rPr lang="en-US" sz="2800" dirty="0" err="1"/>
              <a:t>sitraukimas</a:t>
            </a:r>
            <a:endParaRPr lang="lt-LT" sz="2800" dirty="0"/>
          </a:p>
          <a:p>
            <a:endParaRPr lang="lt-LT" sz="2800" dirty="0"/>
          </a:p>
          <a:p>
            <a:endParaRPr lang="lt-LT" sz="2400" dirty="0"/>
          </a:p>
          <a:p>
            <a:pPr lvl="1"/>
            <a:endParaRPr lang="lt-LT" sz="2400" dirty="0"/>
          </a:p>
          <a:p>
            <a:pPr lvl="1"/>
            <a:endParaRPr lang="lt-LT" sz="2400" dirty="0"/>
          </a:p>
          <a:p>
            <a:pPr lvl="1"/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70003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23DB-A4B5-4510-8FD1-B56AFCA2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5425"/>
            <a:ext cx="8229600" cy="1384300"/>
          </a:xfrm>
        </p:spPr>
        <p:txBody>
          <a:bodyPr/>
          <a:lstStyle/>
          <a:p>
            <a:r>
              <a:rPr lang="lt-LT" dirty="0"/>
              <a:t>Pamokos </a:t>
            </a:r>
            <a:r>
              <a:rPr lang="lt-LT" dirty="0">
                <a:solidFill>
                  <a:srgbClr val="FF0000"/>
                </a:solidFill>
              </a:rPr>
              <a:t>identifikuojant problemas</a:t>
            </a:r>
            <a:r>
              <a:rPr lang="lt-LT" dirty="0"/>
              <a:t>. </a:t>
            </a:r>
            <a:r>
              <a:rPr lang="en-US" dirty="0"/>
              <a:t>2. </a:t>
            </a:r>
            <a:r>
              <a:rPr lang="en-US" dirty="0" err="1"/>
              <a:t>Rezultatai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1ED4-436C-47FC-ACF2-F5DD8B24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dirty="0"/>
              <a:t>Skirtinga sėkmė priklausomai nuo klasterio</a:t>
            </a:r>
            <a:endParaRPr lang="en-US" sz="2400" dirty="0"/>
          </a:p>
          <a:p>
            <a:r>
              <a:rPr lang="lt-LT" sz="2800" dirty="0"/>
              <a:t>Naujas klasterio veiklos laukas</a:t>
            </a:r>
            <a:endParaRPr lang="en-US" sz="2800" dirty="0"/>
          </a:p>
          <a:p>
            <a:r>
              <a:rPr lang="lt-LT" sz="2800" dirty="0"/>
              <a:t>Bendrumo pojūtis?</a:t>
            </a:r>
            <a:endParaRPr lang="en-US" sz="2800" dirty="0"/>
          </a:p>
          <a:p>
            <a:pPr lvl="1"/>
            <a:r>
              <a:rPr lang="en-US" sz="2400" dirty="0"/>
              <a:t>“</a:t>
            </a:r>
            <a:r>
              <a:rPr lang="en-US" sz="2400" i="1" dirty="0"/>
              <a:t>We connect the dots</a:t>
            </a:r>
            <a:r>
              <a:rPr lang="en-US" sz="2400" dirty="0"/>
              <a:t>”</a:t>
            </a:r>
            <a:endParaRPr lang="lt-LT" sz="2400" dirty="0"/>
          </a:p>
          <a:p>
            <a:r>
              <a:rPr lang="lt-LT" sz="2800" dirty="0"/>
              <a:t>Klasterio koordinatoriaus vaidmuo turėtų būti didesnis</a:t>
            </a:r>
          </a:p>
        </p:txBody>
      </p:sp>
    </p:spTree>
    <p:extLst>
      <p:ext uri="{BB962C8B-B14F-4D97-AF65-F5344CB8AC3E}">
        <p14:creationId xmlns:p14="http://schemas.microsoft.com/office/powerpoint/2010/main" val="98522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23DB-A4B5-4510-8FD1-B56AFCA2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5425"/>
            <a:ext cx="8229600" cy="1384300"/>
          </a:xfrm>
        </p:spPr>
        <p:txBody>
          <a:bodyPr/>
          <a:lstStyle/>
          <a:p>
            <a:r>
              <a:rPr lang="lt-LT" dirty="0"/>
              <a:t>Pamokos </a:t>
            </a:r>
            <a:r>
              <a:rPr lang="lt-LT" dirty="0">
                <a:solidFill>
                  <a:srgbClr val="FF0000"/>
                </a:solidFill>
              </a:rPr>
              <a:t>identifikuojant problemas</a:t>
            </a:r>
            <a:r>
              <a:rPr lang="lt-LT" dirty="0"/>
              <a:t>. </a:t>
            </a:r>
            <a:r>
              <a:rPr lang="en-US" dirty="0"/>
              <a:t>3. </a:t>
            </a:r>
            <a:r>
              <a:rPr lang="en-US" dirty="0" err="1"/>
              <a:t>Pasi</a:t>
            </a:r>
            <a:r>
              <a:rPr lang="lt-LT" dirty="0" err="1"/>
              <a:t>ūlymai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1ED4-436C-47FC-ACF2-F5DD8B24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dirty="0"/>
              <a:t>Klasterio vadyba valdybos nariams</a:t>
            </a:r>
          </a:p>
          <a:p>
            <a:r>
              <a:rPr lang="lt-LT" sz="2800" dirty="0"/>
              <a:t>Kuo daugiau jungtinės veiklos projektų tarp narių</a:t>
            </a:r>
          </a:p>
          <a:p>
            <a:r>
              <a:rPr lang="lt-LT" sz="2800" dirty="0"/>
              <a:t>Gerbti laiką skirtą bendram darbui – investicija laiku</a:t>
            </a:r>
          </a:p>
          <a:p>
            <a:r>
              <a:rPr lang="lt-LT" sz="2800" dirty="0"/>
              <a:t>Nauja ar papildoma klasterio koordinatoriaus rolė</a:t>
            </a:r>
            <a:endParaRPr lang="en-US" sz="2800" dirty="0"/>
          </a:p>
          <a:p>
            <a:r>
              <a:rPr lang="lt-LT" sz="2800" dirty="0"/>
              <a:t>Pamąstymui: Reikalavimai klasterio koordinatoriaus personalui? P</a:t>
            </a:r>
            <a:r>
              <a:rPr lang="en-US" sz="2800" dirty="0" err="1"/>
              <a:t>aramos</a:t>
            </a:r>
            <a:r>
              <a:rPr lang="lt-LT" sz="2800" dirty="0"/>
              <a:t> institucijų (MITA, LIC) </a:t>
            </a:r>
            <a:r>
              <a:rPr lang="en-US" sz="2800" dirty="0" err="1"/>
              <a:t>rol</a:t>
            </a:r>
            <a:r>
              <a:rPr lang="lt-LT" sz="2800" dirty="0"/>
              <a:t>ė? </a:t>
            </a:r>
            <a:r>
              <a:rPr lang="lt-LT" sz="2800" dirty="0" err="1"/>
              <a:t>Ūkmin</a:t>
            </a:r>
            <a:r>
              <a:rPr lang="lt-LT" sz="2800" dirty="0"/>
              <a:t> ir LVPA rolė?</a:t>
            </a:r>
            <a:r>
              <a:rPr lang="en-US" sz="2800" dirty="0"/>
              <a:t> </a:t>
            </a:r>
            <a:endParaRPr lang="lt-LT" sz="2800" dirty="0"/>
          </a:p>
          <a:p>
            <a:pPr lvl="1"/>
            <a:endParaRPr lang="lt-LT" sz="2400" dirty="0"/>
          </a:p>
          <a:p>
            <a:pPr lvl="1"/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4268750929"/>
      </p:ext>
    </p:extLst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7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76" charset="-128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7319</TotalTime>
  <Words>604</Words>
  <Application>Microsoft Office PowerPoint</Application>
  <PresentationFormat>On-screen Show (4:3)</PresentationFormat>
  <Paragraphs>133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Tahoma</vt:lpstr>
      <vt:lpstr>Wingdings</vt:lpstr>
      <vt:lpstr>Ocean</vt:lpstr>
      <vt:lpstr>Klasterių brandinimo sesijų pamokos</vt:lpstr>
      <vt:lpstr>Įvadas</vt:lpstr>
      <vt:lpstr>Tipiška situacija </vt:lpstr>
      <vt:lpstr>Klasteris = partnerinė organizacija!!!</vt:lpstr>
      <vt:lpstr>Kaip vyko?</vt:lpstr>
      <vt:lpstr>Iššūkiai. Kuriose klasterio vystymo srityse?</vt:lpstr>
      <vt:lpstr>Pamokos identifikuojant problemas. 1. Eiga.</vt:lpstr>
      <vt:lpstr>Pamokos identifikuojant problemas. 2. Rezultatai</vt:lpstr>
      <vt:lpstr>Pamokos identifikuojant problemas. 3. Pasiūlymai</vt:lpstr>
      <vt:lpstr>PowerPoint Presentation</vt:lpstr>
      <vt:lpstr>Pamokos projektavimo metu. 2. Rezultatai</vt:lpstr>
      <vt:lpstr>Klasterio plėtros veiksniai ir galima parama</vt:lpstr>
    </vt:vector>
  </TitlesOfParts>
  <Company>Aurimas Valionis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Aurimas Valionis</dc:creator>
  <cp:lastModifiedBy>Kastytis Gečas</cp:lastModifiedBy>
  <cp:revision>295</cp:revision>
  <cp:lastPrinted>2018-09-12T08:06:53Z</cp:lastPrinted>
  <dcterms:created xsi:type="dcterms:W3CDTF">2005-04-16T04:21:39Z</dcterms:created>
  <dcterms:modified xsi:type="dcterms:W3CDTF">2018-12-12T07:51:04Z</dcterms:modified>
</cp:coreProperties>
</file>