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468" r:id="rId4"/>
    <p:sldId id="749" r:id="rId5"/>
    <p:sldId id="441" r:id="rId6"/>
    <p:sldId id="750" r:id="rId7"/>
    <p:sldId id="444" r:id="rId8"/>
    <p:sldId id="260" r:id="rId9"/>
    <p:sldId id="315" r:id="rId10"/>
    <p:sldId id="314" r:id="rId11"/>
    <p:sldId id="331" r:id="rId12"/>
    <p:sldId id="5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F1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36" autoAdjust="0"/>
  </p:normalViewPr>
  <p:slideViewPr>
    <p:cSldViewPr snapToGrid="0">
      <p:cViewPr varScale="1">
        <p:scale>
          <a:sx n="70" d="100"/>
          <a:sy n="70" d="100"/>
        </p:scale>
        <p:origin x="112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00C-A4E5-4BF3-B1A1-2B231886D589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06335-35DE-43D9-8BBE-A3EF603E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3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kaidrės vaizdo vietos rezervavimo ženklas 1">
            <a:extLst>
              <a:ext uri="{FF2B5EF4-FFF2-40B4-BE49-F238E27FC236}">
                <a16:creationId xmlns:a16="http://schemas.microsoft.com/office/drawing/2014/main" id="{1E15A05D-985E-49AF-95E7-E7AA88CAC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astabų vietos rezervavimo ženklas 2">
            <a:extLst>
              <a:ext uri="{FF2B5EF4-FFF2-40B4-BE49-F238E27FC236}">
                <a16:creationId xmlns:a16="http://schemas.microsoft.com/office/drawing/2014/main" id="{CCEA6F43-24DE-49CC-AEAC-20EC22B2D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kaidrės numerio vietos rezervavimo ženklas 3">
            <a:extLst>
              <a:ext uri="{FF2B5EF4-FFF2-40B4-BE49-F238E27FC236}">
                <a16:creationId xmlns:a16="http://schemas.microsoft.com/office/drawing/2014/main" id="{13AA3CA5-CE62-430D-BA07-6B2212BF4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9pPr>
          </a:lstStyle>
          <a:p>
            <a:fld id="{0E240616-D5CA-43CC-B4F5-CDE61FEBF6EE}" type="slidenum">
              <a:rPr lang="lt-LT" altLang="lt-LT" smtClean="0">
                <a:latin typeface="Times New Roman" panose="02020603050405020304" pitchFamily="18" charset="0"/>
              </a:rPr>
              <a:pPr/>
              <a:t>3</a:t>
            </a:fld>
            <a:endParaRPr lang="lt-LT" altLang="lt-L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kaidrės vaizdo vietos rezervavimo ženklas 1">
            <a:extLst>
              <a:ext uri="{FF2B5EF4-FFF2-40B4-BE49-F238E27FC236}">
                <a16:creationId xmlns:a16="http://schemas.microsoft.com/office/drawing/2014/main" id="{5A545802-4235-4689-AF3C-924EA955D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astabų vietos rezervavimo ženklas 2">
            <a:extLst>
              <a:ext uri="{FF2B5EF4-FFF2-40B4-BE49-F238E27FC236}">
                <a16:creationId xmlns:a16="http://schemas.microsoft.com/office/drawing/2014/main" id="{F2E7E2DD-4CF3-4111-9062-9C2BEAD4B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6" name="Skaidrės numerio vietos rezervavimo ženklas 3">
            <a:extLst>
              <a:ext uri="{FF2B5EF4-FFF2-40B4-BE49-F238E27FC236}">
                <a16:creationId xmlns:a16="http://schemas.microsoft.com/office/drawing/2014/main" id="{1A88520D-997E-48C8-A614-67DD045E5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9pPr>
          </a:lstStyle>
          <a:p>
            <a:fld id="{FE157E19-A451-402D-B2C4-1EAE842E5802}" type="slidenum">
              <a:rPr lang="lt-LT" altLang="lt-LT" smtClean="0">
                <a:latin typeface="Times New Roman" panose="02020603050405020304" pitchFamily="18" charset="0"/>
              </a:rPr>
              <a:pPr/>
              <a:t>4</a:t>
            </a:fld>
            <a:endParaRPr lang="lt-LT" altLang="lt-L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kaidrės vaizdo vietos rezervavimo ženklas 1">
            <a:extLst>
              <a:ext uri="{FF2B5EF4-FFF2-40B4-BE49-F238E27FC236}">
                <a16:creationId xmlns:a16="http://schemas.microsoft.com/office/drawing/2014/main" id="{92427D06-19B0-4CFB-8638-9F0AA2632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astabų vietos rezervavimo ženklas 2">
            <a:extLst>
              <a:ext uri="{FF2B5EF4-FFF2-40B4-BE49-F238E27FC236}">
                <a16:creationId xmlns:a16="http://schemas.microsoft.com/office/drawing/2014/main" id="{5A337410-F171-4A78-91CD-C124DCE2A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6868" name="Skaidrės numerio vietos rezervavimo ženklas 3">
            <a:extLst>
              <a:ext uri="{FF2B5EF4-FFF2-40B4-BE49-F238E27FC236}">
                <a16:creationId xmlns:a16="http://schemas.microsoft.com/office/drawing/2014/main" id="{A119A9C1-92D6-4267-80FB-9398441D3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9pPr>
          </a:lstStyle>
          <a:p>
            <a:fld id="{4353CD1F-E6EA-44C0-8F9C-60D5492E6F1D}" type="slidenum">
              <a:rPr lang="lt-LT" altLang="lt-LT" smtClean="0">
                <a:latin typeface="Times New Roman" panose="02020603050405020304" pitchFamily="18" charset="0"/>
              </a:rPr>
              <a:pPr/>
              <a:t>5</a:t>
            </a:fld>
            <a:endParaRPr lang="lt-LT" altLang="lt-L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kaidrės vaizdo vietos rezervavimo ženklas 1">
            <a:extLst>
              <a:ext uri="{FF2B5EF4-FFF2-40B4-BE49-F238E27FC236}">
                <a16:creationId xmlns:a16="http://schemas.microsoft.com/office/drawing/2014/main" id="{F656AFFC-FD31-4DBF-9655-EDE95FE99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astabų vietos rezervavimo ženklas 2">
            <a:extLst>
              <a:ext uri="{FF2B5EF4-FFF2-40B4-BE49-F238E27FC236}">
                <a16:creationId xmlns:a16="http://schemas.microsoft.com/office/drawing/2014/main" id="{3095D82B-37DB-4069-834C-87CD412BC4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kaidrės numerio vietos rezervavimo ženklas 3">
            <a:extLst>
              <a:ext uri="{FF2B5EF4-FFF2-40B4-BE49-F238E27FC236}">
                <a16:creationId xmlns:a16="http://schemas.microsoft.com/office/drawing/2014/main" id="{D9FCA50B-F2D3-4665-BAE6-C996EFB4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9pPr>
          </a:lstStyle>
          <a:p>
            <a:fld id="{A74AF871-C323-4B22-A1F5-6090C5C0D8B6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kaidrės vaizdo vietos rezervavimo ženklas 1">
            <a:extLst>
              <a:ext uri="{FF2B5EF4-FFF2-40B4-BE49-F238E27FC236}">
                <a16:creationId xmlns:a16="http://schemas.microsoft.com/office/drawing/2014/main" id="{A772388C-F55B-4195-BD94-BE70EEFB4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astabų vietos rezervavimo ženklas 2">
            <a:extLst>
              <a:ext uri="{FF2B5EF4-FFF2-40B4-BE49-F238E27FC236}">
                <a16:creationId xmlns:a16="http://schemas.microsoft.com/office/drawing/2014/main" id="{5894C66D-6F54-4135-8AEA-75CC3A327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0964" name="Skaidrės numerio vietos rezervavimo ženklas 3">
            <a:extLst>
              <a:ext uri="{FF2B5EF4-FFF2-40B4-BE49-F238E27FC236}">
                <a16:creationId xmlns:a16="http://schemas.microsoft.com/office/drawing/2014/main" id="{BA32D91C-1C2F-4FAE-9AF1-50E78796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defRPr>
            </a:lvl9pPr>
          </a:lstStyle>
          <a:p>
            <a:fld id="{B5BF40F2-9D3C-4679-BD2B-BB2297614AF9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Reikia</a:t>
            </a:r>
            <a:r>
              <a:rPr lang="en-GB" dirty="0"/>
              <a:t> </a:t>
            </a:r>
            <a:r>
              <a:rPr lang="en-GB" dirty="0" err="1"/>
              <a:t>tik</a:t>
            </a:r>
            <a:r>
              <a:rPr lang="en-GB" dirty="0"/>
              <a:t> </a:t>
            </a:r>
            <a:r>
              <a:rPr lang="en-GB" dirty="0" err="1"/>
              <a:t>desinio</a:t>
            </a:r>
            <a:r>
              <a:rPr lang="en-GB" dirty="0"/>
              <a:t> </a:t>
            </a:r>
            <a:r>
              <a:rPr lang="en-GB" dirty="0" err="1"/>
              <a:t>paveiksliuko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06335-35DE-43D9-8BBE-A3EF603EF9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06335-35DE-43D9-8BBE-A3EF603EF9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7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06335-35DE-43D9-8BBE-A3EF603EF9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45612"/>
            <a:ext cx="12192000" cy="2021943"/>
          </a:xfrm>
          <a:solidFill>
            <a:srgbClr val="F1F1F3"/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2727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3" y="5964381"/>
            <a:ext cx="11439331" cy="4156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7272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7139" y="5261234"/>
            <a:ext cx="2743200" cy="365125"/>
          </a:xfrm>
        </p:spPr>
        <p:txBody>
          <a:bodyPr/>
          <a:lstStyle>
            <a:lvl1pPr algn="ctr">
              <a:defRPr b="1">
                <a:solidFill>
                  <a:srgbClr val="272727"/>
                </a:solidFill>
              </a:defRPr>
            </a:lvl1pPr>
          </a:lstStyle>
          <a:p>
            <a:fld id="{F5FC16AE-7989-4343-984D-3418DD18CC74}" type="datetime1">
              <a:rPr lang="lt-LT" smtClean="0"/>
              <a:t>2019-03-18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2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5523349" y="1103816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199388" y="-573452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875427" y="1103743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0535517" y="2782815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0551827" y="-570851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8875427" y="-2247684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875427" y="4458783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5523348" y="4456109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7183077" y="6134313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551827" y="6134313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29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7215337" y="2779712"/>
            <a:ext cx="2770187" cy="2771775"/>
          </a:xfrm>
          <a:prstGeom prst="diamond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7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SzPct val="75000"/>
              <a:buFontTx/>
              <a:buBlip>
                <a:blip r:embed="rId2"/>
              </a:buBlip>
              <a:defRPr/>
            </a:lvl1pPr>
            <a:lvl2pPr marL="857250" indent="-400050">
              <a:buSzPct val="75000"/>
              <a:buFontTx/>
              <a:buBlip>
                <a:blip r:embed="rId2"/>
              </a:buBlip>
              <a:defRPr/>
            </a:lvl2pPr>
            <a:lvl3pPr marL="1314450" indent="-400050">
              <a:buSzPct val="75000"/>
              <a:buFontTx/>
              <a:buBlip>
                <a:blip r:embed="rId2"/>
              </a:buBlip>
              <a:defRPr/>
            </a:lvl3pPr>
            <a:lvl4pPr marL="1771650" indent="-400050">
              <a:buSzPct val="75000"/>
              <a:buFontTx/>
              <a:buBlip>
                <a:blip r:embed="rId2"/>
              </a:buBlip>
              <a:defRPr/>
            </a:lvl4pPr>
            <a:lvl5pPr marL="2228850" indent="-4000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13F6-378E-4E7D-9AB3-5881FE256CB6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29735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1889-DA6F-4416-A1CC-C37577011B02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95908"/>
            <a:ext cx="10515600" cy="26476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62668"/>
            <a:ext cx="10515600" cy="1054361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2727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8DC-EBA1-4074-9B5B-1EF79353CA51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3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6309-9414-421D-8D2E-D066AC46A7E8}" type="datetime1">
              <a:rPr lang="lt-LT" smtClean="0"/>
              <a:t>2019-03-18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4441"/>
            <a:ext cx="10515600" cy="91624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13D-7854-4C31-A98B-16597A2AADB3}" type="datetime1">
              <a:rPr lang="lt-LT" smtClean="0"/>
              <a:t>2019-03-18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4441"/>
            <a:ext cx="5181600" cy="91624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72-0646-4D44-9E4B-1D01125E103F}" type="datetime1">
              <a:rPr lang="lt-LT" smtClean="0"/>
              <a:t>2019-03-18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37" y="2442137"/>
            <a:ext cx="3548566" cy="1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448"/>
            <a:ext cx="10515600" cy="916247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ADF-69DD-43A2-A2AE-6B7697C44F89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5707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39" y="2665234"/>
            <a:ext cx="1561322" cy="6877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7747" y="3751930"/>
            <a:ext cx="104860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b="1" dirty="0">
                <a:solidFill>
                  <a:schemeClr val="bg1"/>
                </a:solidFill>
              </a:rPr>
              <a:t>VšĮ Lietuvos inovacijų centras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427342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</a:rPr>
              <a:t>Mokslininkų g. 6A, LT-08412 Vilnius</a:t>
            </a:r>
          </a:p>
          <a:p>
            <a:pPr algn="ctr"/>
            <a:r>
              <a:rPr lang="lt-LT" dirty="0">
                <a:solidFill>
                  <a:schemeClr val="bg1"/>
                </a:solidFill>
              </a:rPr>
              <a:t>Tel.: +370 5 235 61 16   Faks.: +370 5 213 27 81</a:t>
            </a:r>
          </a:p>
          <a:p>
            <a:pPr algn="ctr"/>
            <a:r>
              <a:rPr lang="lt-LT" dirty="0">
                <a:solidFill>
                  <a:schemeClr val="bg1"/>
                </a:solidFill>
              </a:rPr>
              <a:t>lic@lic.lt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8380D6-0705-4057-B6ED-0A5034B3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0C3152-A998-456F-8E67-4A2D95C7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EA6852-BAD1-446E-9567-E57A2EE9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5723-F50B-4C57-B518-FDCE82D67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4441"/>
            <a:ext cx="10515600" cy="9162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5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68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272727"/>
                </a:solidFill>
              </a:defRPr>
            </a:lvl1pPr>
          </a:lstStyle>
          <a:p>
            <a:fld id="{E9CD3E8F-D8AC-4C18-85F2-648732C0AC01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84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0203" y="6468322"/>
            <a:ext cx="718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272727"/>
                </a:solidFill>
              </a:defRPr>
            </a:lvl1pPr>
          </a:lstStyle>
          <a:p>
            <a:fld id="{3BF6ACC6-A4AB-4C4E-B31F-1D4DC78199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1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9" r:id="rId6"/>
    <p:sldLayoutId id="2147483658" r:id="rId7"/>
    <p:sldLayoutId id="2147483656" r:id="rId8"/>
    <p:sldLayoutId id="2147483660" r:id="rId9"/>
    <p:sldLayoutId id="214748366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rgbClr val="27272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0"/>
        </a:spcBef>
        <a:buClr>
          <a:srgbClr val="295A7C"/>
        </a:buClr>
        <a:buSzPct val="50000"/>
        <a:buFontTx/>
        <a:buBlip>
          <a:blip r:embed="rId13"/>
        </a:buBlip>
        <a:defRPr sz="2000" kern="1200" spc="0">
          <a:solidFill>
            <a:srgbClr val="27272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0"/>
        </a:spcBef>
        <a:buClr>
          <a:srgbClr val="295A7C"/>
        </a:buClr>
        <a:buSzPct val="50000"/>
        <a:buFontTx/>
        <a:buBlip>
          <a:blip r:embed="rId13"/>
        </a:buBlip>
        <a:defRPr sz="1800" kern="1200" spc="0">
          <a:solidFill>
            <a:srgbClr val="27272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buClr>
          <a:srgbClr val="295A7C"/>
        </a:buClr>
        <a:buSzPct val="50000"/>
        <a:buFontTx/>
        <a:buBlip>
          <a:blip r:embed="rId13"/>
        </a:buBlip>
        <a:defRPr sz="1600" kern="1200" spc="0">
          <a:solidFill>
            <a:srgbClr val="27272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buClr>
          <a:srgbClr val="295A7C"/>
        </a:buClr>
        <a:buSzPct val="50000"/>
        <a:buFontTx/>
        <a:buBlip>
          <a:blip r:embed="rId13"/>
        </a:buBlip>
        <a:defRPr sz="1400" kern="1200" spc="0">
          <a:solidFill>
            <a:srgbClr val="27272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buClr>
          <a:srgbClr val="295A7C"/>
        </a:buClr>
        <a:buSzPct val="50000"/>
        <a:buFontTx/>
        <a:buBlip>
          <a:blip r:embed="rId13"/>
        </a:buBlip>
        <a:defRPr sz="1400" kern="1200" spc="0">
          <a:solidFill>
            <a:srgbClr val="27272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2" y="3845612"/>
            <a:ext cx="11439331" cy="2021943"/>
          </a:xfrm>
        </p:spPr>
        <p:txBody>
          <a:bodyPr/>
          <a:lstStyle/>
          <a:p>
            <a:r>
              <a:rPr lang="en-US" dirty="0"/>
              <a:t>GLOBAL VALUE CHAINS AND LOCAL CLUSTER DEVELOPMENT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Gytis Junevičius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69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>
            <a:extLst>
              <a:ext uri="{FF2B5EF4-FFF2-40B4-BE49-F238E27FC236}">
                <a16:creationId xmlns:a16="http://schemas.microsoft.com/office/drawing/2014/main" id="{501A4DA6-99B6-45BE-A3EF-2AD4E4DC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585788"/>
            <a:ext cx="92979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1" lang="lt-LT" altLang="lt-LT" sz="3600" b="1" spc="-150" dirty="0" err="1">
                <a:solidFill>
                  <a:schemeClr val="tx1"/>
                </a:solidFill>
                <a:latin typeface="Segoe UI" pitchFamily="34" charset="0"/>
                <a:ea typeface="+mj-ea"/>
                <a:cs typeface="Segoe UI" pitchFamily="34" charset="0"/>
              </a:rPr>
              <a:t>Industry</a:t>
            </a:r>
            <a:r>
              <a:rPr kumimoji="1" lang="lt-LT" altLang="lt-LT" sz="3600" b="1" spc="-150" dirty="0">
                <a:solidFill>
                  <a:schemeClr val="tx1"/>
                </a:solidFill>
                <a:latin typeface="Segoe UI" pitchFamily="34" charset="0"/>
                <a:ea typeface="+mj-ea"/>
                <a:cs typeface="Segoe UI" pitchFamily="34" charset="0"/>
              </a:rPr>
              <a:t> 4.0</a:t>
            </a:r>
            <a:endParaRPr kumimoji="1" lang="en-US" altLang="lt-LT" sz="3600" b="1" spc="-150" dirty="0">
              <a:solidFill>
                <a:schemeClr val="tx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4035" name="Rectangle 9">
            <a:extLst>
              <a:ext uri="{FF2B5EF4-FFF2-40B4-BE49-F238E27FC236}">
                <a16:creationId xmlns:a16="http://schemas.microsoft.com/office/drawing/2014/main" id="{DA3745EB-0C85-43B2-821C-0CE3BBB7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3538"/>
            <a:ext cx="4716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lt-LT" altLang="lt-LT" sz="1600" i="1" dirty="0" err="1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We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lt-LT" altLang="lt-LT" sz="1600" i="1" dirty="0" err="1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brink </a:t>
            </a:r>
            <a:r>
              <a:rPr lang="lt-LT" altLang="lt-LT" sz="1600" i="1" dirty="0" err="1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revolution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will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change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way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we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b="1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live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lt-LT" altLang="lt-LT" sz="1600" b="1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work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b="1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communicate</a:t>
            </a:r>
            <a:r>
              <a:rPr lang="lt-LT" altLang="lt-LT" sz="1600" b="1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lt-LT" altLang="lt-LT" sz="1600" i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lt-LT" altLang="lt-LT" sz="1600" i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Humanity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has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so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far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experienced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nothing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similar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fourth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industrial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revolution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lt-LT" altLang="lt-LT" sz="1600" i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size</a:t>
            </a:r>
            <a:r>
              <a:rPr lang="lt-LT" altLang="lt-LT" sz="1600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lt-LT" altLang="lt-LT" sz="1600" i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lt-LT" altLang="lt-LT" sz="1600" i="1" dirty="0" err="1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complexity</a:t>
            </a:r>
            <a:endParaRPr lang="lt-LT" altLang="lt-LT" sz="1600" i="1" dirty="0">
              <a:solidFill>
                <a:srgbClr val="FF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lt-LT" altLang="lt-LT" sz="1600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lt-LT" altLang="lt-LT" sz="1600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4036" name="Picture 11" descr="http://www.lpk.lt/wp-content/uploads/2017/09/02-MEF17-banner-SCHWAB-BE-long-716x393.jpg">
            <a:extLst>
              <a:ext uri="{FF2B5EF4-FFF2-40B4-BE49-F238E27FC236}">
                <a16:creationId xmlns:a16="http://schemas.microsoft.com/office/drawing/2014/main" id="{77859483-AFB4-44E5-8E94-3ACCDA13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835400"/>
            <a:ext cx="4067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" descr="Susijęs vaizdas">
            <a:extLst>
              <a:ext uri="{FF2B5EF4-FFF2-40B4-BE49-F238E27FC236}">
                <a16:creationId xmlns:a16="http://schemas.microsoft.com/office/drawing/2014/main" id="{AE7616AA-A5B3-40ED-AA73-6BD00D72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571625"/>
            <a:ext cx="61468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Vaizdo rezultatas pagal užklausą „lietuvos plastiko klasterio asociacija“">
            <a:extLst>
              <a:ext uri="{FF2B5EF4-FFF2-40B4-BE49-F238E27FC236}">
                <a16:creationId xmlns:a16="http://schemas.microsoft.com/office/drawing/2014/main" id="{3C83C2F9-53EB-4D3B-92F6-B2A44216B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9747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825" b="1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1" name="AutoShape 4" descr="Vaizdo rezultatas pagal užklausą „lietuvos plastiko klasterio asociacija“">
            <a:extLst>
              <a:ext uri="{FF2B5EF4-FFF2-40B4-BE49-F238E27FC236}">
                <a16:creationId xmlns:a16="http://schemas.microsoft.com/office/drawing/2014/main" id="{8D6EBC64-02DD-493C-8448-D9E2A30770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10890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825" b="1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2" name="AutoShape 4" descr="Vaizdo rezultatas pagal užklausą „Tubes, pipes and hoses and fittings of plastic“">
            <a:extLst>
              <a:ext uri="{FF2B5EF4-FFF2-40B4-BE49-F238E27FC236}">
                <a16:creationId xmlns:a16="http://schemas.microsoft.com/office/drawing/2014/main" id="{ADA15A0C-91A2-4217-BBCB-961D3F989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9747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825" b="1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3" name="AutoShape 6" descr="Vaizdo rezultatas pagal užklausą „Tubes, pipes and hoses and fittings of plastic“">
            <a:extLst>
              <a:ext uri="{FF2B5EF4-FFF2-40B4-BE49-F238E27FC236}">
                <a16:creationId xmlns:a16="http://schemas.microsoft.com/office/drawing/2014/main" id="{7C0201CA-2032-427C-9518-E94B7817DC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9747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825" b="1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4" name="AutoShape 8" descr="Vaizdo rezultatas pagal užklausą „Tubes, pipes and hoses and fittings of plastic“">
            <a:extLst>
              <a:ext uri="{FF2B5EF4-FFF2-40B4-BE49-F238E27FC236}">
                <a16:creationId xmlns:a16="http://schemas.microsoft.com/office/drawing/2014/main" id="{A1FF369D-9584-4F3A-A301-4C345FE981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9747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825" b="1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231" name="Rectangle 19">
            <a:extLst>
              <a:ext uri="{FF2B5EF4-FFF2-40B4-BE49-F238E27FC236}">
                <a16:creationId xmlns:a16="http://schemas.microsoft.com/office/drawing/2014/main" id="{F378F4DD-0457-42EE-8CC2-5D4D8FC1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517525"/>
            <a:ext cx="1059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/>
            </a:pPr>
            <a:r>
              <a:rPr kumimoji="1" lang="lt-LT" altLang="lt-LT" sz="3600" b="1" spc="-15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Industry</a:t>
            </a:r>
            <a:r>
              <a:rPr kumimoji="1" lang="lt-LT" altLang="lt-LT" sz="3600" b="1" spc="-15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kumimoji="1" lang="en-US" altLang="lt-LT" sz="3600" b="1" spc="-15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4.0</a:t>
            </a:r>
            <a:r>
              <a:rPr kumimoji="1" lang="lt-LT" altLang="lt-LT" sz="3600" b="1" spc="-15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 </a:t>
            </a:r>
            <a:r>
              <a:rPr kumimoji="1" lang="en-US" altLang="lt-LT" sz="3600" b="1" spc="-15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digitization technologies</a:t>
            </a:r>
            <a:endParaRPr lang="en-US" altLang="lt-LT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5A1454-F318-415C-A521-138E0FC460B9}"/>
              </a:ext>
            </a:extLst>
          </p:cNvPr>
          <p:cNvSpPr/>
          <p:nvPr/>
        </p:nvSpPr>
        <p:spPr>
          <a:xfrm>
            <a:off x="1214438" y="5905500"/>
            <a:ext cx="3224212" cy="219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lt-LT" sz="825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GB" sz="825" dirty="0">
                <a:latin typeface="Helvetica" panose="020B0604020202020204" pitchFamily="34" charset="0"/>
                <a:cs typeface="Helvetica" panose="020B0604020202020204" pitchFamily="34" charset="0"/>
              </a:rPr>
              <a:t>OURCE</a:t>
            </a:r>
            <a:r>
              <a:rPr lang="en-US" sz="825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lt-LT" sz="825" dirty="0">
                <a:latin typeface="Helvetica" panose="020B0604020202020204" pitchFamily="34" charset="0"/>
                <a:cs typeface="Helvetica" panose="020B0604020202020204" pitchFamily="34" charset="0"/>
              </a:rPr>
              <a:t>WORLD ECONOMIC FORUM</a:t>
            </a:r>
            <a:r>
              <a:rPr lang="en-US" sz="825" dirty="0">
                <a:latin typeface="Helvetica" panose="020B0604020202020204" pitchFamily="34" charset="0"/>
                <a:cs typeface="Helvetica" panose="020B0604020202020204" pitchFamily="34" charset="0"/>
              </a:rPr>
              <a:t>, 2016</a:t>
            </a:r>
            <a:endParaRPr lang="lt-LT" sz="825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02" name="Rectangle 2">
            <a:extLst>
              <a:ext uri="{FF2B5EF4-FFF2-40B4-BE49-F238E27FC236}">
                <a16:creationId xmlns:a16="http://schemas.microsoft.com/office/drawing/2014/main" id="{1008C1BC-49CD-46DB-95C3-2E12ED9C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1436688"/>
            <a:ext cx="169227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IMPLANTATION TECHNOLOGIES</a:t>
            </a:r>
            <a:endParaRPr lang="lt-LT" altLang="en-US" sz="825" b="1" dirty="0">
              <a:solidFill>
                <a:srgbClr val="595959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66" name="Picture 14" descr="Susijęs vaizdas">
            <a:extLst>
              <a:ext uri="{FF2B5EF4-FFF2-40B4-BE49-F238E27FC236}">
                <a16:creationId xmlns:a16="http://schemas.microsoft.com/office/drawing/2014/main" id="{840D8A5B-F656-4F7D-8532-13FDA583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425575"/>
            <a:ext cx="1968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9">
            <a:extLst>
              <a:ext uri="{FF2B5EF4-FFF2-40B4-BE49-F238E27FC236}">
                <a16:creationId xmlns:a16="http://schemas.microsoft.com/office/drawing/2014/main" id="{E9B60086-7E42-40BF-A578-DC0688F2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816100"/>
            <a:ext cx="1393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3">
            <a:extLst>
              <a:ext uri="{FF2B5EF4-FFF2-40B4-BE49-F238E27FC236}">
                <a16:creationId xmlns:a16="http://schemas.microsoft.com/office/drawing/2014/main" id="{93540D0E-EFFD-4CC6-A1B8-1369CB01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225550"/>
            <a:ext cx="28003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Rectangle 21">
            <a:extLst>
              <a:ext uri="{FF2B5EF4-FFF2-40B4-BE49-F238E27FC236}">
                <a16:creationId xmlns:a16="http://schemas.microsoft.com/office/drawing/2014/main" id="{CAD5A2BA-587B-4541-9858-5A194DDB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1503363"/>
            <a:ext cx="1279525" cy="20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VIRTUAL REALITY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070" name="Rectangle 22">
            <a:extLst>
              <a:ext uri="{FF2B5EF4-FFF2-40B4-BE49-F238E27FC236}">
                <a16:creationId xmlns:a16="http://schemas.microsoft.com/office/drawing/2014/main" id="{F003DDFF-C5C2-46D4-80C3-DB99FD36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100" y="1176338"/>
            <a:ext cx="10429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lt-LT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VISION CONNECTION</a:t>
            </a:r>
            <a:endParaRPr lang="lt-LT" altLang="en-US" sz="800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09" name="Rectangle 24">
            <a:extLst>
              <a:ext uri="{FF2B5EF4-FFF2-40B4-BE49-F238E27FC236}">
                <a16:creationId xmlns:a16="http://schemas.microsoft.com/office/drawing/2014/main" id="{A489607A-DD85-4390-9E4A-9DD5C453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5559425"/>
            <a:ext cx="1820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WORLD WIDE WEB IN CLOTHES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72" name="Picture 5">
            <a:extLst>
              <a:ext uri="{FF2B5EF4-FFF2-40B4-BE49-F238E27FC236}">
                <a16:creationId xmlns:a16="http://schemas.microsoft.com/office/drawing/2014/main" id="{516D87FE-8D6B-473B-90C6-1500E575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068638"/>
            <a:ext cx="13176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Rectangle 27">
            <a:extLst>
              <a:ext uri="{FF2B5EF4-FFF2-40B4-BE49-F238E27FC236}">
                <a16:creationId xmlns:a16="http://schemas.microsoft.com/office/drawing/2014/main" id="{4AD423FF-AD79-4173-A145-99D4B568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817813"/>
            <a:ext cx="150971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lt-LT" altLang="lt-LT" sz="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SUPER</a:t>
            </a:r>
            <a:r>
              <a:rPr lang="lt-LT" altLang="lt-LT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lt-LT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COMPUTER IN POCKET</a:t>
            </a:r>
            <a:endParaRPr lang="lt-LT" altLang="en-US" sz="800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074" name="Rectangle 28">
            <a:extLst>
              <a:ext uri="{FF2B5EF4-FFF2-40B4-BE49-F238E27FC236}">
                <a16:creationId xmlns:a16="http://schemas.microsoft.com/office/drawing/2014/main" id="{D868AC6D-67D1-42CD-BB1C-4D28F9BA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2711450"/>
            <a:ext cx="1042988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Internet of Things</a:t>
            </a:r>
            <a:endParaRPr lang="lt-LT" altLang="en-US" sz="800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75" name="Picture 6">
            <a:extLst>
              <a:ext uri="{FF2B5EF4-FFF2-40B4-BE49-F238E27FC236}">
                <a16:creationId xmlns:a16="http://schemas.microsoft.com/office/drawing/2014/main" id="{01868B5C-BAD1-484F-9681-62CDABED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044950"/>
            <a:ext cx="22621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16" descr="Vaizdo rezultatas pagal užklausą „supercomputer in your pocket“">
            <a:extLst>
              <a:ext uri="{FF2B5EF4-FFF2-40B4-BE49-F238E27FC236}">
                <a16:creationId xmlns:a16="http://schemas.microsoft.com/office/drawing/2014/main" id="{5715E0BA-4F07-4E01-8B6B-28873261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3135313"/>
            <a:ext cx="13731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18" descr="http://drrajivdesaimd.com/wp-content/uploads/2016/07/iot-smart-1.jpg">
            <a:extLst>
              <a:ext uri="{FF2B5EF4-FFF2-40B4-BE49-F238E27FC236}">
                <a16:creationId xmlns:a16="http://schemas.microsoft.com/office/drawing/2014/main" id="{7A19EA02-E522-4CD5-AD7E-A55558C1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994025"/>
            <a:ext cx="23479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8" name="Group 1">
            <a:extLst>
              <a:ext uri="{FF2B5EF4-FFF2-40B4-BE49-F238E27FC236}">
                <a16:creationId xmlns:a16="http://schemas.microsoft.com/office/drawing/2014/main" id="{CC9C39CB-EF78-4B7D-982B-EEA832AD6D6C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3308350"/>
            <a:ext cx="1317625" cy="357188"/>
            <a:chOff x="6741939" y="3496180"/>
            <a:chExt cx="2222500" cy="595927"/>
          </a:xfrm>
        </p:grpSpPr>
        <p:sp>
          <p:nvSpPr>
            <p:cNvPr id="45093" name="Rectangle 32">
              <a:extLst>
                <a:ext uri="{FF2B5EF4-FFF2-40B4-BE49-F238E27FC236}">
                  <a16:creationId xmlns:a16="http://schemas.microsoft.com/office/drawing/2014/main" id="{DEE3B763-12BF-4742-96BE-41992787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939" y="3496180"/>
              <a:ext cx="2222500" cy="34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2000">
                  <a:solidFill>
                    <a:srgbClr val="272727"/>
                  </a:solidFill>
                  <a:latin typeface="Raleway" panose="020B0604020202020204" charset="0"/>
                </a:defRPr>
              </a:lvl1pPr>
              <a:lvl2pPr marL="742950" indent="-28575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>
                  <a:solidFill>
                    <a:srgbClr val="272727"/>
                  </a:solidFill>
                  <a:latin typeface="Raleway" panose="020B0604020202020204" charset="0"/>
                </a:defRPr>
              </a:lvl2pPr>
              <a:lvl3pPr marL="11430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600">
                  <a:solidFill>
                    <a:srgbClr val="272727"/>
                  </a:solidFill>
                  <a:latin typeface="Raleway" panose="020B0604020202020204" charset="0"/>
                </a:defRPr>
              </a:lvl3pPr>
              <a:lvl4pPr marL="16002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4pPr>
              <a:lvl5pPr marL="20574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GB" altLang="lt-LT" sz="800" b="1" dirty="0">
                  <a:solidFill>
                    <a:schemeClr val="tx1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SMART</a:t>
              </a:r>
              <a:r>
                <a:rPr lang="lt-LT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HOME</a:t>
              </a:r>
              <a:endParaRPr lang="lt-LT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094" name="Rectangle 34">
              <a:extLst>
                <a:ext uri="{FF2B5EF4-FFF2-40B4-BE49-F238E27FC236}">
                  <a16:creationId xmlns:a16="http://schemas.microsoft.com/office/drawing/2014/main" id="{88B6EF2E-FDB9-4B97-8C87-FE5721B2D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49" y="3747794"/>
              <a:ext cx="2163590" cy="34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2000">
                  <a:solidFill>
                    <a:srgbClr val="272727"/>
                  </a:solidFill>
                  <a:latin typeface="Raleway" panose="020B0604020202020204" charset="0"/>
                </a:defRPr>
              </a:lvl1pPr>
              <a:lvl2pPr marL="742950" indent="-28575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>
                  <a:solidFill>
                    <a:srgbClr val="272727"/>
                  </a:solidFill>
                  <a:latin typeface="Raleway" panose="020B0604020202020204" charset="0"/>
                </a:defRPr>
              </a:lvl2pPr>
              <a:lvl3pPr marL="11430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600">
                  <a:solidFill>
                    <a:srgbClr val="272727"/>
                  </a:solidFill>
                  <a:latin typeface="Raleway" panose="020B0604020202020204" charset="0"/>
                </a:defRPr>
              </a:lvl3pPr>
              <a:lvl4pPr marL="16002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4pPr>
              <a:lvl5pPr marL="2057400" indent="-228600">
                <a:lnSpc>
                  <a:spcPct val="125000"/>
                </a:lnSpc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5A7C"/>
                </a:buClr>
                <a:buSzPct val="50000"/>
                <a:buBlip>
                  <a:blip r:embed="rId3"/>
                </a:buBlip>
                <a:defRPr sz="1400">
                  <a:solidFill>
                    <a:srgbClr val="272727"/>
                  </a:solidFill>
                  <a:latin typeface="Raleway" panose="020B060402020202020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GB" altLang="lt-LT" sz="800" b="1" dirty="0">
                  <a:solidFill>
                    <a:schemeClr val="tx1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SMART</a:t>
              </a:r>
              <a:r>
                <a:rPr lang="lt-LT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r>
                <a:rPr lang="lt-LT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I</a:t>
              </a:r>
              <a:r>
                <a:rPr lang="en-GB" altLang="lt-LT" sz="800" b="1" dirty="0">
                  <a:solidFill>
                    <a:srgbClr val="C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TIES</a:t>
              </a:r>
              <a:endParaRPr lang="lt-LT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3819" name="Rectangle 35">
            <a:extLst>
              <a:ext uri="{FF2B5EF4-FFF2-40B4-BE49-F238E27FC236}">
                <a16:creationId xmlns:a16="http://schemas.microsoft.com/office/drawing/2014/main" id="{7FF0C92F-703A-4678-9DE8-E1DC6C48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2703513"/>
            <a:ext cx="168592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BIG DATA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DECISION MAKING</a:t>
            </a:r>
            <a:endParaRPr lang="lt-LT" altLang="en-US" sz="825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20" name="Rectangle 36">
            <a:extLst>
              <a:ext uri="{FF2B5EF4-FFF2-40B4-BE49-F238E27FC236}">
                <a16:creationId xmlns:a16="http://schemas.microsoft.com/office/drawing/2014/main" id="{1A1267A9-4815-4DA5-8B02-4DEB9CE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3578225"/>
            <a:ext cx="127952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SELF</a:t>
            </a:r>
            <a:r>
              <a:rPr lang="lt-LT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PROPELLED</a:t>
            </a:r>
            <a:r>
              <a:rPr lang="lt-LT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AUTOMOBILES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81" name="Picture 7">
            <a:extLst>
              <a:ext uri="{FF2B5EF4-FFF2-40B4-BE49-F238E27FC236}">
                <a16:creationId xmlns:a16="http://schemas.microsoft.com/office/drawing/2014/main" id="{41D84BE8-B3A1-4B6E-AAA5-89071D52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944938"/>
            <a:ext cx="13811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0" descr="Vaizdo rezultatas pagal užklausą „artificial intelligence“">
            <a:extLst>
              <a:ext uri="{FF2B5EF4-FFF2-40B4-BE49-F238E27FC236}">
                <a16:creationId xmlns:a16="http://schemas.microsoft.com/office/drawing/2014/main" id="{1943302F-5AD6-4EF2-AC71-345EDF81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867275"/>
            <a:ext cx="1595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4" name="Rectangle 40">
            <a:extLst>
              <a:ext uri="{FF2B5EF4-FFF2-40B4-BE49-F238E27FC236}">
                <a16:creationId xmlns:a16="http://schemas.microsoft.com/office/drawing/2014/main" id="{23CF3D37-5218-4195-928D-C1E2CD1A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888" y="4551363"/>
            <a:ext cx="1277937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PARTICIPATING</a:t>
            </a:r>
            <a:r>
              <a:rPr lang="lt-LT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ECONOMY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84" name="Picture 22" descr="Vaizdo rezultatas pagal užklausą „sharing economy“">
            <a:extLst>
              <a:ext uri="{FF2B5EF4-FFF2-40B4-BE49-F238E27FC236}">
                <a16:creationId xmlns:a16="http://schemas.microsoft.com/office/drawing/2014/main" id="{174CAAEE-9F38-446B-92EC-5282CC69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4935538"/>
            <a:ext cx="14144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Rectangle 42">
            <a:extLst>
              <a:ext uri="{FF2B5EF4-FFF2-40B4-BE49-F238E27FC236}">
                <a16:creationId xmlns:a16="http://schemas.microsoft.com/office/drawing/2014/main" id="{3EE50FD8-EE76-4B35-AB52-24BFAC67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140325"/>
            <a:ext cx="1117600" cy="20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lt-LT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3D </a:t>
            </a:r>
            <a:r>
              <a:rPr lang="en-GB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PRINTING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086" name="Picture 24" descr="Vaizdo rezultatas pagal užklausą „3d printing“">
            <a:extLst>
              <a:ext uri="{FF2B5EF4-FFF2-40B4-BE49-F238E27FC236}">
                <a16:creationId xmlns:a16="http://schemas.microsoft.com/office/drawing/2014/main" id="{C8D92700-62FB-4229-B699-F4F8DE4B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454525"/>
            <a:ext cx="1174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26" descr="Vaizdo rezultatas pagal užklausą „3d printing“">
            <a:extLst>
              <a:ext uri="{FF2B5EF4-FFF2-40B4-BE49-F238E27FC236}">
                <a16:creationId xmlns:a16="http://schemas.microsoft.com/office/drawing/2014/main" id="{5357F83C-4E1A-449A-97BD-CBC54DF4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930775"/>
            <a:ext cx="1492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28" descr="Susijęs vaizdas">
            <a:extLst>
              <a:ext uri="{FF2B5EF4-FFF2-40B4-BE49-F238E27FC236}">
                <a16:creationId xmlns:a16="http://schemas.microsoft.com/office/drawing/2014/main" id="{DC40CC6A-D0CF-4977-882D-D70F4C09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016125"/>
            <a:ext cx="20431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0" name="Rectangle 46">
            <a:extLst>
              <a:ext uri="{FF2B5EF4-FFF2-40B4-BE49-F238E27FC236}">
                <a16:creationId xmlns:a16="http://schemas.microsoft.com/office/drawing/2014/main" id="{E926BEEF-4AE5-4687-A263-B755F9A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627313"/>
            <a:ext cx="1828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lt-LT" sz="825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NEUROTECHNOLOGIES</a:t>
            </a:r>
            <a:endParaRPr lang="lt-LT" altLang="en-US" sz="825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13" name="Rectangle 29">
            <a:extLst>
              <a:ext uri="{FF2B5EF4-FFF2-40B4-BE49-F238E27FC236}">
                <a16:creationId xmlns:a16="http://schemas.microsoft.com/office/drawing/2014/main" id="{C86E1C96-4648-4F5B-A52F-4F0AC2E3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886200"/>
            <a:ext cx="1279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lt-LT" sz="825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BIG DATA</a:t>
            </a:r>
            <a:endParaRPr lang="lt-LT" altLang="en-US" sz="825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091" name="Rectangle 39">
            <a:extLst>
              <a:ext uri="{FF2B5EF4-FFF2-40B4-BE49-F238E27FC236}">
                <a16:creationId xmlns:a16="http://schemas.microsoft.com/office/drawing/2014/main" id="{66699066-EB24-42DA-B588-DE020FDF8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4568825"/>
            <a:ext cx="1895475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lt-LT" sz="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ROBOTIC </a:t>
            </a:r>
            <a:r>
              <a:rPr lang="en-US" altLang="lt-LT" sz="800" b="1" dirty="0">
                <a:solidFill>
                  <a:srgbClr val="FF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SERVICES</a:t>
            </a:r>
            <a:r>
              <a:rPr lang="lt-LT" altLang="lt-LT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algn="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HUMAN</a:t>
            </a:r>
            <a:r>
              <a:rPr lang="lt-LT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altLang="lt-LT" sz="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MACHINE</a:t>
            </a:r>
            <a:r>
              <a:rPr lang="lt-LT" altLang="lt-LT" sz="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lt-LT" sz="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CONNECTION</a:t>
            </a:r>
            <a:r>
              <a:rPr lang="lt-LT" altLang="en-US" sz="8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5092" name="Picture 4">
            <a:extLst>
              <a:ext uri="{FF2B5EF4-FFF2-40B4-BE49-F238E27FC236}">
                <a16:creationId xmlns:a16="http://schemas.microsoft.com/office/drawing/2014/main" id="{B4CCBA82-3891-44BD-A3CC-31E7F2B1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530350"/>
            <a:ext cx="203993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B99F-A2B9-476F-81C9-E3934593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BB16-0E2F-4939-964B-8E6ED5CA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862" y="774441"/>
            <a:ext cx="8915400" cy="3777622"/>
          </a:xfrm>
        </p:spPr>
        <p:txBody>
          <a:bodyPr/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Insanity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doing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thing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again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expecting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altLang="lt-LT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lt-LT" altLang="lt-LT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lt-LT" altLang="lt-LT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lt-LT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r>
              <a:rPr lang="lt-LT" altLang="lt-LT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lt-LT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90970-675B-4311-8A88-8E615959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54" y="2911734"/>
            <a:ext cx="238125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A2B6D-ED99-4AC6-9168-30F4B2528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24" y="2504630"/>
            <a:ext cx="3572047" cy="20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Gytis Junevičius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13F6-378E-4E7D-9AB3-5881FE256CB6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0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Public Institution</a:t>
            </a:r>
            <a:r>
              <a:rPr lang="en-US" b="1" dirty="0"/>
              <a:t> Lithuanian Innovation Centre</a:t>
            </a:r>
            <a:r>
              <a:rPr lang="en-US" dirty="0"/>
              <a:t> (LIC) </a:t>
            </a:r>
            <a:r>
              <a:rPr lang="en-US" b="1" dirty="0"/>
              <a:t>is a non-profit organization</a:t>
            </a:r>
            <a:r>
              <a:rPr lang="en-US" dirty="0"/>
              <a:t>, providing innovation support services to enterprises, research institutions, industry associations and business support organizations.</a:t>
            </a:r>
          </a:p>
          <a:p>
            <a:r>
              <a:rPr lang="en-US" dirty="0"/>
              <a:t>LIC provides public </a:t>
            </a:r>
            <a:r>
              <a:rPr lang="en-US" b="1" dirty="0"/>
              <a:t>(free of charge) </a:t>
            </a:r>
            <a:r>
              <a:rPr lang="en-US" dirty="0"/>
              <a:t>innovation support services and promotes innovation culture in Lithuania.</a:t>
            </a:r>
            <a:endParaRPr lang="lt-LT" dirty="0"/>
          </a:p>
          <a:p>
            <a:r>
              <a:rPr lang="en-US" dirty="0"/>
              <a:t>Since </a:t>
            </a:r>
            <a:r>
              <a:rPr lang="en-US" b="1" dirty="0"/>
              <a:t>1996</a:t>
            </a:r>
            <a:r>
              <a:rPr lang="en-US" dirty="0"/>
              <a:t>, LIC has carried out more than 100 projects.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13F6-378E-4E7D-9AB3-5881FE256CB6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9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C134FE3-147C-4B51-999D-EFCA44C08C63}"/>
              </a:ext>
            </a:extLst>
          </p:cNvPr>
          <p:cNvSpPr txBox="1">
            <a:spLocks noChangeArrowheads="1"/>
          </p:cNvSpPr>
          <p:nvPr/>
        </p:nvSpPr>
        <p:spPr>
          <a:xfrm>
            <a:off x="2027237" y="538390"/>
            <a:ext cx="8137525" cy="50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27272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9pPr>
          </a:lstStyle>
          <a:p>
            <a:pPr algn="ctr" defTabSz="881415"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Value chain (1) </a:t>
            </a:r>
            <a:endParaRPr lang="en-US" sz="36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603" name="Paveikslėlis 4">
            <a:extLst>
              <a:ext uri="{FF2B5EF4-FFF2-40B4-BE49-F238E27FC236}">
                <a16:creationId xmlns:a16="http://schemas.microsoft.com/office/drawing/2014/main" id="{E0053B30-7647-4BA4-8F6F-C03416C7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81100"/>
            <a:ext cx="97536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C134FE3-147C-4B51-999D-EFCA44C08C63}"/>
              </a:ext>
            </a:extLst>
          </p:cNvPr>
          <p:cNvSpPr txBox="1">
            <a:spLocks noChangeArrowheads="1"/>
          </p:cNvSpPr>
          <p:nvPr/>
        </p:nvSpPr>
        <p:spPr>
          <a:xfrm>
            <a:off x="2027237" y="458787"/>
            <a:ext cx="8137525" cy="50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27272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2727"/>
                </a:solidFill>
                <a:latin typeface="Raleway" pitchFamily="34" charset="0"/>
              </a:defRPr>
            </a:lvl9pPr>
          </a:lstStyle>
          <a:p>
            <a:pPr algn="ctr" defTabSz="881415"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  <a:t>Value chain (2)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651" name="Paveikslėlis 2">
            <a:extLst>
              <a:ext uri="{FF2B5EF4-FFF2-40B4-BE49-F238E27FC236}">
                <a16:creationId xmlns:a16="http://schemas.microsoft.com/office/drawing/2014/main" id="{BF328760-5152-4CC6-B0B7-96C3175B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14438"/>
            <a:ext cx="9448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782A98-D869-4371-B78F-C3B4B383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5756"/>
              </p:ext>
            </p:extLst>
          </p:nvPr>
        </p:nvGraphicFramePr>
        <p:xfrm>
          <a:off x="1774825" y="1268413"/>
          <a:ext cx="9145588" cy="4605335"/>
        </p:xfrm>
        <a:graphic>
          <a:graphicData uri="http://schemas.openxmlformats.org/drawingml/2006/table">
            <a:tbl>
              <a:tblPr/>
              <a:tblGrid>
                <a:gridCol w="1189038">
                  <a:extLst>
                    <a:ext uri="{9D8B030D-6E8A-4147-A177-3AD203B41FA5}">
                      <a16:colId xmlns:a16="http://schemas.microsoft.com/office/drawing/2014/main" val="83974743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391014285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452912957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833814377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508197868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173289334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37878096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4055504527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106707289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722674974"/>
                    </a:ext>
                  </a:extLst>
                </a:gridCol>
              </a:tblGrid>
              <a:tr h="50958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r>
                        <a:rPr kumimoji="0" lang="lt-LT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Pro-duct group</a:t>
                      </a:r>
                      <a:endParaRPr kumimoji="0" lang="lt-LT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 owner</a:t>
                      </a:r>
                      <a:endParaRPr kumimoji="0" lang="lt-LT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r>
                        <a:rPr kumimoji="0" lang="lt-LT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r>
                        <a:rPr kumimoji="0" lang="lt-LT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 chain </a:t>
                      </a:r>
                      <a:r>
                        <a:rPr kumimoji="0" lang="lt-LT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GB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</a:t>
                      </a:r>
                      <a:r>
                        <a:rPr kumimoji="0" lang="lt-LT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725163"/>
                  </a:ext>
                </a:extLst>
              </a:tr>
              <a:tr h="66039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Conception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or service designer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materials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t-L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</a:t>
                      </a:r>
                      <a:r>
                        <a:rPr kumimoji="0" lang="en-GB" altLang="lt-L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84882"/>
                  </a:ext>
                </a:extLst>
              </a:tr>
              <a:tr h="601662"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X3, X4, 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12719"/>
                  </a:ext>
                </a:extLst>
              </a:tr>
              <a:tr h="601662"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X3, X4, 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X2, 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82494"/>
                  </a:ext>
                </a:extLst>
              </a:tr>
              <a:tr h="601662"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X3, X4, 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8509"/>
                  </a:ext>
                </a:extLst>
              </a:tr>
              <a:tr h="6016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X3, X4, 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29501"/>
                  </a:ext>
                </a:extLst>
              </a:tr>
              <a:tr h="427038"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30172"/>
                  </a:ext>
                </a:extLst>
              </a:tr>
              <a:tr h="6016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Nn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X2, X3, X4, X5, X6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X2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X1, 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742950">
                        <a:lnSpc>
                          <a:spcPct val="90000"/>
                        </a:lnSpc>
                        <a:spcBef>
                          <a:spcPts val="813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42950">
                        <a:lnSpc>
                          <a:spcPct val="90000"/>
                        </a:lnSpc>
                        <a:spcBef>
                          <a:spcPts val="400"/>
                        </a:spcBef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42950" fontAlgn="base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</a:t>
                      </a:r>
                    </a:p>
                  </a:txBody>
                  <a:tcPr marL="64298" marR="64298" marT="30468" marB="30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15592"/>
                  </a:ext>
                </a:extLst>
              </a:tr>
            </a:tbl>
          </a:graphicData>
        </a:graphic>
      </p:graphicFrame>
      <p:sp>
        <p:nvSpPr>
          <p:cNvPr id="12385" name="Rectangle 5">
            <a:extLst>
              <a:ext uri="{FF2B5EF4-FFF2-40B4-BE49-F238E27FC236}">
                <a16:creationId xmlns:a16="http://schemas.microsoft.com/office/drawing/2014/main" id="{6C5554B6-DBF2-44A9-9A5B-4311FC9F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6027738"/>
            <a:ext cx="28051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3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lt-LT" altLang="en-US" sz="12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X1, X2, ..., </a:t>
            </a:r>
            <a:r>
              <a:rPr lang="lt-LT" altLang="en-US" sz="1266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Xn</a:t>
            </a:r>
            <a:r>
              <a:rPr lang="lt-LT" altLang="en-US" sz="12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klasterio nariai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6D2E86-7CE0-4695-AC05-5364D9DC2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8856" y="476252"/>
            <a:ext cx="8137525" cy="508000"/>
          </a:xfrm>
        </p:spPr>
        <p:txBody>
          <a:bodyPr>
            <a:noAutofit/>
          </a:bodyPr>
          <a:lstStyle/>
          <a:p>
            <a:pPr algn="ctr" defTabSz="881415" eaLnBrk="1" fontAlgn="auto" hangingPunct="1">
              <a:spcAft>
                <a:spcPts val="0"/>
              </a:spcAft>
              <a:defRPr/>
            </a:pPr>
            <a:r>
              <a:rPr lang="lt-LT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</a:t>
            </a:r>
            <a:r>
              <a:rPr lang="en-GB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alue</a:t>
            </a:r>
            <a:r>
              <a:rPr lang="en-GB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chain </a:t>
            </a:r>
            <a:r>
              <a:rPr lang="lt-LT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lang="en-GB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r>
              <a:rPr lang="lt-LT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lang="en-US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9F63297B-8B13-4C02-BA2A-FFFAA7BF5034}"/>
              </a:ext>
            </a:extLst>
          </p:cNvPr>
          <p:cNvSpPr/>
          <p:nvPr/>
        </p:nvSpPr>
        <p:spPr>
          <a:xfrm>
            <a:off x="4151313" y="1779588"/>
            <a:ext cx="2089150" cy="4535487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38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MTEP</a:t>
            </a:r>
            <a:r>
              <a:rPr lang="lt-LT" sz="1638" b="1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en-GB" sz="1638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104F2FC-2B56-4400-BFD0-410376522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925" y="503238"/>
            <a:ext cx="8137525" cy="508000"/>
          </a:xfrm>
        </p:spPr>
        <p:txBody>
          <a:bodyPr>
            <a:noAutofit/>
          </a:bodyPr>
          <a:lstStyle/>
          <a:p>
            <a:pPr defTabSz="881415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Value chain</a:t>
            </a:r>
            <a:r>
              <a:rPr lang="lt-LT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lang="en-GB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  <a:r>
              <a:rPr lang="en-US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AB2E8188-5C62-4BBE-BD2D-CB23D38DC379}"/>
              </a:ext>
            </a:extLst>
          </p:cNvPr>
          <p:cNvSpPr/>
          <p:nvPr/>
        </p:nvSpPr>
        <p:spPr>
          <a:xfrm rot="16200000">
            <a:off x="6341268" y="1672432"/>
            <a:ext cx="1782763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49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Beverages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0E0502AD-5578-4D71-B47C-E15F9FFE547D}"/>
              </a:ext>
            </a:extLst>
          </p:cNvPr>
          <p:cNvSpPr/>
          <p:nvPr/>
        </p:nvSpPr>
        <p:spPr>
          <a:xfrm rot="16200000">
            <a:off x="6468269" y="3528219"/>
            <a:ext cx="1528762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49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Food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148C851A-A9B4-4B2A-A4EE-9FF9DD523353}"/>
              </a:ext>
            </a:extLst>
          </p:cNvPr>
          <p:cNvSpPr/>
          <p:nvPr/>
        </p:nvSpPr>
        <p:spPr>
          <a:xfrm rot="16200000">
            <a:off x="6415883" y="5252243"/>
            <a:ext cx="1633538" cy="44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Supplements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45215DC0-CDBE-4635-9D28-B0689A3575DA}"/>
              </a:ext>
            </a:extLst>
          </p:cNvPr>
          <p:cNvSpPr/>
          <p:nvPr/>
        </p:nvSpPr>
        <p:spPr>
          <a:xfrm rot="16200000">
            <a:off x="4832350" y="2778125"/>
            <a:ext cx="5487988" cy="1728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49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Food for Athletes</a:t>
            </a:r>
          </a:p>
        </p:txBody>
      </p:sp>
      <p:sp>
        <p:nvSpPr>
          <p:cNvPr id="3" name="Ovalas 2">
            <a:extLst>
              <a:ext uri="{FF2B5EF4-FFF2-40B4-BE49-F238E27FC236}">
                <a16:creationId xmlns:a16="http://schemas.microsoft.com/office/drawing/2014/main" id="{F373423E-8DC2-4D5F-8236-39331141FE17}"/>
              </a:ext>
            </a:extLst>
          </p:cNvPr>
          <p:cNvSpPr/>
          <p:nvPr/>
        </p:nvSpPr>
        <p:spPr>
          <a:xfrm>
            <a:off x="3236913" y="1481138"/>
            <a:ext cx="831850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valas 13">
            <a:extLst>
              <a:ext uri="{FF2B5EF4-FFF2-40B4-BE49-F238E27FC236}">
                <a16:creationId xmlns:a16="http://schemas.microsoft.com/office/drawing/2014/main" id="{456A995A-99B5-4A6E-A06E-27D63588A4DB}"/>
              </a:ext>
            </a:extLst>
          </p:cNvPr>
          <p:cNvSpPr/>
          <p:nvPr/>
        </p:nvSpPr>
        <p:spPr>
          <a:xfrm>
            <a:off x="3236913" y="3213100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as 14">
            <a:extLst>
              <a:ext uri="{FF2B5EF4-FFF2-40B4-BE49-F238E27FC236}">
                <a16:creationId xmlns:a16="http://schemas.microsoft.com/office/drawing/2014/main" id="{B4AD7029-7445-41A0-94B5-A012FFC9EFBE}"/>
              </a:ext>
            </a:extLst>
          </p:cNvPr>
          <p:cNvSpPr/>
          <p:nvPr/>
        </p:nvSpPr>
        <p:spPr>
          <a:xfrm>
            <a:off x="3236913" y="4964113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06663CFC-F869-4BD3-8F13-8BBF507729C8}"/>
              </a:ext>
            </a:extLst>
          </p:cNvPr>
          <p:cNvCxnSpPr>
            <a:cxnSpLocks/>
            <a:stCxn id="3" idx="6"/>
            <a:endCxn id="9" idx="0"/>
          </p:cNvCxnSpPr>
          <p:nvPr/>
        </p:nvCxnSpPr>
        <p:spPr>
          <a:xfrm flipV="1">
            <a:off x="4068763" y="1895475"/>
            <a:ext cx="2941637" cy="3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as 19">
            <a:extLst>
              <a:ext uri="{FF2B5EF4-FFF2-40B4-BE49-F238E27FC236}">
                <a16:creationId xmlns:a16="http://schemas.microsoft.com/office/drawing/2014/main" id="{55270864-B978-4988-90EA-7579F8E51F76}"/>
              </a:ext>
            </a:extLst>
          </p:cNvPr>
          <p:cNvSpPr/>
          <p:nvPr/>
        </p:nvSpPr>
        <p:spPr>
          <a:xfrm>
            <a:off x="3236913" y="1497013"/>
            <a:ext cx="831850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0B5D3271-D39E-474F-8F24-A83103FE78F6}"/>
              </a:ext>
            </a:extLst>
          </p:cNvPr>
          <p:cNvCxnSpPr/>
          <p:nvPr/>
        </p:nvCxnSpPr>
        <p:spPr>
          <a:xfrm>
            <a:off x="4068763" y="3668713"/>
            <a:ext cx="29416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rodyklės jungtis 21">
            <a:extLst>
              <a:ext uri="{FF2B5EF4-FFF2-40B4-BE49-F238E27FC236}">
                <a16:creationId xmlns:a16="http://schemas.microsoft.com/office/drawing/2014/main" id="{32E1FBDF-936A-4DB2-91DE-0586508ADE0D}"/>
              </a:ext>
            </a:extLst>
          </p:cNvPr>
          <p:cNvCxnSpPr/>
          <p:nvPr/>
        </p:nvCxnSpPr>
        <p:spPr>
          <a:xfrm>
            <a:off x="4068763" y="5341938"/>
            <a:ext cx="29416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as 22">
            <a:extLst>
              <a:ext uri="{FF2B5EF4-FFF2-40B4-BE49-F238E27FC236}">
                <a16:creationId xmlns:a16="http://schemas.microsoft.com/office/drawing/2014/main" id="{A35A8313-F8C5-40A4-9CAF-EBDAF41C576D}"/>
              </a:ext>
            </a:extLst>
          </p:cNvPr>
          <p:cNvSpPr/>
          <p:nvPr/>
        </p:nvSpPr>
        <p:spPr>
          <a:xfrm>
            <a:off x="4567238" y="2287588"/>
            <a:ext cx="831850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as 23">
            <a:extLst>
              <a:ext uri="{FF2B5EF4-FFF2-40B4-BE49-F238E27FC236}">
                <a16:creationId xmlns:a16="http://schemas.microsoft.com/office/drawing/2014/main" id="{F3DF02CA-78B6-47FB-8608-0741160A0883}"/>
              </a:ext>
            </a:extLst>
          </p:cNvPr>
          <p:cNvSpPr/>
          <p:nvPr/>
        </p:nvSpPr>
        <p:spPr>
          <a:xfrm>
            <a:off x="5568950" y="2333625"/>
            <a:ext cx="831850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valas 24">
            <a:extLst>
              <a:ext uri="{FF2B5EF4-FFF2-40B4-BE49-F238E27FC236}">
                <a16:creationId xmlns:a16="http://schemas.microsoft.com/office/drawing/2014/main" id="{808DF58A-A995-4D5A-900B-038E4AC9FF70}"/>
              </a:ext>
            </a:extLst>
          </p:cNvPr>
          <p:cNvSpPr/>
          <p:nvPr/>
        </p:nvSpPr>
        <p:spPr>
          <a:xfrm>
            <a:off x="5510213" y="4054475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valas 25">
            <a:extLst>
              <a:ext uri="{FF2B5EF4-FFF2-40B4-BE49-F238E27FC236}">
                <a16:creationId xmlns:a16="http://schemas.microsoft.com/office/drawing/2014/main" id="{4E70CBB8-50BA-4CBC-BB71-18C2F404AE49}"/>
              </a:ext>
            </a:extLst>
          </p:cNvPr>
          <p:cNvSpPr/>
          <p:nvPr/>
        </p:nvSpPr>
        <p:spPr>
          <a:xfrm>
            <a:off x="4983163" y="5457825"/>
            <a:ext cx="833437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as 26">
            <a:extLst>
              <a:ext uri="{FF2B5EF4-FFF2-40B4-BE49-F238E27FC236}">
                <a16:creationId xmlns:a16="http://schemas.microsoft.com/office/drawing/2014/main" id="{0AB677AC-D8B4-4438-97F0-40BFE6BF1D22}"/>
              </a:ext>
            </a:extLst>
          </p:cNvPr>
          <p:cNvSpPr/>
          <p:nvPr/>
        </p:nvSpPr>
        <p:spPr>
          <a:xfrm>
            <a:off x="4484688" y="949325"/>
            <a:ext cx="833437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as 27">
            <a:extLst>
              <a:ext uri="{FF2B5EF4-FFF2-40B4-BE49-F238E27FC236}">
                <a16:creationId xmlns:a16="http://schemas.microsoft.com/office/drawing/2014/main" id="{5CADB669-56E2-4C6B-835F-EEC2E8B28F73}"/>
              </a:ext>
            </a:extLst>
          </p:cNvPr>
          <p:cNvSpPr/>
          <p:nvPr/>
        </p:nvSpPr>
        <p:spPr>
          <a:xfrm>
            <a:off x="4176713" y="4098925"/>
            <a:ext cx="833437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Tiesioji rodyklės jungtis 18">
            <a:extLst>
              <a:ext uri="{FF2B5EF4-FFF2-40B4-BE49-F238E27FC236}">
                <a16:creationId xmlns:a16="http://schemas.microsoft.com/office/drawing/2014/main" id="{30BD3630-5F39-4D9D-9B62-FCAB6A2EE7A7}"/>
              </a:ext>
            </a:extLst>
          </p:cNvPr>
          <p:cNvCxnSpPr>
            <a:stCxn id="27" idx="6"/>
          </p:cNvCxnSpPr>
          <p:nvPr/>
        </p:nvCxnSpPr>
        <p:spPr>
          <a:xfrm>
            <a:off x="5318125" y="1366838"/>
            <a:ext cx="498475" cy="49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Tiesioji rodyklės jungtis 29">
            <a:extLst>
              <a:ext uri="{FF2B5EF4-FFF2-40B4-BE49-F238E27FC236}">
                <a16:creationId xmlns:a16="http://schemas.microsoft.com/office/drawing/2014/main" id="{4DCB1020-6D1F-40A4-8FAB-017AB9943BAE}"/>
              </a:ext>
            </a:extLst>
          </p:cNvPr>
          <p:cNvCxnSpPr>
            <a:stCxn id="23" idx="0"/>
          </p:cNvCxnSpPr>
          <p:nvPr/>
        </p:nvCxnSpPr>
        <p:spPr>
          <a:xfrm flipV="1">
            <a:off x="4983163" y="1912938"/>
            <a:ext cx="415925" cy="37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08" name="Tiesioji rodyklės jungtis 43007">
            <a:extLst>
              <a:ext uri="{FF2B5EF4-FFF2-40B4-BE49-F238E27FC236}">
                <a16:creationId xmlns:a16="http://schemas.microsoft.com/office/drawing/2014/main" id="{87A13843-6DC2-4357-8D1A-DB6D503C0161}"/>
              </a:ext>
            </a:extLst>
          </p:cNvPr>
          <p:cNvCxnSpPr>
            <a:stCxn id="24" idx="0"/>
          </p:cNvCxnSpPr>
          <p:nvPr/>
        </p:nvCxnSpPr>
        <p:spPr>
          <a:xfrm flipV="1">
            <a:off x="5984875" y="1924050"/>
            <a:ext cx="398463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0" name="Tiesioji rodyklės jungtis 43009">
            <a:extLst>
              <a:ext uri="{FF2B5EF4-FFF2-40B4-BE49-F238E27FC236}">
                <a16:creationId xmlns:a16="http://schemas.microsoft.com/office/drawing/2014/main" id="{B96FF0A7-9BE9-40F5-9FF5-FAFD9C31DD71}"/>
              </a:ext>
            </a:extLst>
          </p:cNvPr>
          <p:cNvCxnSpPr/>
          <p:nvPr/>
        </p:nvCxnSpPr>
        <p:spPr>
          <a:xfrm>
            <a:off x="6219825" y="3167063"/>
            <a:ext cx="201613" cy="4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3" name="Tiesioji rodyklės jungtis 43012">
            <a:extLst>
              <a:ext uri="{FF2B5EF4-FFF2-40B4-BE49-F238E27FC236}">
                <a16:creationId xmlns:a16="http://schemas.microsoft.com/office/drawing/2014/main" id="{CF62826A-302C-4C6A-8213-E34CFFA5A8F7}"/>
              </a:ext>
            </a:extLst>
          </p:cNvPr>
          <p:cNvCxnSpPr>
            <a:stCxn id="23" idx="4"/>
          </p:cNvCxnSpPr>
          <p:nvPr/>
        </p:nvCxnSpPr>
        <p:spPr>
          <a:xfrm>
            <a:off x="4983163" y="3121025"/>
            <a:ext cx="52705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5" name="Tiesioji rodyklės jungtis 43014">
            <a:extLst>
              <a:ext uri="{FF2B5EF4-FFF2-40B4-BE49-F238E27FC236}">
                <a16:creationId xmlns:a16="http://schemas.microsoft.com/office/drawing/2014/main" id="{48A84039-337B-452D-968A-4BA543A4452B}"/>
              </a:ext>
            </a:extLst>
          </p:cNvPr>
          <p:cNvCxnSpPr>
            <a:stCxn id="28" idx="0"/>
          </p:cNvCxnSpPr>
          <p:nvPr/>
        </p:nvCxnSpPr>
        <p:spPr>
          <a:xfrm flipV="1">
            <a:off x="4594225" y="3689350"/>
            <a:ext cx="385763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7" name="Tiesioji rodyklės jungtis 43016">
            <a:extLst>
              <a:ext uri="{FF2B5EF4-FFF2-40B4-BE49-F238E27FC236}">
                <a16:creationId xmlns:a16="http://schemas.microsoft.com/office/drawing/2014/main" id="{EFE787C2-BB79-4401-B832-FAE12CE5CDF0}"/>
              </a:ext>
            </a:extLst>
          </p:cNvPr>
          <p:cNvCxnSpPr/>
          <p:nvPr/>
        </p:nvCxnSpPr>
        <p:spPr>
          <a:xfrm>
            <a:off x="6148388" y="4883150"/>
            <a:ext cx="273050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9" name="Tiesioji rodyklės jungtis 43018">
            <a:extLst>
              <a:ext uri="{FF2B5EF4-FFF2-40B4-BE49-F238E27FC236}">
                <a16:creationId xmlns:a16="http://schemas.microsoft.com/office/drawing/2014/main" id="{A43779BB-8D30-4591-821E-5A9094C83073}"/>
              </a:ext>
            </a:extLst>
          </p:cNvPr>
          <p:cNvCxnSpPr/>
          <p:nvPr/>
        </p:nvCxnSpPr>
        <p:spPr>
          <a:xfrm flipV="1">
            <a:off x="5594350" y="5337175"/>
            <a:ext cx="331788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23" name="Tiesioji rodyklės jungtis 43022">
            <a:extLst>
              <a:ext uri="{FF2B5EF4-FFF2-40B4-BE49-F238E27FC236}">
                <a16:creationId xmlns:a16="http://schemas.microsoft.com/office/drawing/2014/main" id="{64DA1346-EE01-4736-9C49-3D22FAAE5146}"/>
              </a:ext>
            </a:extLst>
          </p:cNvPr>
          <p:cNvCxnSpPr>
            <a:stCxn id="20" idx="4"/>
            <a:endCxn id="14" idx="0"/>
          </p:cNvCxnSpPr>
          <p:nvPr/>
        </p:nvCxnSpPr>
        <p:spPr>
          <a:xfrm>
            <a:off x="3652838" y="2330450"/>
            <a:ext cx="0" cy="882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iesioji rodyklės jungtis 51">
            <a:extLst>
              <a:ext uri="{FF2B5EF4-FFF2-40B4-BE49-F238E27FC236}">
                <a16:creationId xmlns:a16="http://schemas.microsoft.com/office/drawing/2014/main" id="{26E5ED79-0CB3-4161-916B-C8084D60B686}"/>
              </a:ext>
            </a:extLst>
          </p:cNvPr>
          <p:cNvCxnSpPr/>
          <p:nvPr/>
        </p:nvCxnSpPr>
        <p:spPr>
          <a:xfrm>
            <a:off x="3652838" y="4044950"/>
            <a:ext cx="0" cy="882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4" name="Rodyklė: kairėn 43023">
            <a:extLst>
              <a:ext uri="{FF2B5EF4-FFF2-40B4-BE49-F238E27FC236}">
                <a16:creationId xmlns:a16="http://schemas.microsoft.com/office/drawing/2014/main" id="{0822C224-8AFF-4D26-9740-E041128AC83F}"/>
              </a:ext>
            </a:extLst>
          </p:cNvPr>
          <p:cNvSpPr/>
          <p:nvPr/>
        </p:nvSpPr>
        <p:spPr>
          <a:xfrm>
            <a:off x="8866188" y="1208088"/>
            <a:ext cx="1554162" cy="48418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en-GB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EDE58C-D25B-4DC4-8D71-FC5BE6D29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088" y="539750"/>
            <a:ext cx="8139112" cy="506413"/>
          </a:xfrm>
        </p:spPr>
        <p:txBody>
          <a:bodyPr/>
          <a:lstStyle/>
          <a:p>
            <a:pPr defTabSz="881415" eaLnBrk="1" fontAlgn="auto" hangingPunct="1">
              <a:spcAft>
                <a:spcPts val="0"/>
              </a:spcAft>
              <a:defRPr/>
            </a:pP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Value chain </a:t>
            </a:r>
            <a:r>
              <a:rPr lang="lt-LT" sz="2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549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4CD813B6-AA76-4BC8-8B33-F9DC3ADDD708}"/>
              </a:ext>
            </a:extLst>
          </p:cNvPr>
          <p:cNvSpPr/>
          <p:nvPr/>
        </p:nvSpPr>
        <p:spPr>
          <a:xfrm rot="16200000">
            <a:off x="5803901" y="2611437"/>
            <a:ext cx="2043112" cy="44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RoboHard</a:t>
            </a:r>
            <a:endParaRPr lang="en-GB" sz="2549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5F4D0F50-7FB5-4387-812D-93EF8E3917E4}"/>
              </a:ext>
            </a:extLst>
          </p:cNvPr>
          <p:cNvSpPr/>
          <p:nvPr/>
        </p:nvSpPr>
        <p:spPr>
          <a:xfrm rot="16200000">
            <a:off x="5806281" y="4631532"/>
            <a:ext cx="2036763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RoboLight</a:t>
            </a:r>
            <a:endParaRPr lang="en-GB" sz="2549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E4B45F0F-86C1-4ECE-A869-658D01B52A24}"/>
              </a:ext>
            </a:extLst>
          </p:cNvPr>
          <p:cNvSpPr/>
          <p:nvPr/>
        </p:nvSpPr>
        <p:spPr>
          <a:xfrm rot="16200000">
            <a:off x="4726781" y="3145632"/>
            <a:ext cx="4797425" cy="1366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49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Robotic Systems in Industry</a:t>
            </a:r>
          </a:p>
        </p:txBody>
      </p:sp>
      <p:sp>
        <p:nvSpPr>
          <p:cNvPr id="14" name="Ovalas 13">
            <a:extLst>
              <a:ext uri="{FF2B5EF4-FFF2-40B4-BE49-F238E27FC236}">
                <a16:creationId xmlns:a16="http://schemas.microsoft.com/office/drawing/2014/main" id="{ED7C7F3C-7D30-40C0-8383-A94E0B8F9923}"/>
              </a:ext>
            </a:extLst>
          </p:cNvPr>
          <p:cNvSpPr/>
          <p:nvPr/>
        </p:nvSpPr>
        <p:spPr>
          <a:xfrm>
            <a:off x="2279650" y="3413125"/>
            <a:ext cx="833438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as 14">
            <a:extLst>
              <a:ext uri="{FF2B5EF4-FFF2-40B4-BE49-F238E27FC236}">
                <a16:creationId xmlns:a16="http://schemas.microsoft.com/office/drawing/2014/main" id="{85108DCB-A7B9-4BBC-A49F-F145A424A37E}"/>
              </a:ext>
            </a:extLst>
          </p:cNvPr>
          <p:cNvSpPr/>
          <p:nvPr/>
        </p:nvSpPr>
        <p:spPr>
          <a:xfrm>
            <a:off x="2846388" y="5040313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A5DB52B4-1EB7-490F-826E-BA3ABF120897}"/>
              </a:ext>
            </a:extLst>
          </p:cNvPr>
          <p:cNvCxnSpPr>
            <a:cxnSpLocks/>
          </p:cNvCxnSpPr>
          <p:nvPr/>
        </p:nvCxnSpPr>
        <p:spPr>
          <a:xfrm>
            <a:off x="3635375" y="2066925"/>
            <a:ext cx="1889125" cy="1762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as 19">
            <a:extLst>
              <a:ext uri="{FF2B5EF4-FFF2-40B4-BE49-F238E27FC236}">
                <a16:creationId xmlns:a16="http://schemas.microsoft.com/office/drawing/2014/main" id="{EFBF6346-9AD5-4961-A792-B8B2FC6CE81E}"/>
              </a:ext>
            </a:extLst>
          </p:cNvPr>
          <p:cNvSpPr/>
          <p:nvPr/>
        </p:nvSpPr>
        <p:spPr>
          <a:xfrm>
            <a:off x="2874963" y="1404938"/>
            <a:ext cx="833437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8B96D432-A5C6-41BB-A2CF-5481F749569B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3113088" y="3829050"/>
            <a:ext cx="3495675" cy="41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rodyklės jungtis 21">
            <a:extLst>
              <a:ext uri="{FF2B5EF4-FFF2-40B4-BE49-F238E27FC236}">
                <a16:creationId xmlns:a16="http://schemas.microsoft.com/office/drawing/2014/main" id="{3090DDBF-1BA6-4F91-8A6F-5D279185CE8C}"/>
              </a:ext>
            </a:extLst>
          </p:cNvPr>
          <p:cNvCxnSpPr>
            <a:cxnSpLocks/>
          </p:cNvCxnSpPr>
          <p:nvPr/>
        </p:nvCxnSpPr>
        <p:spPr>
          <a:xfrm flipV="1">
            <a:off x="3262313" y="3875088"/>
            <a:ext cx="2971800" cy="1166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as 22">
            <a:extLst>
              <a:ext uri="{FF2B5EF4-FFF2-40B4-BE49-F238E27FC236}">
                <a16:creationId xmlns:a16="http://schemas.microsoft.com/office/drawing/2014/main" id="{10A2C4E1-F1C9-4556-B3E0-6CA6C9CC2587}"/>
              </a:ext>
            </a:extLst>
          </p:cNvPr>
          <p:cNvSpPr/>
          <p:nvPr/>
        </p:nvSpPr>
        <p:spPr>
          <a:xfrm>
            <a:off x="2959100" y="2554288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as 23">
            <a:extLst>
              <a:ext uri="{FF2B5EF4-FFF2-40B4-BE49-F238E27FC236}">
                <a16:creationId xmlns:a16="http://schemas.microsoft.com/office/drawing/2014/main" id="{1437DAD2-C9D8-4636-BE27-D918A4AD38D0}"/>
              </a:ext>
            </a:extLst>
          </p:cNvPr>
          <p:cNvSpPr/>
          <p:nvPr/>
        </p:nvSpPr>
        <p:spPr>
          <a:xfrm>
            <a:off x="5238750" y="2549525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valas 24">
            <a:extLst>
              <a:ext uri="{FF2B5EF4-FFF2-40B4-BE49-F238E27FC236}">
                <a16:creationId xmlns:a16="http://schemas.microsoft.com/office/drawing/2014/main" id="{29E3A905-A5D1-4F1D-8837-C761ABE5AFD6}"/>
              </a:ext>
            </a:extLst>
          </p:cNvPr>
          <p:cNvSpPr/>
          <p:nvPr/>
        </p:nvSpPr>
        <p:spPr>
          <a:xfrm>
            <a:off x="5072063" y="4762500"/>
            <a:ext cx="831850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valas 25">
            <a:extLst>
              <a:ext uri="{FF2B5EF4-FFF2-40B4-BE49-F238E27FC236}">
                <a16:creationId xmlns:a16="http://schemas.microsoft.com/office/drawing/2014/main" id="{850E9470-ECB3-4428-8F1A-AEEA1AA1C6B1}"/>
              </a:ext>
            </a:extLst>
          </p:cNvPr>
          <p:cNvSpPr/>
          <p:nvPr/>
        </p:nvSpPr>
        <p:spPr>
          <a:xfrm>
            <a:off x="3054350" y="3930650"/>
            <a:ext cx="831850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as 26">
            <a:extLst>
              <a:ext uri="{FF2B5EF4-FFF2-40B4-BE49-F238E27FC236}">
                <a16:creationId xmlns:a16="http://schemas.microsoft.com/office/drawing/2014/main" id="{03111F72-A312-4AEB-B1D0-5E49DEBD9CE9}"/>
              </a:ext>
            </a:extLst>
          </p:cNvPr>
          <p:cNvSpPr/>
          <p:nvPr/>
        </p:nvSpPr>
        <p:spPr>
          <a:xfrm>
            <a:off x="4083050" y="1150938"/>
            <a:ext cx="833438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as 27">
            <a:extLst>
              <a:ext uri="{FF2B5EF4-FFF2-40B4-BE49-F238E27FC236}">
                <a16:creationId xmlns:a16="http://schemas.microsoft.com/office/drawing/2014/main" id="{1984C3E6-E262-4FE4-9FCD-4CD2D7909762}"/>
              </a:ext>
            </a:extLst>
          </p:cNvPr>
          <p:cNvSpPr/>
          <p:nvPr/>
        </p:nvSpPr>
        <p:spPr>
          <a:xfrm>
            <a:off x="3840163" y="4918075"/>
            <a:ext cx="833437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549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2549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GB" sz="2549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Tiesioji rodyklės jungtis 18">
            <a:extLst>
              <a:ext uri="{FF2B5EF4-FFF2-40B4-BE49-F238E27FC236}">
                <a16:creationId xmlns:a16="http://schemas.microsoft.com/office/drawing/2014/main" id="{E887E9BB-565E-4E1C-A619-82F825D7C2E4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498975" y="1982788"/>
            <a:ext cx="53975" cy="89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Tiesioji rodyklės jungtis 29">
            <a:extLst>
              <a:ext uri="{FF2B5EF4-FFF2-40B4-BE49-F238E27FC236}">
                <a16:creationId xmlns:a16="http://schemas.microsoft.com/office/drawing/2014/main" id="{6F1DDB5F-0618-474B-B2E6-68277C1395E2}"/>
              </a:ext>
            </a:extLst>
          </p:cNvPr>
          <p:cNvCxnSpPr>
            <a:cxnSpLocks/>
          </p:cNvCxnSpPr>
          <p:nvPr/>
        </p:nvCxnSpPr>
        <p:spPr>
          <a:xfrm>
            <a:off x="3733800" y="2757488"/>
            <a:ext cx="1069975" cy="38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0" name="Tiesioji rodyklės jungtis 43009">
            <a:extLst>
              <a:ext uri="{FF2B5EF4-FFF2-40B4-BE49-F238E27FC236}">
                <a16:creationId xmlns:a16="http://schemas.microsoft.com/office/drawing/2014/main" id="{9AFB2453-FBE9-4C56-8290-7B3A510A4FA7}"/>
              </a:ext>
            </a:extLst>
          </p:cNvPr>
          <p:cNvCxnSpPr/>
          <p:nvPr/>
        </p:nvCxnSpPr>
        <p:spPr>
          <a:xfrm>
            <a:off x="5818188" y="3367088"/>
            <a:ext cx="201612" cy="4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3" name="Tiesioji rodyklės jungtis 43012">
            <a:extLst>
              <a:ext uri="{FF2B5EF4-FFF2-40B4-BE49-F238E27FC236}">
                <a16:creationId xmlns:a16="http://schemas.microsoft.com/office/drawing/2014/main" id="{FD2929C8-7B6A-4F2C-8E6C-1887652C7A49}"/>
              </a:ext>
            </a:extLst>
          </p:cNvPr>
          <p:cNvCxnSpPr>
            <a:cxnSpLocks/>
          </p:cNvCxnSpPr>
          <p:nvPr/>
        </p:nvCxnSpPr>
        <p:spPr>
          <a:xfrm>
            <a:off x="3422650" y="3297238"/>
            <a:ext cx="525463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5" name="Tiesioji rodyklės jungtis 43014">
            <a:extLst>
              <a:ext uri="{FF2B5EF4-FFF2-40B4-BE49-F238E27FC236}">
                <a16:creationId xmlns:a16="http://schemas.microsoft.com/office/drawing/2014/main" id="{E1C2DD7D-4EBF-4CCA-8774-A07CE65ACCD1}"/>
              </a:ext>
            </a:extLst>
          </p:cNvPr>
          <p:cNvCxnSpPr>
            <a:stCxn id="28" idx="0"/>
          </p:cNvCxnSpPr>
          <p:nvPr/>
        </p:nvCxnSpPr>
        <p:spPr>
          <a:xfrm flipV="1">
            <a:off x="4257675" y="4508500"/>
            <a:ext cx="385763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7" name="Tiesioji rodyklės jungtis 43016">
            <a:extLst>
              <a:ext uri="{FF2B5EF4-FFF2-40B4-BE49-F238E27FC236}">
                <a16:creationId xmlns:a16="http://schemas.microsoft.com/office/drawing/2014/main" id="{79E613BB-FC84-49E6-A327-FA885BB675B6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487988" y="4098925"/>
            <a:ext cx="222250" cy="66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9" name="Tiesioji rodyklės jungtis 43018">
            <a:extLst>
              <a:ext uri="{FF2B5EF4-FFF2-40B4-BE49-F238E27FC236}">
                <a16:creationId xmlns:a16="http://schemas.microsoft.com/office/drawing/2014/main" id="{E720EA4E-AF3F-4A2E-9D5F-5D4D1505611A}"/>
              </a:ext>
            </a:extLst>
          </p:cNvPr>
          <p:cNvCxnSpPr>
            <a:cxnSpLocks/>
          </p:cNvCxnSpPr>
          <p:nvPr/>
        </p:nvCxnSpPr>
        <p:spPr>
          <a:xfrm>
            <a:off x="3884613" y="4305300"/>
            <a:ext cx="1071562" cy="7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4" name="Rodyklė: kairėn 43023">
            <a:extLst>
              <a:ext uri="{FF2B5EF4-FFF2-40B4-BE49-F238E27FC236}">
                <a16:creationId xmlns:a16="http://schemas.microsoft.com/office/drawing/2014/main" id="{4F5CEFCC-6CC2-4EBD-9ACB-D0EA0687B7C7}"/>
              </a:ext>
            </a:extLst>
          </p:cNvPr>
          <p:cNvSpPr/>
          <p:nvPr/>
        </p:nvSpPr>
        <p:spPr>
          <a:xfrm>
            <a:off x="8147050" y="1306513"/>
            <a:ext cx="1403350" cy="4841875"/>
          </a:xfrm>
          <a:prstGeom prst="leftArrow">
            <a:avLst>
              <a:gd name="adj1" fmla="val 67801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4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en-GB" sz="2549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4A1D0EA9-05DD-464C-9DC6-8E1A50AF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Value chain (6)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13F6-378E-4E7D-9AB3-5881FE256CB6}" type="datetime1">
              <a:rPr lang="lt-LT" smtClean="0"/>
              <a:t>2019-03-18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CC6-A4AB-4C4E-B31F-1D4DC781994C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3714C-B815-4789-B360-239D4353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8" y="1690688"/>
            <a:ext cx="5513420" cy="3837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23F0F-913D-41C5-BC13-9F1AE797C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23480" r="10067" b="5932"/>
          <a:stretch/>
        </p:blipFill>
        <p:spPr>
          <a:xfrm>
            <a:off x="620486" y="2445364"/>
            <a:ext cx="5731329" cy="19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2">
            <a:extLst>
              <a:ext uri="{FF2B5EF4-FFF2-40B4-BE49-F238E27FC236}">
                <a16:creationId xmlns:a16="http://schemas.microsoft.com/office/drawing/2014/main" id="{BDB1AC78-CE5B-498E-B97D-912BAC5D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4902200"/>
            <a:ext cx="2734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M+ 1c bold"/>
                <a:cs typeface="M+ 1c bold"/>
              </a:rPr>
              <a:t>MANUFACTURING</a:t>
            </a:r>
            <a:endParaRPr lang="lt-LT" altLang="lt-LT" sz="1800" b="1" dirty="0">
              <a:solidFill>
                <a:schemeClr val="tx1"/>
              </a:solidFill>
              <a:latin typeface="Helvetica" panose="020B0604020202020204" pitchFamily="34" charset="0"/>
              <a:ea typeface="M+ 1c bold"/>
              <a:cs typeface="M+ 1c bold"/>
            </a:endParaRPr>
          </a:p>
          <a:p>
            <a:pPr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M+ 1c bold"/>
                <a:cs typeface="M+ 1c bold"/>
              </a:rPr>
              <a:t>HEALTH</a:t>
            </a:r>
            <a:endParaRPr lang="lt-LT" altLang="lt-LT" sz="1800" b="1" dirty="0">
              <a:solidFill>
                <a:schemeClr val="tx1"/>
              </a:solidFill>
              <a:latin typeface="Helvetica" panose="020B0604020202020204" pitchFamily="34" charset="0"/>
              <a:ea typeface="M+ 1c bold"/>
              <a:cs typeface="M+ 1c bold"/>
            </a:endParaRPr>
          </a:p>
          <a:p>
            <a:pPr>
              <a:lnSpc>
                <a:spcPct val="100000"/>
              </a:lnSpc>
              <a:buClrTx/>
              <a:buSzTx/>
              <a:buFontTx/>
              <a:buChar char="•"/>
            </a:pPr>
            <a:r>
              <a:rPr lang="lt-LT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M+ 1c bold"/>
                <a:cs typeface="M+ 1c bold"/>
              </a:rPr>
              <a:t>AGRICULTURE</a:t>
            </a:r>
          </a:p>
          <a:p>
            <a:pPr>
              <a:lnSpc>
                <a:spcPct val="100000"/>
              </a:lnSpc>
              <a:buClrTx/>
              <a:buSzTx/>
              <a:buFontTx/>
              <a:buChar char="•"/>
            </a:pPr>
            <a:r>
              <a:rPr lang="lt-LT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M+ 1c bold"/>
                <a:cs typeface="M+ 1c bold"/>
              </a:rPr>
              <a:t>ENERGETICS</a:t>
            </a:r>
          </a:p>
        </p:txBody>
      </p:sp>
      <p:sp>
        <p:nvSpPr>
          <p:cNvPr id="41987" name="Rectangle 33">
            <a:extLst>
              <a:ext uri="{FF2B5EF4-FFF2-40B4-BE49-F238E27FC236}">
                <a16:creationId xmlns:a16="http://schemas.microsoft.com/office/drawing/2014/main" id="{3B253CEC-0E31-48D9-B806-41721B63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5364163"/>
            <a:ext cx="289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lt-LT" sz="24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Digitization</a:t>
            </a:r>
            <a:endParaRPr lang="lt-LT" altLang="lt-LT" sz="2400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988" name="Rectangle 28">
            <a:extLst>
              <a:ext uri="{FF2B5EF4-FFF2-40B4-BE49-F238E27FC236}">
                <a16:creationId xmlns:a16="http://schemas.microsoft.com/office/drawing/2014/main" id="{A892350E-4636-4E2A-893D-A8F8B129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681538"/>
            <a:ext cx="365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lt-LT" sz="24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Circular economy</a:t>
            </a:r>
            <a:endParaRPr lang="lt-LT" altLang="lt-LT" sz="2400" b="1" dirty="0">
              <a:solidFill>
                <a:srgbClr val="C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989" name="Rectangle 34">
            <a:extLst>
              <a:ext uri="{FF2B5EF4-FFF2-40B4-BE49-F238E27FC236}">
                <a16:creationId xmlns:a16="http://schemas.microsoft.com/office/drawing/2014/main" id="{C35BB767-C026-4D9B-AFD5-606B1062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435768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2000">
                <a:solidFill>
                  <a:srgbClr val="272727"/>
                </a:solidFill>
                <a:latin typeface="Raleway" panose="020B0604020202020204" charset="0"/>
              </a:defRPr>
            </a:lvl1pPr>
            <a:lvl2pPr marL="742950" indent="-28575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>
                <a:solidFill>
                  <a:srgbClr val="272727"/>
                </a:solidFill>
                <a:latin typeface="Raleway" panose="020B0604020202020204" charset="0"/>
              </a:defRPr>
            </a:lvl2pPr>
            <a:lvl3pPr marL="11430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600">
                <a:solidFill>
                  <a:srgbClr val="272727"/>
                </a:solidFill>
                <a:latin typeface="Raleway" panose="020B0604020202020204" charset="0"/>
              </a:defRPr>
            </a:lvl3pPr>
            <a:lvl4pPr marL="16002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4pPr>
            <a:lvl5pPr marL="2057400" indent="-228600">
              <a:lnSpc>
                <a:spcPct val="125000"/>
              </a:lnSpc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95A7C"/>
              </a:buClr>
              <a:buSzPct val="50000"/>
              <a:buBlip>
                <a:blip r:embed="rId2"/>
              </a:buBlip>
              <a:defRPr sz="1400">
                <a:solidFill>
                  <a:srgbClr val="272727"/>
                </a:solidFill>
                <a:latin typeface="Raleway" panose="020B060402020202020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Sectors</a:t>
            </a:r>
            <a:r>
              <a:rPr lang="lt-LT" altLang="lt-LT" sz="18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lt-LT" altLang="lt-LT" sz="1800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Connector 28">
            <a:extLst>
              <a:ext uri="{FF2B5EF4-FFF2-40B4-BE49-F238E27FC236}">
                <a16:creationId xmlns:a16="http://schemas.microsoft.com/office/drawing/2014/main" id="{7690B484-BCF3-4E03-8DB1-D5C7823D4EC9}"/>
              </a:ext>
            </a:extLst>
          </p:cNvPr>
          <p:cNvCxnSpPr>
            <a:cxnSpLocks/>
          </p:cNvCxnSpPr>
          <p:nvPr/>
        </p:nvCxnSpPr>
        <p:spPr>
          <a:xfrm>
            <a:off x="6240463" y="3581400"/>
            <a:ext cx="0" cy="2957513"/>
          </a:xfrm>
          <a:prstGeom prst="line">
            <a:avLst/>
          </a:prstGeom>
          <a:ln w="22225" cmpd="tri">
            <a:solidFill>
              <a:srgbClr val="B111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12">
            <a:extLst>
              <a:ext uri="{FF2B5EF4-FFF2-40B4-BE49-F238E27FC236}">
                <a16:creationId xmlns:a16="http://schemas.microsoft.com/office/drawing/2014/main" id="{39FCB95B-89AB-4F7A-A6D7-F89B43B1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003300"/>
            <a:ext cx="70183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Pavadinimas 1">
            <a:extLst>
              <a:ext uri="{FF2B5EF4-FFF2-40B4-BE49-F238E27FC236}">
                <a16:creationId xmlns:a16="http://schemas.microsoft.com/office/drawing/2014/main" id="{FBBE9DF0-FB6F-4631-B63D-39DD542193C7}"/>
              </a:ext>
            </a:extLst>
          </p:cNvPr>
          <p:cNvSpPr txBox="1">
            <a:spLocks/>
          </p:cNvSpPr>
          <p:nvPr/>
        </p:nvSpPr>
        <p:spPr bwMode="auto">
          <a:xfrm>
            <a:off x="3221718" y="354627"/>
            <a:ext cx="69183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GB" altLang="lt-LT" sz="4400" b="1" spc="-150" dirty="0">
                <a:latin typeface="Segoe UI" pitchFamily="34" charset="0"/>
                <a:ea typeface="+mj-ea"/>
                <a:cs typeface="Segoe UI" pitchFamily="34" charset="0"/>
              </a:rPr>
              <a:t>EU PRIORITIES </a:t>
            </a:r>
            <a:r>
              <a:rPr kumimoji="1" lang="en-US" altLang="lt-LT" sz="4400" b="1" spc="-150" dirty="0">
                <a:latin typeface="Segoe UI" pitchFamily="34" charset="0"/>
                <a:ea typeface="+mj-ea"/>
                <a:cs typeface="Segoe UI" pitchFamily="34" charset="0"/>
              </a:rPr>
              <a:t>2030</a:t>
            </a:r>
            <a:endParaRPr kumimoji="1" lang="lt-LT" altLang="en-US" sz="4400" b="1" spc="-150" dirty="0"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ic-template_en">
  <a:themeElements>
    <a:clrScheme name="lic color">
      <a:dk1>
        <a:srgbClr val="272727"/>
      </a:dk1>
      <a:lt1>
        <a:sysClr val="window" lastClr="FFFFFF"/>
      </a:lt1>
      <a:dk2>
        <a:srgbClr val="295A7C"/>
      </a:dk2>
      <a:lt2>
        <a:srgbClr val="F1F1F3"/>
      </a:lt2>
      <a:accent1>
        <a:srgbClr val="142C3C"/>
      </a:accent1>
      <a:accent2>
        <a:srgbClr val="4292C8"/>
      </a:accent2>
      <a:accent3>
        <a:srgbClr val="295A7C"/>
      </a:accent3>
      <a:accent4>
        <a:srgbClr val="5C7C92"/>
      </a:accent4>
      <a:accent5>
        <a:srgbClr val="2D6389"/>
      </a:accent5>
      <a:accent6>
        <a:srgbClr val="214762"/>
      </a:accent6>
      <a:hlink>
        <a:srgbClr val="295A7C"/>
      </a:hlink>
      <a:folHlink>
        <a:srgbClr val="893C3B"/>
      </a:folHlink>
    </a:clrScheme>
    <a:fontScheme name="lic_ppt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c-template.potx" id="{FEAE9A52-A385-466B-BB62-6CD52E2FB79E}" vid="{FB12F6F2-CC88-4209-B256-23E1BF871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lic-template_en</Template>
  <TotalTime>3192</TotalTime>
  <Words>420</Words>
  <Application>Microsoft Office PowerPoint</Application>
  <PresentationFormat>Widescreen</PresentationFormat>
  <Paragraphs>171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Raleway</vt:lpstr>
      <vt:lpstr>Times New Roman</vt:lpstr>
      <vt:lpstr>Arial</vt:lpstr>
      <vt:lpstr>Helvetica</vt:lpstr>
      <vt:lpstr>Segoe UI</vt:lpstr>
      <vt:lpstr>lic-template_en</vt:lpstr>
      <vt:lpstr>GLOBAL VALUE CHAINS AND LOCAL CLUSTER DEVELOPMENT </vt:lpstr>
      <vt:lpstr>PowerPoint Presentation</vt:lpstr>
      <vt:lpstr>PowerPoint Presentation</vt:lpstr>
      <vt:lpstr>PowerPoint Presentation</vt:lpstr>
      <vt:lpstr>Value chain (3)</vt:lpstr>
      <vt:lpstr>Value chain(4)</vt:lpstr>
      <vt:lpstr>Value chain (5)</vt:lpstr>
      <vt:lpstr>Value chain (6)</vt:lpstr>
      <vt:lpstr>PowerPoint Presentation</vt:lpstr>
      <vt:lpstr>PowerPoint Presentation</vt:lpstr>
      <vt:lpstr>PowerPoint Presentation</vt:lpstr>
      <vt:lpstr>PowerPoint Presentation</vt:lpstr>
      <vt:lpstr>Gytis Junevičius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Daiva</dc:creator>
  <cp:lastModifiedBy>Gytis Junevičius</cp:lastModifiedBy>
  <cp:revision>26</cp:revision>
  <dcterms:created xsi:type="dcterms:W3CDTF">2016-05-12T07:15:54Z</dcterms:created>
  <dcterms:modified xsi:type="dcterms:W3CDTF">2019-03-18T11:11:58Z</dcterms:modified>
</cp:coreProperties>
</file>